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7" r:id="rId1"/>
    <p:sldMasterId id="2147483783" r:id="rId2"/>
    <p:sldMasterId id="2147483771" r:id="rId3"/>
    <p:sldMasterId id="2147483759" r:id="rId4"/>
    <p:sldMasterId id="2147483744" r:id="rId5"/>
  </p:sldMasterIdLst>
  <p:notesMasterIdLst>
    <p:notesMasterId r:id="rId29"/>
  </p:notesMasterIdLst>
  <p:handoutMasterIdLst>
    <p:handoutMasterId r:id="rId30"/>
  </p:handoutMasterIdLst>
  <p:sldIdLst>
    <p:sldId id="336" r:id="rId6"/>
    <p:sldId id="348" r:id="rId7"/>
    <p:sldId id="376" r:id="rId8"/>
    <p:sldId id="351" r:id="rId9"/>
    <p:sldId id="352" r:id="rId10"/>
    <p:sldId id="353" r:id="rId11"/>
    <p:sldId id="281" r:id="rId12"/>
    <p:sldId id="282" r:id="rId13"/>
    <p:sldId id="283" r:id="rId14"/>
    <p:sldId id="381" r:id="rId15"/>
    <p:sldId id="265" r:id="rId16"/>
    <p:sldId id="266" r:id="rId17"/>
    <p:sldId id="359" r:id="rId18"/>
    <p:sldId id="371" r:id="rId19"/>
    <p:sldId id="373" r:id="rId20"/>
    <p:sldId id="374" r:id="rId21"/>
    <p:sldId id="271" r:id="rId22"/>
    <p:sldId id="272" r:id="rId23"/>
    <p:sldId id="365" r:id="rId24"/>
    <p:sldId id="377" r:id="rId25"/>
    <p:sldId id="275" r:id="rId26"/>
    <p:sldId id="279" r:id="rId27"/>
    <p:sldId id="370" r:id="rId28"/>
  </p:sldIdLst>
  <p:sldSz cx="9906000" cy="6858000" type="A4"/>
  <p:notesSz cx="6858000" cy="9144000"/>
  <p:embeddedFontLst>
    <p:embeddedFont>
      <p:font typeface="Arial Narrow" panose="020B060402020202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Cambria" panose="02040503050406030204" pitchFamily="18" charset="0"/>
      <p:regular r:id="rId39"/>
      <p:bold r:id="rId40"/>
      <p:italic r:id="rId41"/>
      <p:boldItalic r:id="rId42"/>
    </p:embeddedFont>
    <p:embeddedFont>
      <p:font typeface="Lora"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FF5DE"/>
    <a:srgbClr val="F2F5FB"/>
    <a:srgbClr val="4C1562"/>
    <a:srgbClr val="699F95"/>
    <a:srgbClr val="53C4EA"/>
    <a:srgbClr val="00BAB5"/>
    <a:srgbClr val="5C8B82"/>
    <a:srgbClr val="A19FD8"/>
    <a:srgbClr val="D9EAD3"/>
    <a:srgbClr val="86CB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3F1FD1-6870-48FE-BF5C-CC84A70C8124}">
  <a:tblStyle styleId="{6B3F1FD1-6870-48FE-BF5C-CC84A70C812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D39F264-CC8E-4AA0-AAAC-7770ADD8D878}"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rgbClr val="FFFFFF"/>
      </a:tcTxStyle>
      <a:tcStyle>
        <a:tcBdr/>
        <a:fill>
          <a:solidFill>
            <a:srgbClr val="5B9BD5"/>
          </a:solidFill>
        </a:fill>
      </a:tcStyle>
    </a:lastCol>
    <a:firstCol>
      <a:tcTxStyle b="on" i="off">
        <a:font>
          <a:latin typeface="Calibri"/>
          <a:ea typeface="Calibri"/>
          <a:cs typeface="Calibri"/>
        </a:font>
        <a:srgbClr val="FFFFFF"/>
      </a:tcTxStyle>
      <a:tcStyle>
        <a:tcBdr/>
        <a:fill>
          <a:solidFill>
            <a:srgbClr val="5B9BD5"/>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B9BD5"/>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B9BD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29"/>
    <p:restoredTop sz="86348"/>
  </p:normalViewPr>
  <p:slideViewPr>
    <p:cSldViewPr snapToGrid="0" snapToObjects="1">
      <p:cViewPr varScale="1">
        <p:scale>
          <a:sx n="127" d="100"/>
          <a:sy n="127" d="100"/>
        </p:scale>
        <p:origin x="1496" y="176"/>
      </p:cViewPr>
      <p:guideLst>
        <p:guide orient="horz" pos="2160"/>
        <p:guide pos="3120"/>
      </p:guideLst>
    </p:cSldViewPr>
  </p:slideViewPr>
  <p:outlineViewPr>
    <p:cViewPr>
      <p:scale>
        <a:sx n="33" d="100"/>
        <a:sy n="33" d="100"/>
      </p:scale>
      <p:origin x="0" y="-2197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208" d="100"/>
          <a:sy n="208" d="100"/>
        </p:scale>
        <p:origin x="-16" y="-18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Public d'Istex Tour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50-FE4F-BBB6-679D98431FE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50-FE4F-BBB6-679D98431FE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650-FE4F-BBB6-679D98431FE2}"/>
              </c:ext>
            </c:extLst>
          </c:dPt>
          <c:cat>
            <c:strRef>
              <c:f>Feuil1!$E$3:$E$5</c:f>
              <c:strCache>
                <c:ptCount val="3"/>
                <c:pt idx="0">
                  <c:v>documentaliste et bibliothécaire</c:v>
                </c:pt>
                <c:pt idx="1">
                  <c:v>IST (formation, services)</c:v>
                </c:pt>
                <c:pt idx="2">
                  <c:v>chercheurs et décideurs</c:v>
                </c:pt>
              </c:strCache>
            </c:strRef>
          </c:cat>
          <c:val>
            <c:numRef>
              <c:f>Feuil1!$F$3:$F$5</c:f>
              <c:numCache>
                <c:formatCode>General</c:formatCode>
                <c:ptCount val="3"/>
                <c:pt idx="0">
                  <c:v>50</c:v>
                </c:pt>
                <c:pt idx="1">
                  <c:v>30</c:v>
                </c:pt>
                <c:pt idx="2">
                  <c:v>20</c:v>
                </c:pt>
              </c:numCache>
            </c:numRef>
          </c:val>
          <c:extLst>
            <c:ext xmlns:c16="http://schemas.microsoft.com/office/drawing/2014/chart" uri="{C3380CC4-5D6E-409C-BE32-E72D297353CC}">
              <c16:uniqueId val="{00000006-A650-FE4F-BBB6-679D98431FE2}"/>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C3C3A1-2580-C840-9D88-E3AC58EEF6B8}" type="datetimeFigureOut">
              <a:t>26/11/2019</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593843"/>
            <a:ext cx="2971800" cy="457200"/>
          </a:xfrm>
          <a:prstGeom prst="rect">
            <a:avLst/>
          </a:prstGeom>
        </p:spPr>
        <p:txBody>
          <a:bodyPr vert="horz" lIns="91440" tIns="45720" rIns="91440" bIns="45720" rtlCol="0" anchor="b"/>
          <a:lstStyle>
            <a:lvl1pPr algn="r">
              <a:defRPr sz="1200"/>
            </a:lvl1pPr>
          </a:lstStyle>
          <a:p>
            <a:fld id="{DAF7DA7B-2BDB-B540-8A52-E19F5E44E879}" type="slidenum">
              <a:t>‹N°›</a:t>
            </a:fld>
            <a:endParaRPr lang="fr-FR" dirty="0"/>
          </a:p>
        </p:txBody>
      </p:sp>
    </p:spTree>
    <p:extLst>
      <p:ext uri="{BB962C8B-B14F-4D97-AF65-F5344CB8AC3E}">
        <p14:creationId xmlns:p14="http://schemas.microsoft.com/office/powerpoint/2010/main" val="2938484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510237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fr-FR"/>
              <a:t>Nous allons vous présenter la genèse, les résultats et les conclusions de nos travaux dans le projet Visa TM. Nous parlerons à trois voix, Claire François directrice de l’INIST et Clément Jonquet animateur d’AgroPortal s’exprimeront plus précisément sur le rôle de leur organisation.</a:t>
            </a:r>
          </a:p>
        </p:txBody>
      </p:sp>
    </p:spTree>
    <p:extLst>
      <p:ext uri="{BB962C8B-B14F-4D97-AF65-F5344CB8AC3E}">
        <p14:creationId xmlns:p14="http://schemas.microsoft.com/office/powerpoint/2010/main" val="2693727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6b157fad54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La question de la constitution de la bibliothèque d’outils de text mining et la question de la plateforme d’environnenent de développement des applications sont critiques. Nous avons travaillé plus précisément sur les questions souvantes : de quels outils peut-on disposer, comment les sélectionner et comment impliquer les chercheurs en text mining dans le transfert.</a:t>
            </a:r>
          </a:p>
          <a:p>
            <a:pPr marL="0" lvl="0" indent="0" algn="l" rtl="0">
              <a:spcBef>
                <a:spcPts val="0"/>
              </a:spcBef>
              <a:spcAft>
                <a:spcPts val="0"/>
              </a:spcAft>
              <a:buNone/>
            </a:pPr>
            <a:r>
              <a:rPr lang="fr-FR"/>
              <a:t>Nous proposons des pistes très concrètes sur ces différents points qui font l’objet d’un rapport détaillé disponible en ligne et de pages web dédiées sur le site du projet.</a:t>
            </a:r>
          </a:p>
        </p:txBody>
      </p:sp>
      <p:sp>
        <p:nvSpPr>
          <p:cNvPr id="274" name="Google Shape;274;g6b157fad54_0_236: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741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b11ddffd1_0_5:notes"/>
          <p:cNvSpPr txBox="1">
            <a:spLocks noGrp="1"/>
          </p:cNvSpPr>
          <p:nvPr>
            <p:ph type="body" idx="1"/>
          </p:nvPr>
        </p:nvSpPr>
        <p:spPr>
          <a:xfrm>
            <a:off x="553064" y="4343400"/>
            <a:ext cx="5980471" cy="4800600"/>
          </a:xfrm>
          <a:prstGeom prst="rect">
            <a:avLst/>
          </a:prstGeom>
          <a:noFill/>
          <a:ln>
            <a:noFill/>
          </a:ln>
        </p:spPr>
        <p:txBody>
          <a:bodyPr spcFirstLastPara="1" wrap="square" lIns="91425" tIns="91425" rIns="91425" bIns="91425" anchor="t" anchorCtr="0">
            <a:noAutofit/>
          </a:bodyPr>
          <a:lstStyle/>
          <a:p>
            <a:pPr marL="158750" indent="0" fontAlgn="base">
              <a:buNone/>
            </a:pPr>
            <a:r>
              <a:rPr lang="fr-FR" sz="1000"/>
              <a:t>L’objectif du volet Conception une analyse technique de la plateforme OpenMinTeD considérée comme un candidat possible à une solution logicielle pour l’e-infrastructure.</a:t>
            </a:r>
          </a:p>
          <a:p>
            <a:pPr marL="158750" indent="0" fontAlgn="base">
              <a:buNone/>
            </a:pPr>
            <a:r>
              <a:rPr lang="fr-FR" sz="1000"/>
              <a:t>Un deuxième objectif est le transfert de l’expertise de l’NRA vers les partenaires INIST et LIRMM qui n’étaient pas partenaires du projet OpenMinTeD.</a:t>
            </a:r>
          </a:p>
          <a:p>
            <a:pPr marL="158750" indent="0" fontAlgn="base">
              <a:buNone/>
            </a:pPr>
            <a:endParaRPr lang="fr-FR" sz="1000"/>
          </a:p>
          <a:p>
            <a:pPr marL="158750" indent="0" fontAlgn="base">
              <a:buNone/>
            </a:pPr>
            <a:r>
              <a:rPr lang="fr-FR" sz="1000"/>
              <a:t>La démarche est basée sur des actions concrètes en collaboration avec l’équipe technique de OpenMinteD (ARC et GRNET), et en partie dans le cadre d’appels d’offres (tender-calls) du projet OpenMinTeD.</a:t>
            </a:r>
          </a:p>
          <a:p>
            <a:pPr marL="158750" indent="0" fontAlgn="base">
              <a:buNone/>
            </a:pPr>
            <a:endParaRPr lang="fr-FR" sz="1000"/>
          </a:p>
          <a:p>
            <a:pPr marL="158750" indent="0" fontAlgn="base">
              <a:buNone/>
            </a:pPr>
            <a:r>
              <a:rPr lang="fr-FR" sz="1000"/>
              <a:t>Parmi les actions, comme planifié le projet VisaTM a intégré dans OpenMinTeD :</a:t>
            </a:r>
          </a:p>
          <a:p>
            <a:pPr marL="276225" lvl="1" indent="0" fontAlgn="base">
              <a:buNone/>
            </a:pPr>
            <a:r>
              <a:rPr lang="fr-FR" sz="1000"/>
              <a:t>TermSuite, un logiciel d’extraction terminologique développé par le LS2N (Université de Nantes)</a:t>
            </a:r>
          </a:p>
          <a:p>
            <a:pPr marL="276225" lvl="1" indent="0" fontAlgn="base">
              <a:buNone/>
            </a:pPr>
            <a:r>
              <a:rPr lang="fr-FR" sz="1000"/>
              <a:t>ISTEX, un fournisseur de contenus maintenu par l’INIST</a:t>
            </a:r>
          </a:p>
          <a:p>
            <a:pPr marL="276225" lvl="1" indent="0" fontAlgn="base">
              <a:buNone/>
            </a:pPr>
            <a:r>
              <a:rPr lang="fr-FR" sz="1000"/>
              <a:t>AgroPortal, un fournisseur de ressources sémantiques, développé et maintenu par le LIRMM</a:t>
            </a:r>
          </a:p>
          <a:p>
            <a:pPr marL="158750" indent="0" fontAlgn="base">
              <a:buNone/>
            </a:pPr>
            <a:endParaRPr lang="fr-FR" sz="1000"/>
          </a:p>
          <a:p>
            <a:pPr marL="158750" indent="0" fontAlgn="base">
              <a:buNone/>
            </a:pPr>
            <a:r>
              <a:rPr lang="fr-FR" sz="1000"/>
              <a:t>L’équipe du projet VisaTM a initié un déploiement d’OpenMinTeD sur le site de l’INIST.</a:t>
            </a:r>
          </a:p>
          <a:p>
            <a:pPr marL="158750" indent="0" fontAlgn="base">
              <a:buNone/>
            </a:pPr>
            <a:endParaRPr lang="fr-FR" sz="1000"/>
          </a:p>
          <a:p>
            <a:pPr marL="158750" indent="0" fontAlgn="base">
              <a:buNone/>
            </a:pPr>
            <a:r>
              <a:rPr lang="fr-FR" sz="1000"/>
              <a:t>Ces actions nous ont permis de dégager un certain nombre de conclusions et de recommandations :</a:t>
            </a:r>
          </a:p>
          <a:p>
            <a:pPr marL="276225" lvl="1" indent="0" fontAlgn="base">
              <a:buNone/>
            </a:pPr>
            <a:r>
              <a:rPr lang="fr-FR" sz="1000"/>
              <a:t>Affirmer l’importance capitale des standards de métadonnées pour l’échange de données et l'interopérabilité des logiciels et ressources; accréditer les résultats de OpenMinTeD en la matière.</a:t>
            </a:r>
          </a:p>
          <a:p>
            <a:pPr marL="276225" lvl="1" indent="0" fontAlgn="base">
              <a:buNone/>
            </a:pPr>
            <a:endParaRPr lang="fr-FR" sz="1000"/>
          </a:p>
          <a:p>
            <a:pPr marL="276225" lvl="1" indent="0" fontAlgn="base">
              <a:buNone/>
            </a:pPr>
            <a:r>
              <a:rPr lang="fr-FR" sz="1000"/>
              <a:t>Constater la nécessité d’une autonomie et d’une pérennisation des solutions logicielles, par voie de contractualisation ou en utilisant des logiciels libres avec une large communauté.</a:t>
            </a:r>
          </a:p>
          <a:p>
            <a:pPr marL="276225" lvl="1" indent="0" fontAlgn="base">
              <a:buNone/>
            </a:pPr>
            <a:endParaRPr lang="fr-FR" sz="1000"/>
          </a:p>
          <a:p>
            <a:pPr marL="276225" lvl="1" indent="0" fontAlgn="base">
              <a:buNone/>
            </a:pPr>
            <a:r>
              <a:rPr lang="fr-FR" sz="1000"/>
              <a:t>Recommander une solution basée sur OpenMinTeD et exploitant au mieux les possibilités offertes par Galaxy</a:t>
            </a:r>
          </a:p>
          <a:p>
            <a:pPr marL="276225" lvl="1" indent="0" fontAlgn="base">
              <a:buNone/>
            </a:pPr>
            <a:endParaRPr lang="fr-FR" sz="1000"/>
          </a:p>
          <a:p>
            <a:pPr marL="276225" lvl="1" indent="0" fontAlgn="base">
              <a:buNone/>
            </a:pPr>
            <a:r>
              <a:rPr lang="fr-FR" sz="1000"/>
              <a:t>Préconiser des moyens pérennes et récurrents : ressources humaines (recrutement), compétences (formation), matériel (datacenter).</a:t>
            </a:r>
          </a:p>
          <a:p>
            <a:pPr marL="0" lvl="0" indent="0" algn="l" rtl="0">
              <a:lnSpc>
                <a:spcPct val="100000"/>
              </a:lnSpc>
              <a:spcBef>
                <a:spcPts val="0"/>
              </a:spcBef>
              <a:spcAft>
                <a:spcPts val="0"/>
              </a:spcAft>
              <a:buSzPts val="1100"/>
              <a:buNone/>
            </a:pPr>
            <a:endParaRPr sz="1000"/>
          </a:p>
        </p:txBody>
      </p:sp>
      <p:sp>
        <p:nvSpPr>
          <p:cNvPr id="256" name="Google Shape;256;g6b11ddffd1_0_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7982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nSpc>
                <a:spcPct val="110000"/>
              </a:lnSpc>
              <a:buNone/>
            </a:pPr>
            <a:r>
              <a:rPr lang="fr-FR" sz="1000" b="1">
                <a:solidFill>
                  <a:schemeClr val="tx1"/>
                </a:solidFill>
                <a:latin typeface="+mj-lt"/>
                <a:ea typeface="Calibri"/>
                <a:cs typeface="Calibri"/>
                <a:sym typeface="Calibri"/>
              </a:rPr>
              <a:t>Les objectifs des applications pioltes sont </a:t>
            </a:r>
          </a:p>
          <a:p>
            <a:pPr marL="0" lvl="0" indent="0">
              <a:lnSpc>
                <a:spcPct val="110000"/>
              </a:lnSpc>
              <a:buNone/>
            </a:pPr>
            <a:r>
              <a:rPr lang="fr-FR" sz="1000" b="1">
                <a:solidFill>
                  <a:schemeClr val="tx1"/>
                </a:solidFill>
                <a:latin typeface="+mj-lt"/>
                <a:ea typeface="Calibri"/>
                <a:cs typeface="Calibri"/>
                <a:sym typeface="Calibri"/>
              </a:rPr>
              <a:t>Illustrer la pertinence d’une infrastructure modulaire</a:t>
            </a:r>
            <a:r>
              <a:rPr lang="fr-FR" sz="1000">
                <a:solidFill>
                  <a:schemeClr val="tx1"/>
                </a:solidFill>
                <a:latin typeface="+mj-lt"/>
                <a:ea typeface="Calibri"/>
                <a:cs typeface="Calibri"/>
                <a:sym typeface="Calibri"/>
              </a:rPr>
              <a:t> permettant le développement rapide d’applications de text mining à partir de composants existants</a:t>
            </a:r>
          </a:p>
          <a:p>
            <a:pPr marL="0" lvl="0" indent="0">
              <a:lnSpc>
                <a:spcPct val="110000"/>
              </a:lnSpc>
              <a:buNone/>
            </a:pPr>
            <a:endParaRPr lang="fr-FR" sz="1000">
              <a:solidFill>
                <a:schemeClr val="tx1"/>
              </a:solidFill>
              <a:latin typeface="+mj-lt"/>
              <a:ea typeface="Calibri"/>
              <a:cs typeface="Calibri"/>
              <a:sym typeface="Calibri"/>
            </a:endParaRPr>
          </a:p>
          <a:p>
            <a:pPr marL="0" lvl="0" indent="0">
              <a:lnSpc>
                <a:spcPct val="110000"/>
              </a:lnSpc>
              <a:buClr>
                <a:schemeClr val="dk1"/>
              </a:buClr>
              <a:buNone/>
            </a:pPr>
            <a:r>
              <a:rPr lang="fr-FR" sz="1000" b="1">
                <a:solidFill>
                  <a:schemeClr val="tx1"/>
                </a:solidFill>
                <a:latin typeface="+mj-lt"/>
                <a:ea typeface="Calibri"/>
                <a:cs typeface="Calibri"/>
                <a:sym typeface="Calibri"/>
              </a:rPr>
              <a:t>Développer des applications concrètes </a:t>
            </a:r>
            <a:r>
              <a:rPr lang="fr-FR" sz="1000">
                <a:solidFill>
                  <a:schemeClr val="tx1"/>
                </a:solidFill>
                <a:latin typeface="+mj-lt"/>
                <a:ea typeface="Calibri"/>
                <a:cs typeface="Calibri"/>
                <a:sym typeface="Calibri"/>
              </a:rPr>
              <a:t>qui démontrent la facilité de déploiement des services réalisés, et l’intérêt de la démarche et des résultats pour la recherche</a:t>
            </a:r>
          </a:p>
          <a:p>
            <a:pPr marL="0" lvl="0" indent="0">
              <a:lnSpc>
                <a:spcPct val="110000"/>
              </a:lnSpc>
              <a:buClr>
                <a:schemeClr val="dk1"/>
              </a:buClr>
              <a:buNone/>
            </a:pPr>
            <a:endParaRPr lang="fr-FR" sz="1000">
              <a:solidFill>
                <a:schemeClr val="tx1"/>
              </a:solidFill>
              <a:latin typeface="+mj-lt"/>
              <a:ea typeface="Calibri"/>
              <a:cs typeface="Calibri"/>
              <a:sym typeface="Calibri"/>
            </a:endParaRPr>
          </a:p>
          <a:p>
            <a:pPr lvl="0" algn="just">
              <a:buClr>
                <a:srgbClr val="4C1562"/>
              </a:buClr>
              <a:buSzPts val="1600"/>
              <a:buFont typeface="Arial" panose="020B0604020202020204" pitchFamily="34" charset="0"/>
              <a:buChar char="•"/>
            </a:pPr>
            <a:r>
              <a:rPr lang="fr-FR" sz="1000">
                <a:solidFill>
                  <a:schemeClr val="tx1"/>
                </a:solidFill>
                <a:latin typeface="+mj-lt"/>
              </a:rPr>
              <a:t>INRA a développé l’application présentée par Sophie Schbath qui a pour objet</a:t>
            </a:r>
            <a:endParaRPr lang="fr-FR" sz="1000">
              <a:solidFill>
                <a:schemeClr val="tx1"/>
              </a:solidFill>
              <a:latin typeface="+mj-lt"/>
              <a:ea typeface="Calibri"/>
              <a:cs typeface="Calibri"/>
              <a:sym typeface="Calibri"/>
            </a:endParaRPr>
          </a:p>
          <a:p>
            <a:pPr lvl="0" algn="just">
              <a:buClr>
                <a:schemeClr val="dk1"/>
              </a:buClr>
              <a:buFont typeface="Arial" panose="020B0604020202020204" pitchFamily="34" charset="0"/>
              <a:buChar char="•"/>
            </a:pPr>
            <a:r>
              <a:rPr lang="fr-FR" sz="1000">
                <a:solidFill>
                  <a:schemeClr val="tx1"/>
                </a:solidFill>
                <a:latin typeface="+mj-lt"/>
                <a:ea typeface="Calibri"/>
                <a:cs typeface="Calibri"/>
                <a:sym typeface="Calibri"/>
              </a:rPr>
              <a:t>Dans une application bioinformatique, intégrer des informations extraites de textes scientifiques à des données d’observation </a:t>
            </a:r>
          </a:p>
          <a:p>
            <a:pPr marL="0" lvl="0" indent="457200" algn="just">
              <a:buClr>
                <a:schemeClr val="dk1"/>
              </a:buClr>
              <a:buNone/>
            </a:pPr>
            <a:r>
              <a:rPr lang="fr-FR" sz="1000" i="1">
                <a:solidFill>
                  <a:schemeClr val="tx1"/>
                </a:solidFill>
                <a:latin typeface="+mj-lt"/>
                <a:ea typeface="Calibri"/>
                <a:cs typeface="Calibri"/>
                <a:sym typeface="Calibri"/>
              </a:rPr>
              <a:t>usage : découverte de nouvelles connaissances</a:t>
            </a:r>
          </a:p>
          <a:p>
            <a:pPr marL="0" lvl="0" indent="457200" algn="just">
              <a:buClr>
                <a:schemeClr val="dk1"/>
              </a:buClr>
              <a:buNone/>
            </a:pPr>
            <a:endParaRPr lang="fr-FR" sz="1000" i="1">
              <a:solidFill>
                <a:schemeClr val="tx1"/>
              </a:solidFill>
              <a:latin typeface="+mj-lt"/>
              <a:ea typeface="Calibri"/>
              <a:cs typeface="Calibri"/>
              <a:sym typeface="Calibri"/>
            </a:endParaRPr>
          </a:p>
          <a:p>
            <a:pPr>
              <a:lnSpc>
                <a:spcPct val="110000"/>
              </a:lnSpc>
              <a:buSzPts val="1400"/>
              <a:buFont typeface="Arial" panose="020B0604020202020204" pitchFamily="34" charset="0"/>
              <a:buChar char="•"/>
            </a:pPr>
            <a:r>
              <a:rPr lang="fr-FR" sz="1000" b="1">
                <a:solidFill>
                  <a:schemeClr val="tx1"/>
                </a:solidFill>
                <a:latin typeface="+mj-lt"/>
              </a:rPr>
              <a:t>Inist</a:t>
            </a:r>
            <a:r>
              <a:rPr lang="fr-FR" sz="1000" b="1">
                <a:solidFill>
                  <a:schemeClr val="tx1"/>
                </a:solidFill>
                <a:latin typeface="+mj-lt"/>
                <a:ea typeface="Calibri"/>
                <a:cs typeface="Calibri"/>
                <a:sym typeface="Calibri"/>
              </a:rPr>
              <a:t> </a:t>
            </a:r>
            <a:endParaRPr lang="fr-FR" sz="1000">
              <a:solidFill>
                <a:schemeClr val="tx1"/>
              </a:solidFill>
              <a:latin typeface="+mj-lt"/>
              <a:ea typeface="Calibri"/>
              <a:cs typeface="Calibri"/>
              <a:sym typeface="Calibri"/>
            </a:endParaRPr>
          </a:p>
          <a:p>
            <a:pPr marL="0" lvl="0" indent="0" algn="just">
              <a:buClr>
                <a:schemeClr val="dk1"/>
              </a:buClr>
              <a:buNone/>
            </a:pPr>
            <a:r>
              <a:rPr lang="fr-FR" sz="1000">
                <a:solidFill>
                  <a:schemeClr val="tx1"/>
                </a:solidFill>
                <a:latin typeface="+mj-lt"/>
                <a:ea typeface="Calibri"/>
                <a:cs typeface="Calibri"/>
                <a:sym typeface="Calibri"/>
              </a:rPr>
              <a:t>Sur un corpus extrait d’ISTEX, appliquer des traitements permettant d’avoir un aperçu thématique des documents</a:t>
            </a:r>
          </a:p>
          <a:p>
            <a:pPr lvl="0" indent="0" algn="just">
              <a:buNone/>
            </a:pPr>
            <a:r>
              <a:rPr lang="fr-FR" sz="1000" i="1">
                <a:solidFill>
                  <a:schemeClr val="tx1"/>
                </a:solidFill>
                <a:latin typeface="+mj-lt"/>
                <a:ea typeface="Calibri"/>
                <a:cs typeface="Calibri"/>
                <a:sym typeface="Calibri"/>
              </a:rPr>
              <a:t>usage : délimitation de corpus spécialisé, construction de référentiel</a:t>
            </a:r>
            <a:endParaRPr lang="fr-FR" sz="1000">
              <a:solidFill>
                <a:schemeClr val="tx1"/>
              </a:solidFill>
              <a:latin typeface="+mj-lt"/>
              <a:ea typeface="Calibri"/>
              <a:cs typeface="Calibri"/>
              <a:sym typeface="Calibri"/>
            </a:endParaRPr>
          </a:p>
          <a:p>
            <a:pPr marL="0" lvl="0" indent="457200" algn="just">
              <a:buClr>
                <a:schemeClr val="dk1"/>
              </a:buClr>
              <a:buNone/>
            </a:pPr>
            <a:endParaRPr lang="fr-FR">
              <a:solidFill>
                <a:srgbClr val="595959"/>
              </a:solidFill>
              <a:latin typeface="Calibri"/>
              <a:ea typeface="Calibri"/>
              <a:cs typeface="Calibri"/>
              <a:sym typeface="Calibri"/>
            </a:endParaRPr>
          </a:p>
          <a:p>
            <a:pPr marL="0" lvl="0" indent="0" algn="l" rtl="0">
              <a:spcBef>
                <a:spcPts val="0"/>
              </a:spcBef>
              <a:spcAft>
                <a:spcPts val="0"/>
              </a:spcAft>
              <a:buNone/>
            </a:pPr>
            <a:endParaRPr/>
          </a:p>
        </p:txBody>
      </p:sp>
      <p:sp>
        <p:nvSpPr>
          <p:cNvPr id="261" name="Google Shape;261;p1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1042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14350" indent="-285750">
              <a:buFont typeface="Arial" panose="020B0604020202020204" pitchFamily="34" charset="0"/>
              <a:buChar char="•"/>
            </a:pPr>
            <a:r>
              <a:rPr lang="fr-FR" sz="1000"/>
              <a:t>La dissémination et l’animation autour du projet a pris de nombreuses formes illustrées ici. Les événements les plus notables sont la participation à l’Istex Tour avec une présentation détaillée du text mining et les enjeux de service dans plus de vingt lieux à des publics très divers. La journée fouille de texte aux JNSO l’an dernier a rassemblé plus de 200 personnes. Vous trouverez les vidéos et les fichiers des présentations en ligne.</a:t>
            </a:r>
          </a:p>
          <a:p>
            <a:pPr marL="514350" indent="-285750">
              <a:buFont typeface="Arial" panose="020B0604020202020204" pitchFamily="34" charset="0"/>
              <a:buChar char="•"/>
            </a:pPr>
            <a:r>
              <a:rPr lang="fr-FR" sz="1000"/>
              <a:t>Le site web du projet propose de nombreux éléments d’information et les 8 rapports détaillés du projet. Ils sont très illustrés et accessibles aux non spécialistes.</a:t>
            </a:r>
          </a:p>
          <a:p>
            <a:pPr marL="514350" indent="-285750">
              <a:buFont typeface="Arial" panose="020B0604020202020204" pitchFamily="34" charset="0"/>
              <a:buChar char="•"/>
            </a:pPr>
            <a:endParaRPr lang="fr-FR" sz="1000"/>
          </a:p>
          <a:p>
            <a:pPr marL="514350" indent="-285750">
              <a:buFont typeface="Arial" panose="020B0604020202020204" pitchFamily="34" charset="0"/>
              <a:buChar char="•"/>
            </a:pPr>
            <a:r>
              <a:rPr lang="fr-FR" sz="1000"/>
              <a:t>Les membres du projet ont travaillé avec un certain nombre de partie prenantes pour affiner les analyses et les perspectives du projet, selon trois axes principaux :, </a:t>
            </a:r>
          </a:p>
          <a:p>
            <a:pPr marL="971550" lvl="1" indent="-285750">
              <a:buFont typeface="Arial" panose="020B0604020202020204" pitchFamily="34" charset="0"/>
              <a:buChar char="•"/>
            </a:pPr>
            <a:r>
              <a:rPr lang="fr-FR" sz="1000"/>
              <a:t>la communauté text mining et TAL avec notamment le pré GDR TAL pour la recherche, le SGT TDM du CoSO pour les questions juridiques</a:t>
            </a:r>
          </a:p>
          <a:p>
            <a:pPr marL="971550" lvl="1" indent="-285750">
              <a:buFont typeface="Arial" panose="020B0604020202020204" pitchFamily="34" charset="0"/>
              <a:buChar char="•"/>
            </a:pPr>
            <a:endParaRPr lang="fr-FR" sz="1000"/>
          </a:p>
          <a:p>
            <a:pPr marL="971550" lvl="1" indent="-285750">
              <a:buFont typeface="Arial" panose="020B0604020202020204" pitchFamily="34" charset="0"/>
              <a:buChar char="•"/>
            </a:pPr>
            <a:r>
              <a:rPr lang="fr-FR" sz="1000"/>
              <a:t>Un deuxième axe est celui des technologies de plateforme de text mining avec OpenMinTeD, dont ARC et Univ Darmstadt et PubAnnotation au DBCLS</a:t>
            </a:r>
          </a:p>
          <a:p>
            <a:pPr marL="971550" lvl="1" indent="-285750">
              <a:buFont typeface="Arial" panose="020B0604020202020204" pitchFamily="34" charset="0"/>
              <a:buChar char="•"/>
            </a:pPr>
            <a:endParaRPr lang="fr-FR" sz="1000"/>
          </a:p>
          <a:p>
            <a:pPr marL="971550" lvl="1" indent="-285750">
              <a:buFont typeface="Arial" panose="020B0604020202020204" pitchFamily="34" charset="0"/>
              <a:buChar char="•"/>
            </a:pPr>
            <a:r>
              <a:rPr lang="fr-FR" sz="1000"/>
              <a:t>Une 3è axe est l’interaction avec des initiatives en bioinfo, agriculture, santé susceptibles d’intégrer des services en text mining dont le gros projet ANR débutant  D2KAB coordonné par le LIRMM et impliquant l’INRA.</a:t>
            </a:r>
          </a:p>
          <a:p>
            <a:endParaRPr lang="fr-FR"/>
          </a:p>
        </p:txBody>
      </p:sp>
    </p:spTree>
    <p:extLst>
      <p:ext uri="{BB962C8B-B14F-4D97-AF65-F5344CB8AC3E}">
        <p14:creationId xmlns:p14="http://schemas.microsoft.com/office/powerpoint/2010/main" val="385504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343400"/>
            <a:ext cx="5486400" cy="4413974"/>
          </a:xfrm>
        </p:spPr>
        <p:txBody>
          <a:bodyPr/>
          <a:lstStyle/>
          <a:p>
            <a:pPr>
              <a:spcAft>
                <a:spcPts val="1000"/>
              </a:spcAft>
            </a:pPr>
            <a:r>
              <a:rPr lang="fr-FR" sz="1000"/>
              <a:t>Ces travaux confirment à la fois l'importance du besoin de services d'analyse de données textuelles et l'existence d'éléments de solution dans tous les domaines concernés, ils confirment aussi le fossé entre les besoins et la mise en oeuvre d'une solution </a:t>
            </a:r>
            <a:r>
              <a:rPr lang="fr-FR" sz="1000" i="1"/>
              <a:t>collective</a:t>
            </a:r>
            <a:r>
              <a:rPr lang="fr-FR" sz="1000"/>
              <a:t>.</a:t>
            </a:r>
          </a:p>
          <a:p>
            <a:pPr>
              <a:spcAft>
                <a:spcPts val="1000"/>
              </a:spcAft>
            </a:pPr>
            <a:r>
              <a:rPr lang="fr-FR" sz="1000"/>
              <a:t>Ils confirment l’intérêt de mettre en place une plateforme technique de type OpenMinTeD, plus généralement, un environnement informatique qui permette la conception rapide d'applications dédiées, la réutilisation et l'adaptation rapide des solutions avec bibliothèque d'outils combinables,</a:t>
            </a:r>
          </a:p>
          <a:p>
            <a:pPr>
              <a:spcAft>
                <a:spcPts val="1000"/>
              </a:spcAft>
            </a:pPr>
            <a:r>
              <a:rPr lang="fr-FR" sz="1000"/>
              <a:t>Le projet confirme l'intérêt de développer des services spécialisés par domaine grâce à l'IA et aux ontologies et intégrés dans le poste de travail du chercheur.</a:t>
            </a:r>
          </a:p>
          <a:p>
            <a:pPr>
              <a:spcAft>
                <a:spcPts val="1000"/>
              </a:spcAft>
            </a:pPr>
            <a:r>
              <a:rPr lang="fr-FR" sz="1000"/>
              <a:t>Une des objectifs doit rester la réduction de la complexité pour les utilisateurs, avec en particulier des interfaces graphiques adaptées aux pratiques</a:t>
            </a:r>
          </a:p>
          <a:p>
            <a:pPr>
              <a:spcAft>
                <a:spcPts val="1000"/>
              </a:spcAft>
            </a:pPr>
            <a:r>
              <a:rPr lang="fr-FR" sz="1000"/>
              <a:t>pour inciter les chercheurs et ingénieurs en TDM à transférer et mutualiser leurs résultats autour d’une infrastructure commune des motivations sont à trouver, par exemple par des possibilités d’utiliser la plteforme pour l’expérimentation, l’évaluation la reproductibilité. Le contribution à la science ouverte devrait un moteur.</a:t>
            </a:r>
          </a:p>
          <a:p>
            <a:pPr>
              <a:spcAft>
                <a:spcPts val="1000"/>
              </a:spcAft>
            </a:pPr>
            <a:r>
              <a:rPr lang="fr-FR" sz="1000"/>
              <a:t>Il faudra mettre en place les moyens de calcul et de stockage nécessaire pour utiliser les outils les plus innovants de l'IA (ex. machine Jean Zay  IA gérée par le Genci).</a:t>
            </a:r>
          </a:p>
          <a:p>
            <a:pPr>
              <a:spcAft>
                <a:spcPts val="1000"/>
              </a:spcAft>
            </a:pPr>
            <a:r>
              <a:rPr lang="fr-FR" sz="1000"/>
              <a:t>L'expérimentation et la conception de corpus doivent être facilités</a:t>
            </a:r>
          </a:p>
          <a:p>
            <a:pPr>
              <a:spcAft>
                <a:spcPts val="1000"/>
              </a:spcAft>
            </a:pPr>
            <a:r>
              <a:rPr lang="fr-FR" sz="1000"/>
              <a:t>Grâce à un meilleur accès aux contenus, publications et ressources sémantiques, libéralisation, mais aussi technique : formats, connecteurs. Ce sont des enjeux externes au projet.</a:t>
            </a:r>
          </a:p>
          <a:p>
            <a:endParaRPr lang="fr-FR" sz="1000"/>
          </a:p>
        </p:txBody>
      </p:sp>
    </p:spTree>
    <p:extLst>
      <p:ext uri="{BB962C8B-B14F-4D97-AF65-F5344CB8AC3E}">
        <p14:creationId xmlns:p14="http://schemas.microsoft.com/office/powerpoint/2010/main" val="2320876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FR"/>
              <a:t>Ce bilan et ces pistes de réflexion sont déjà plus ou moins dans les esprits. Pour aller plus loin, nous recommandons de créer un dispositif dont un e-infrastructure semi-centralisée serit l’élément central et qui aurait pour mission avec la coordination des acteurs : fournisseurs, utilisateurs, intermédiaires.</a:t>
            </a:r>
          </a:p>
          <a:p>
            <a:pPr fontAlgn="base"/>
            <a:r>
              <a:rPr lang="fr-FR"/>
              <a:t>Et le soutien à l'interdisciplinarité, compétences informatiques et IST, </a:t>
            </a:r>
          </a:p>
          <a:p>
            <a:pPr marL="158750" indent="0" fontAlgn="base">
              <a:buNone/>
            </a:pPr>
            <a:endParaRPr lang="fr-FR"/>
          </a:p>
          <a:p>
            <a:pPr fontAlgn="base"/>
            <a:r>
              <a:rPr lang="fr-FR" u="sng"/>
              <a:t>Un élément clef de la feuillle de route est l’importance de la montée en compétence</a:t>
            </a:r>
            <a:r>
              <a:rPr lang="fr-FR"/>
              <a:t> des personnels autour de la plateforme, et des utilisateurs (différents profils, plus ou moins informatique, IST, disciplinaires). Sans sous-estimer la grande difficulté de recrutement et de fidélisation de personnels informatique (contexte concurrentiel). La plateforme devra participer à identifier les besoins et contribuer aux formations.</a:t>
            </a:r>
          </a:p>
          <a:p>
            <a:pPr marL="158750" indent="0" fontAlgn="base">
              <a:buNone/>
            </a:pPr>
            <a:endParaRPr lang="fr-FR"/>
          </a:p>
          <a:p>
            <a:pPr fontAlgn="base"/>
            <a:r>
              <a:rPr lang="fr-FR"/>
              <a:t>La </a:t>
            </a:r>
            <a:r>
              <a:rPr lang="fr-FR" u="sng"/>
              <a:t>stratégie doit être renforcée</a:t>
            </a:r>
            <a:r>
              <a:rPr lang="fr-FR"/>
              <a:t> : Les projets OpenMinTeD et Visa TM sont nés d’une dynamique « bottum-up » sur financement ponctuel. Cette dynamique est très fragile, elle repose sur trop peu d'équipes. Une meilleure compréhension du domaine qui apparaît comme trop technique et risqué est nécessaire</a:t>
            </a:r>
          </a:p>
          <a:p>
            <a:pPr fontAlgn="base"/>
            <a:endParaRPr lang="fr-FR"/>
          </a:p>
        </p:txBody>
      </p:sp>
    </p:spTree>
    <p:extLst>
      <p:ext uri="{BB962C8B-B14F-4D97-AF65-F5344CB8AC3E}">
        <p14:creationId xmlns:p14="http://schemas.microsoft.com/office/powerpoint/2010/main" val="2435219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Poursuivre et renforcer la stratégie </a:t>
            </a:r>
            <a:r>
              <a:rPr lang="fr-FR" u="sng"/>
              <a:t>coordonnée avec le niveau européen</a:t>
            </a:r>
            <a:r>
              <a:rPr lang="fr-FR"/>
              <a:t> (OpenAIRE, OpenMinTeD, CLARIN, OPERA, Elixir, etc.) dans la perspective de création de services EOSC. La France doit être partie prenante. Faire remonter les topics pour le prochain programme.</a:t>
            </a:r>
          </a:p>
          <a:p>
            <a:endParaRPr lang="fr-FR"/>
          </a:p>
          <a:p>
            <a:r>
              <a:rPr lang="fr-FR"/>
              <a:t>Etablir une feuille de route sur la </a:t>
            </a:r>
            <a:r>
              <a:rPr lang="fr-FR" u="sng"/>
              <a:t>formation</a:t>
            </a:r>
            <a:r>
              <a:rPr lang="fr-FR"/>
              <a:t> à l'utilisation, </a:t>
            </a:r>
          </a:p>
          <a:p>
            <a:r>
              <a:rPr lang="fr-FR"/>
              <a:t>s'appuyer en premier lieu, sur les plateformes thématiques ou locales (huma-num, biofinformatique, santé).</a:t>
            </a:r>
          </a:p>
          <a:p>
            <a:r>
              <a:rPr lang="fr-FR"/>
              <a:t>Utiliser l’implémentation des principes FAIR de manière conjointe sur les les données textuelles et données numériques comme moteur du changement.</a:t>
            </a:r>
          </a:p>
          <a:p>
            <a:endParaRPr lang="fr-FR"/>
          </a:p>
          <a:p>
            <a:endParaRPr lang="fr-FR"/>
          </a:p>
        </p:txBody>
      </p:sp>
    </p:spTree>
    <p:extLst>
      <p:ext uri="{BB962C8B-B14F-4D97-AF65-F5344CB8AC3E}">
        <p14:creationId xmlns:p14="http://schemas.microsoft.com/office/powerpoint/2010/main" val="163182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1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6354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6: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3353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 document d’orientation de l’INRA décline un certains nombre d’axes de développement de la science ouverte qui chacun sont en ligne avec nos conclusions</a:t>
            </a:r>
          </a:p>
          <a:p>
            <a:endParaRPr lang="fr-FR"/>
          </a:p>
          <a:p>
            <a:r>
              <a:rPr lang="fr-FR"/>
              <a:t>Concrètement, les départements de recherche s’appuient sur les recherche en math-info dont celles du département MIA et les infrastructures interopérables pour étendre les capacités ... Comme Sophie en a donné un exemple. bottom-up (Bibliome+Migale) en élargissant à d'autres plateformes (dont D2KAB, URGI, AgroPortal) et suite Europe (OpenMinTeD ?). </a:t>
            </a:r>
          </a:p>
          <a:p>
            <a:endParaRPr lang="fr-FR"/>
          </a:p>
          <a:p>
            <a:endParaRPr lang="fr-FR"/>
          </a:p>
          <a:p>
            <a:r>
              <a:rPr lang="fr-FR"/>
              <a:t>La DIST bientôt DIPSO est mobilisée autour du text mining sur trois plans :  la Fairisation des ressources sémantiques dont la construction fait appel au text mining</a:t>
            </a:r>
          </a:p>
          <a:p>
            <a:r>
              <a:rPr lang="fr-FR"/>
              <a:t>Elle souhaite internaliser les moyens d’extraction d’information au service de l’analyse de l’information scientifique</a:t>
            </a:r>
          </a:p>
          <a:p>
            <a:endParaRPr lang="fr-FR"/>
          </a:p>
          <a:p>
            <a:r>
              <a:rPr lang="fr-FR"/>
              <a:t>Elle souhaite étendre les services de veille et de bibliométrie.</a:t>
            </a:r>
          </a:p>
        </p:txBody>
      </p:sp>
    </p:spTree>
    <p:extLst>
      <p:ext uri="{BB962C8B-B14F-4D97-AF65-F5344CB8AC3E}">
        <p14:creationId xmlns:p14="http://schemas.microsoft.com/office/powerpoint/2010/main" val="323909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a:t>Tout d’abord un rappel du contexte. Il est toujours utile de rappeler la </a:t>
            </a:r>
            <a:r>
              <a:rPr lang="fr-FR" sz="1000" b="1"/>
              <a:t>croissance exponentielle de la production de documents scientifiques </a:t>
            </a:r>
            <a:r>
              <a:rPr lang="fr-FR" sz="1000"/>
              <a:t>qui se compte en dizaine de millions et dont une large partie n’est lue ni citée.</a:t>
            </a:r>
          </a:p>
          <a:p>
            <a:r>
              <a:rPr lang="fr-FR" sz="1000"/>
              <a:t>La question de mieux exploiter les données de la recherche, en particulier les données textuelles est </a:t>
            </a:r>
            <a:r>
              <a:rPr lang="fr-FR" sz="1000" b="1"/>
              <a:t>à l’agenda des institutions </a:t>
            </a:r>
            <a:r>
              <a:rPr lang="fr-FR" sz="1000"/>
              <a:t>de recherche à tous les niveaux.</a:t>
            </a:r>
          </a:p>
          <a:p>
            <a:r>
              <a:rPr lang="fr-FR" sz="1000"/>
              <a:t>Plus spécifiquement, la question qui nous intéresse ici est comment </a:t>
            </a:r>
            <a:r>
              <a:rPr lang="fr-FR" sz="1000" b="1"/>
              <a:t>aller plus loin </a:t>
            </a:r>
            <a:r>
              <a:rPr lang="fr-FR" sz="1000"/>
              <a:t>que l’amélioration de la recherche bibliographique, comment extraire automatiquement les informations des textes, les structurer sous une forme manipulable par un ordinateur de telle sorte qu’elles soient analysables au même titre que les autres données de la recherche</a:t>
            </a:r>
          </a:p>
          <a:p>
            <a:r>
              <a:rPr lang="fr-FR" sz="1000"/>
              <a:t>De fait, les méthodes de l’IA et en particulier de traitement automatique de la langue, d’apprentissage automatique et de représentation des connaissances permettent de réaliser cet objectif à grande échelle. Les deux exposés de ce matin sur la microbiologie et sur la pharmacovigilance l’ont très parfaitement illustré et plus largement nous en voyons les applications dans la vie quotidienne.</a:t>
            </a:r>
          </a:p>
          <a:p>
            <a:r>
              <a:rPr lang="fr-FR" sz="1000"/>
              <a:t>Parallèlement, les actions en faveur de la Science Ouverte et de la FAIRisation des données qui deviennent trouvables, accessibles, interopérables et réutilisables ont deux effets notoires : la </a:t>
            </a:r>
            <a:r>
              <a:rPr lang="fr-FR" sz="1000" b="1"/>
              <a:t>facilité grandissante d’accès </a:t>
            </a:r>
            <a:r>
              <a:rPr lang="fr-FR" sz="1000"/>
              <a:t>aux publications, sur les plans  technique et juridique et </a:t>
            </a:r>
            <a:r>
              <a:rPr lang="fr-FR" sz="1000" b="1"/>
              <a:t>l’interopérabilité entre données de différentes sources </a:t>
            </a:r>
            <a:r>
              <a:rPr lang="fr-FR" sz="1000"/>
              <a:t>dont textuelles par la standardisation des représentations.</a:t>
            </a:r>
          </a:p>
          <a:p>
            <a:r>
              <a:rPr lang="fr-FR" sz="1000"/>
              <a:t>Le </a:t>
            </a:r>
            <a:r>
              <a:rPr lang="fr-FR" sz="1000" b="1"/>
              <a:t>développement et la coordination en réseau </a:t>
            </a:r>
            <a:r>
              <a:rPr lang="fr-FR" sz="1000"/>
              <a:t>des e-infrastructures de recherche permet la mise en place et le développement de services composites au plus près des besoins des disciplines</a:t>
            </a:r>
          </a:p>
          <a:p>
            <a:r>
              <a:rPr lang="fr-FR" sz="1000"/>
              <a:t>Enfin, la mise à disposition de moyens de sockage et de moyen calcul de plus plus en plus puissants et facilement accessibles rend réaliste le déploiement de ce type de service consommateur de moyens informatiques</a:t>
            </a:r>
          </a:p>
        </p:txBody>
      </p:sp>
    </p:spTree>
    <p:extLst>
      <p:ext uri="{BB962C8B-B14F-4D97-AF65-F5344CB8AC3E}">
        <p14:creationId xmlns:p14="http://schemas.microsoft.com/office/powerpoint/2010/main" val="3234722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t>Apport d’une infrastructure nationale</a:t>
            </a:r>
            <a:r>
              <a:rPr lang="fr-FR"/>
              <a:t> : travailler en réseau d’e-infra pour</a:t>
            </a:r>
          </a:p>
          <a:p>
            <a:endParaRPr lang="fr-FR"/>
          </a:p>
          <a:p>
            <a:r>
              <a:rPr lang="fr-FR"/>
              <a:t>Côté DIST INRA : s'appuyer sur une plateforme nationale et des infras internes pour servir le plus grand nombre.</a:t>
            </a:r>
          </a:p>
          <a:p>
            <a:endParaRPr lang="fr-FR"/>
          </a:p>
          <a:p>
            <a:r>
              <a:rPr lang="fr-FR"/>
              <a:t>Economie de moyens de dévt/maintenance informatique. Montée en puissance plus rapide sur la core platforme</a:t>
            </a:r>
          </a:p>
          <a:p>
            <a:endParaRPr lang="fr-FR"/>
          </a:p>
          <a:p>
            <a:r>
              <a:rPr lang="fr-FR"/>
              <a:t>Mutualiser les outils TDM en s’appuyant sur une dynamique au-delà de l’INRA</a:t>
            </a:r>
          </a:p>
          <a:p>
            <a:endParaRPr lang="fr-FR"/>
          </a:p>
          <a:p>
            <a:r>
              <a:rPr lang="fr-FR"/>
              <a:t>Montée en compétence, formation facilitée par la complémentarité et l’économie d’échelle.</a:t>
            </a:r>
          </a:p>
          <a:p>
            <a:endParaRPr lang="fr-FR"/>
          </a:p>
          <a:p>
            <a:r>
              <a:rPr lang="fr-FR"/>
              <a:t>Valoriser les compétences et son expérience pluridisicplinaire</a:t>
            </a:r>
          </a:p>
          <a:p>
            <a:endParaRPr lang="fr-FR"/>
          </a:p>
          <a:p>
            <a:r>
              <a:rPr lang="fr-FR"/>
              <a:t>Délégation de tâches hors coeur de l’INRA (ex corpus, calcul IA)</a:t>
            </a:r>
          </a:p>
          <a:p>
            <a:endParaRPr lang="fr-FR"/>
          </a:p>
        </p:txBody>
      </p:sp>
    </p:spTree>
    <p:extLst>
      <p:ext uri="{BB962C8B-B14F-4D97-AF65-F5344CB8AC3E}">
        <p14:creationId xmlns:p14="http://schemas.microsoft.com/office/powerpoint/2010/main" val="4029469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1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0091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1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801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a:r>
              <a:rPr lang="fr-FR" b="1" dirty="0"/>
              <a:t>Quelle volonté politique française ou européenne pour répondre aux besoins d’analyse de l’information scientifique ?</a:t>
            </a:r>
          </a:p>
          <a:p>
            <a:pPr marL="514350" indent="-285750">
              <a:buFont typeface="Arial" panose="020B0604020202020204" pitchFamily="34" charset="0"/>
              <a:buChar char="•"/>
            </a:pPr>
            <a:endParaRPr lang="fr-FR" dirty="0"/>
          </a:p>
          <a:p>
            <a:pPr marL="514350" indent="-285750">
              <a:buFont typeface="Arial" panose="020B0604020202020204" pitchFamily="34" charset="0"/>
              <a:buChar char="•"/>
            </a:pPr>
            <a:r>
              <a:rPr lang="fr-FR" dirty="0"/>
              <a:t>Il faudra plus que le secteur privé ou les chercheurs en TAL</a:t>
            </a:r>
          </a:p>
          <a:p>
            <a:pPr marL="514350" indent="-285750">
              <a:buFont typeface="Arial" panose="020B0604020202020204" pitchFamily="34" charset="0"/>
              <a:buChar char="•"/>
            </a:pPr>
            <a:endParaRPr lang="fr-FR" dirty="0"/>
          </a:p>
          <a:p>
            <a:pPr marL="514350" indent="-285750">
              <a:buFont typeface="Arial" panose="020B0604020202020204" pitchFamily="34" charset="0"/>
              <a:buChar char="•"/>
            </a:pPr>
            <a:r>
              <a:rPr lang="fr-FR" dirty="0"/>
              <a:t>Visa TM, OpenMinTeD : des académiques veulent travailler ensemble pour résoudre la complexité, au service de l’ESR et de l’EER</a:t>
            </a:r>
          </a:p>
          <a:p>
            <a:pPr marL="514350" indent="-285750">
              <a:buFont typeface="Arial" panose="020B0604020202020204" pitchFamily="34" charset="0"/>
              <a:buChar char="•"/>
            </a:pPr>
            <a:endParaRPr lang="fr-FR" dirty="0"/>
          </a:p>
          <a:p>
            <a:pPr marL="514350" indent="-285750">
              <a:buFont typeface="Arial" panose="020B0604020202020204" pitchFamily="34" charset="0"/>
              <a:buChar char="•"/>
            </a:pPr>
            <a:r>
              <a:rPr lang="fr-FR" dirty="0"/>
              <a:t>Contexte international et européen porteur</a:t>
            </a:r>
          </a:p>
          <a:p>
            <a:pPr marL="514350" indent="-285750">
              <a:buFont typeface="Arial" panose="020B0604020202020204" pitchFamily="34" charset="0"/>
              <a:buChar char="•"/>
            </a:pPr>
            <a:endParaRPr lang="fr-FR" dirty="0"/>
          </a:p>
          <a:p>
            <a:pPr marL="514350" indent="-285750">
              <a:buFont typeface="Arial" panose="020B0604020202020204" pitchFamily="34" charset="0"/>
              <a:buChar char="•"/>
            </a:pPr>
            <a:r>
              <a:rPr lang="fr-FR" dirty="0"/>
              <a:t>Solution technique à base de </a:t>
            </a:r>
            <a:r>
              <a:rPr lang="fr-FR" dirty="0" err="1"/>
              <a:t>Galaxy</a:t>
            </a:r>
            <a:r>
              <a:rPr lang="fr-FR" dirty="0"/>
              <a:t>, réutilisant OpenMinTeD …</a:t>
            </a:r>
          </a:p>
          <a:p>
            <a:pPr marL="514350" indent="-285750">
              <a:buFont typeface="Arial" panose="020B0604020202020204" pitchFamily="34" charset="0"/>
              <a:buChar char="•"/>
            </a:pPr>
            <a:endParaRPr lang="fr-FR" dirty="0"/>
          </a:p>
          <a:p>
            <a:pPr marL="514350" indent="-285750">
              <a:buFont typeface="Arial" panose="020B0604020202020204" pitchFamily="34" charset="0"/>
              <a:buChar char="•"/>
            </a:pPr>
            <a:r>
              <a:rPr lang="fr-FR" dirty="0"/>
              <a:t>L’indépendance technologique est possible grâce à la coopération des équipes compétentes</a:t>
            </a:r>
          </a:p>
          <a:p>
            <a:endParaRPr lang="fr-FR"/>
          </a:p>
        </p:txBody>
      </p:sp>
    </p:spTree>
    <p:extLst>
      <p:ext uri="{BB962C8B-B14F-4D97-AF65-F5344CB8AC3E}">
        <p14:creationId xmlns:p14="http://schemas.microsoft.com/office/powerpoint/2010/main" val="150338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Notre constat de départ est le suivant : le besoin de moyens d’analyse de l’information textuelle pour la recherche est critique, ces types d’outilssont disponibles et opérationnels derrière de très nombreux services grand public mais les services n’existent pas pour la recherche académique. Il y  a un décalage incroyable entre les technologies existantes et leur utilisation en recherche.</a:t>
            </a:r>
          </a:p>
          <a:p>
            <a:r>
              <a:rPr lang="fr-FR"/>
              <a:t>Une explication pourrait être que le coût dadaptation de ces technologies aux besoins particuliers des chercheurs est prohibitif. De fait les marchés de niche n’intéressent pas forcément le secteur privé. Par contre, l’adaptation esr automatisable à grande échelle par l’exploitation de ressources sémantiques spécifiques aux disciplines, associée aux méthodes d’apprentissage automatique.</a:t>
            </a:r>
          </a:p>
          <a:p>
            <a:r>
              <a:rPr lang="fr-FR"/>
              <a:t>Les freins à la diffusion des technologies du text mining dans la recherche sont plutôt à chercher dans l’organisation : les chercheurs en text mining sont incités à trasférer vers le secteur privé, quand ils le sont. Les corpus scientifiques ou non scientifiques sont d’un accès très complexe et enfin le manque de moyen d’ingénierie informatique rend très limité le transfert et l’exploitation de ces technologie sous forme de services.</a:t>
            </a:r>
          </a:p>
          <a:p>
            <a:endParaRPr lang="fr-FR"/>
          </a:p>
        </p:txBody>
      </p:sp>
    </p:spTree>
    <p:extLst>
      <p:ext uri="{BB962C8B-B14F-4D97-AF65-F5344CB8AC3E}">
        <p14:creationId xmlns:p14="http://schemas.microsoft.com/office/powerpoint/2010/main" val="176071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 projet Visa TM fait suite au projet H2020 de création d’une infrastructure de text mining européenne. Comme décrit par Natalia, il en a créé les conditions techniques et organisationnelles.</a:t>
            </a:r>
          </a:p>
          <a:p>
            <a:r>
              <a:rPr lang="fr-FR"/>
              <a:t>Visa TM, « Vers une infrastructure de services avancés de text mining » est une étude de faisabilité de décliner cette infrastructure au niveau français</a:t>
            </a:r>
          </a:p>
          <a:p>
            <a:r>
              <a:rPr lang="fr-FR"/>
              <a:t>En l’inscrivant dans une démarche de Science Ouverte qui favorise la valorisation et l’accès à l’information scientifique.</a:t>
            </a:r>
          </a:p>
          <a:p>
            <a:r>
              <a:rPr lang="fr-FR"/>
              <a:t>Plus précisément, réfléchir à comment développer les synergies entre ...</a:t>
            </a:r>
          </a:p>
        </p:txBody>
      </p:sp>
    </p:spTree>
    <p:extLst>
      <p:ext uri="{BB962C8B-B14F-4D97-AF65-F5344CB8AC3E}">
        <p14:creationId xmlns:p14="http://schemas.microsoft.com/office/powerpoint/2010/main" val="368358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 projet est lancé par le ministère de la recherche en 2017 sous l’égide de la BSN qui devient le Comité pour la Science Ouverte en 2018. Il est accompagné d’un comité d’orientation. Il reçoit son soutien financier du ministère, des établissements des partenaires et du projet OpenMinTed.</a:t>
            </a:r>
          </a:p>
          <a:p>
            <a:r>
              <a:rPr lang="fr-FR"/>
              <a:t>La vision du projet est illustrée par ce triangle : les service de text mining sont conçus par une plateforme pour laquelle OpenMinTeD est prix comme point de départ. La plateforme est connectée aux bibliothèques numériques dont elle consomme les documents. Istex est pris comme exemple. Elle est connectée à des portails de ressources sémantiques qui assurent à la fois l’adaptation des services au domaines et la standardisation des résumtats. AgroPortal est pris comme modèle ici. Les flèches sont bidirectionnelles : les bibliothèques et portails proposent à leur tour des services basés sur le text mining</a:t>
            </a:r>
          </a:p>
          <a:p>
            <a:r>
              <a:rPr lang="fr-FR"/>
              <a:t>Les partenaires sont représentatifs de ces activités : l’INRA apporte l’expertise en recherche et en infrastructure de TDM et une analyse pointue des besoins des scientifiques dans son périmètre. L’INIST-CNRS se projette à terme comme opérateur de service de TDM et de données ouvertes dans le cadre de sa mission nationale. Le LIRMM avec AgroPortal est un opérateur reconnu de service sémantique et d’intégration de connaissance.</a:t>
            </a:r>
          </a:p>
        </p:txBody>
      </p:sp>
    </p:spTree>
    <p:extLst>
      <p:ext uri="{BB962C8B-B14F-4D97-AF65-F5344CB8AC3E}">
        <p14:creationId xmlns:p14="http://schemas.microsoft.com/office/powerpoint/2010/main" val="3778124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Les réalisations du projet relèvent de trois volets interdépendants. Le volet Etude à partir de l’analyse de l’existant et des besoins proposent des scénarios techniques et organisationnels avec un focus particulier sur la recherche en text mining. Le volet Conception évalue l’utilisabilité d’OpenMinTeD et la faisabilité des troipiliers du schéma en triangle précédent. Le volet Applications pilotes évalue la faiclité de déploiement et la qualité des résultats pour des besoins spécifiques. Le bilan du développement des applications nourrit l’étude et la conception.</a:t>
            </a:r>
          </a:p>
          <a:p>
            <a:r>
              <a:rPr lang="fr-FR"/>
              <a:t>Les activités de formation, de dissémination et d’animation ont pour objectif de faire connaître et d’impliquer plus largement au-delà du projte.</a:t>
            </a:r>
          </a:p>
        </p:txBody>
      </p:sp>
    </p:spTree>
    <p:extLst>
      <p:ext uri="{BB962C8B-B14F-4D97-AF65-F5344CB8AC3E}">
        <p14:creationId xmlns:p14="http://schemas.microsoft.com/office/powerpoint/2010/main" val="416654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i="0" u="none" strike="noStrike" cap="none" dirty="0">
                <a:solidFill>
                  <a:srgbClr val="000000"/>
                </a:solidFill>
                <a:effectLst/>
                <a:latin typeface="Arial" panose="020B0604020202020204" pitchFamily="34" charset="0"/>
                <a:cs typeface="Arial" panose="020B0604020202020204" pitchFamily="34" charset="0"/>
                <a:sym typeface="Arial"/>
              </a:rPr>
              <a:t>L’analyse des besoins du volet Etude utilise les résultats d’un questionnaire qui a touché aussi bien les fonctions d’appui que les chercheurs, aussi bien les novices en text mining que les experts. </a:t>
            </a:r>
          </a:p>
          <a:p>
            <a:r>
              <a:rPr lang="fr-FR" b="0" i="0" u="none" strike="noStrike" cap="none" dirty="0">
                <a:solidFill>
                  <a:srgbClr val="000000"/>
                </a:solidFill>
                <a:effectLst/>
                <a:latin typeface="Arial" panose="020B0604020202020204" pitchFamily="34" charset="0"/>
                <a:cs typeface="Arial" panose="020B0604020202020204" pitchFamily="34" charset="0"/>
                <a:sym typeface="Arial"/>
              </a:rPr>
              <a:t>L’activité principale est celle de l’analyse de l’information scientifiquepar divers moyens, mais inclut également l’analyse d’opinions. </a:t>
            </a:r>
          </a:p>
          <a:p>
            <a:endParaRPr lang="fr-FR" b="0" i="0" u="none" strike="noStrike" cap="none" dirty="0">
              <a:solidFill>
                <a:srgbClr val="000000"/>
              </a:solidFill>
              <a:effectLst/>
              <a:latin typeface="Arial" panose="020B0604020202020204" pitchFamily="34" charset="0"/>
              <a:cs typeface="Arial" panose="020B0604020202020204" pitchFamily="34" charset="0"/>
              <a:sym typeface="Arial"/>
            </a:endParaRPr>
          </a:p>
          <a:p>
            <a:r>
              <a:rPr lang="fr-FR" b="0" i="0" u="none" strike="noStrike" cap="none" dirty="0">
                <a:solidFill>
                  <a:srgbClr val="000000"/>
                </a:solidFill>
                <a:effectLst/>
                <a:latin typeface="Arial" panose="020B0604020202020204" pitchFamily="34" charset="0"/>
                <a:cs typeface="Arial" panose="020B0604020202020204" pitchFamily="34" charset="0"/>
                <a:sym typeface="Arial"/>
              </a:rPr>
              <a:t>Les attentes vis-à-vis d’une plateforme nationale relèvent de services de support plus élaborés que les besoins d’utilisateurs finaux :</a:t>
            </a:r>
          </a:p>
          <a:p>
            <a:pPr lvl="1"/>
            <a:r>
              <a:rPr lang="fr-FR" b="0" i="0" u="none" strike="noStrike" cap="none" dirty="0">
                <a:solidFill>
                  <a:srgbClr val="000000"/>
                </a:solidFill>
                <a:effectLst/>
                <a:latin typeface="Arial" panose="020B0604020202020204" pitchFamily="34" charset="0"/>
                <a:cs typeface="Arial" panose="020B0604020202020204" pitchFamily="34" charset="0"/>
                <a:sym typeface="Arial"/>
              </a:rPr>
              <a:t>gestion de workflows : </a:t>
            </a:r>
            <a:r>
              <a:rPr lang="fr-FR" dirty="0">
                <a:latin typeface="Arial" panose="020B0604020202020204" pitchFamily="34" charset="0"/>
                <a:cs typeface="Arial" panose="020B0604020202020204" pitchFamily="34" charset="0"/>
              </a:rPr>
              <a:t>configurer et adapter des workflows | exporter des résultats, API documentées</a:t>
            </a:r>
            <a:endParaRPr lang="fr-FR" b="0" i="0" u="none" strike="noStrike" cap="none" dirty="0">
              <a:solidFill>
                <a:srgbClr val="000000"/>
              </a:solidFill>
              <a:effectLst/>
              <a:latin typeface="Arial" panose="020B0604020202020204" pitchFamily="34" charset="0"/>
              <a:cs typeface="Arial" panose="020B0604020202020204" pitchFamily="34" charset="0"/>
              <a:sym typeface="Arial"/>
            </a:endParaRPr>
          </a:p>
          <a:p>
            <a:pPr lvl="1"/>
            <a:r>
              <a:rPr lang="fr-FR" b="0" i="0" u="none" strike="noStrike" cap="none" dirty="0">
                <a:solidFill>
                  <a:srgbClr val="000000"/>
                </a:solidFill>
                <a:effectLst/>
                <a:latin typeface="Arial" panose="020B0604020202020204" pitchFamily="34" charset="0"/>
                <a:cs typeface="Arial" panose="020B0604020202020204" pitchFamily="34" charset="0"/>
                <a:sym typeface="Arial"/>
              </a:rPr>
              <a:t>gestion de corpus : </a:t>
            </a:r>
            <a:r>
              <a:rPr lang="fr-FR" dirty="0">
                <a:latin typeface="Arial" panose="020B0604020202020204" pitchFamily="34" charset="0"/>
                <a:cs typeface="Arial" panose="020B0604020202020204" pitchFamily="34" charset="0"/>
              </a:rPr>
              <a:t>charger, préparer, traiter</a:t>
            </a:r>
            <a:endParaRPr lang="fr-FR" b="0" i="0" u="none" strike="noStrike" cap="none" dirty="0">
              <a:solidFill>
                <a:srgbClr val="000000"/>
              </a:solidFill>
              <a:effectLst/>
              <a:latin typeface="Arial" panose="020B0604020202020204" pitchFamily="34" charset="0"/>
              <a:cs typeface="Arial" panose="020B0604020202020204" pitchFamily="34" charset="0"/>
              <a:sym typeface="Arial"/>
            </a:endParaRPr>
          </a:p>
          <a:p>
            <a:pPr lvl="1"/>
            <a:r>
              <a:rPr lang="fr-FR" b="0" i="0" u="none" strike="noStrike" cap="none" dirty="0">
                <a:solidFill>
                  <a:srgbClr val="000000"/>
                </a:solidFill>
                <a:effectLst/>
                <a:latin typeface="Arial" panose="020B0604020202020204" pitchFamily="34" charset="0"/>
                <a:cs typeface="Arial" panose="020B0604020202020204" pitchFamily="34" charset="0"/>
                <a:sym typeface="Arial"/>
              </a:rPr>
              <a:t>espaces de travail sécurisés et collaboratifs, </a:t>
            </a:r>
          </a:p>
          <a:p>
            <a:pPr lvl="1"/>
            <a:r>
              <a:rPr lang="fr-FR" b="0" i="0" u="none" strike="noStrike" cap="none" dirty="0">
                <a:solidFill>
                  <a:srgbClr val="000000"/>
                </a:solidFill>
                <a:effectLst/>
                <a:latin typeface="Arial" panose="020B0604020202020204" pitchFamily="34" charset="0"/>
                <a:cs typeface="Arial" panose="020B0604020202020204" pitchFamily="34" charset="0"/>
                <a:sym typeface="Arial"/>
              </a:rPr>
              <a:t>une demande forte de documentation des outils et ressources </a:t>
            </a:r>
            <a:r>
              <a:rPr lang="fr-FR" dirty="0">
                <a:latin typeface="Arial" panose="020B0604020202020204" pitchFamily="34" charset="0"/>
                <a:cs typeface="Arial" panose="020B0604020202020204" pitchFamily="34" charset="0"/>
              </a:rPr>
              <a:t>adaptées au profil de l’utilisateur</a:t>
            </a:r>
          </a:p>
          <a:p>
            <a:pPr marL="158750" indent="0">
              <a:buNone/>
            </a:pPr>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Freins principaux : accompagnement insuffisant et complexité</a:t>
            </a:r>
            <a:r>
              <a:rPr lang="fr-FR" baseline="0" dirty="0">
                <a:latin typeface="Arial" panose="020B0604020202020204" pitchFamily="34" charset="0"/>
                <a:cs typeface="Arial" panose="020B0604020202020204" pitchFamily="34" charset="0"/>
              </a:rPr>
              <a:t> des technologies et l’accès aux documents</a:t>
            </a:r>
          </a:p>
          <a:p>
            <a:endParaRPr lang="fr-FR" baseline="0" dirty="0">
              <a:latin typeface="Arial" panose="020B0604020202020204" pitchFamily="34" charset="0"/>
              <a:cs typeface="Arial" panose="020B0604020202020204" pitchFamily="34" charset="0"/>
            </a:endParaRPr>
          </a:p>
          <a:p>
            <a:r>
              <a:rPr lang="fr-FR" baseline="0" dirty="0">
                <a:latin typeface="Arial" panose="020B0604020202020204" pitchFamily="34" charset="0"/>
                <a:cs typeface="Arial" panose="020B0604020202020204" pitchFamily="34" charset="0"/>
              </a:rPr>
              <a:t>Les leviers correspondent à ces freins, accès aux technologies et aux ressources documentaires, formation, accompagnement </a:t>
            </a:r>
            <a:endParaRPr lang="fr-FR" dirty="0">
              <a:latin typeface="Arial" panose="020B0604020202020204" pitchFamily="34" charset="0"/>
              <a:cs typeface="Arial" panose="020B0604020202020204" pitchFamily="34" charset="0"/>
            </a:endParaRPr>
          </a:p>
          <a:p>
            <a:endParaRPr lang="fr-FR" b="0" i="0" u="none" strike="noStrike" cap="none" dirty="0">
              <a:solidFill>
                <a:srgbClr val="000000"/>
              </a:solidFill>
              <a:effectLst/>
              <a:latin typeface="Arial" panose="020B0604020202020204" pitchFamily="34" charset="0"/>
              <a:cs typeface="Arial" panose="020B0604020202020204" pitchFamily="34" charset="0"/>
              <a:sym typeface="Arial"/>
            </a:endParaRPr>
          </a:p>
          <a:p>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85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schéma illustre les étapes d’une application de text mining en mettant les contenus en évidence. A partir d’un besoin exprimé, et l’aide de fonction d’appui, un corpus de documents pertinents est collecté. Les ressources sémantiques pertinentes sont identifiées. Le corpus est pré traités, c’est à dire nettoyé, normalisé avant son traitement  proprement dit. L’interprétation des résultats par l’utilisateur conduit éventuellement à itérer sur le choix des contenus ou le choix de la nature des traitements.</a:t>
            </a:r>
          </a:p>
          <a:p>
            <a:r>
              <a:rPr lang="fr-FR" dirty="0"/>
              <a:t>Pour proposer cette démarche à grande échelle, il faut que ces étapes soient facilitées par les acteurs.</a:t>
            </a:r>
          </a:p>
          <a:p>
            <a:endParaRPr lang="fr-FR" dirty="0"/>
          </a:p>
          <a:p>
            <a:r>
              <a:rPr lang="fr-FR" dirty="0"/>
              <a:t>Ce schéma représente les acteurs et ce que pourrait être leur rôle autour d’une e-infrastructure de text mining. Elle sert deux types d’utilisateurs : les utilisateurs finaux à qui elle à disposition des services clefs en main et les développeurs d’applications intégrant du TDM à qui elle fournit un environnement de développement informatique et un a ccompagnement expert.</a:t>
            </a:r>
          </a:p>
          <a:p>
            <a:r>
              <a:rPr lang="fr-FR" dirty="0"/>
              <a:t>Elle exploite des contenus, bibliothèques numériques et ressources sémantiques de manière automatisée, dont elle masque la complexité.</a:t>
            </a:r>
          </a:p>
          <a:p>
            <a:r>
              <a:rPr lang="fr-FR" dirty="0"/>
              <a:t>Sa bibliothèque d’outil de TDM est enrichie des résultats de la recherche du domaine</a:t>
            </a:r>
          </a:p>
          <a:p>
            <a:r>
              <a:rPr lang="fr-FR" dirty="0"/>
              <a:t>Sur plan technique, elle exploite des technologies spécifiques de plateforme et des moyens de calcul et de stockage.</a:t>
            </a:r>
          </a:p>
          <a:p>
            <a:pPr marL="158750" indent="0">
              <a:buNone/>
            </a:pPr>
            <a:r>
              <a:rPr lang="fr-FR" baseline="0" dirty="0"/>
              <a:t> </a:t>
            </a:r>
            <a:endParaRPr lang="fr-FR" dirty="0"/>
          </a:p>
        </p:txBody>
      </p:sp>
    </p:spTree>
    <p:extLst>
      <p:ext uri="{BB962C8B-B14F-4D97-AF65-F5344CB8AC3E}">
        <p14:creationId xmlns:p14="http://schemas.microsoft.com/office/powerpoint/2010/main" val="1766383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Notre analyse conduit à provilégier une solution acadéique semi-enctralisée qui réponde le mieux aux mots d’ordre de xxxxxx</a:t>
            </a:r>
          </a:p>
          <a:p>
            <a:r>
              <a:rPr lang="fr-FR" dirty="0"/>
              <a:t>Les missions de la platforme se déclinent autour de ses interactions avec les acteurs auxquelles s’ajoutent des missions autour de l’environnement d’exécution et autour du développement et de maintenance interne d’une plateforme technique qui permette le développement très rapide de nouveaux services et leur réutilisation</a:t>
            </a:r>
          </a:p>
          <a:p>
            <a:r>
              <a:rPr lang="fr-FR" dirty="0"/>
              <a:t>Les compétences et métiers associés sont ceux d’une e-infrastructure auxquelles s’ajoutent des compétences spécifiques en TDM, en IST et en ingénierie des connaissances.</a:t>
            </a:r>
          </a:p>
        </p:txBody>
      </p:sp>
    </p:spTree>
    <p:extLst>
      <p:ext uri="{BB962C8B-B14F-4D97-AF65-F5344CB8AC3E}">
        <p14:creationId xmlns:p14="http://schemas.microsoft.com/office/powerpoint/2010/main" val="1259162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4"/>
        <p:cNvGrpSpPr/>
        <p:nvPr/>
      </p:nvGrpSpPr>
      <p:grpSpPr>
        <a:xfrm>
          <a:off x="0" y="0"/>
          <a:ext cx="0" cy="0"/>
          <a:chOff x="0" y="0"/>
          <a:chExt cx="0" cy="0"/>
        </a:xfrm>
      </p:grpSpPr>
      <p:sp>
        <p:nvSpPr>
          <p:cNvPr id="2" name="Titre 1">
            <a:extLst>
              <a:ext uri="{FF2B5EF4-FFF2-40B4-BE49-F238E27FC236}">
                <a16:creationId xmlns:a16="http://schemas.microsoft.com/office/drawing/2014/main" id="{82A4D629-591E-2845-9AF6-C1FD9DC38B14}"/>
              </a:ext>
            </a:extLst>
          </p:cNvPr>
          <p:cNvSpPr txBox="1">
            <a:spLocks/>
          </p:cNvSpPr>
          <p:nvPr userDrawn="1"/>
        </p:nvSpPr>
        <p:spPr>
          <a:xfrm>
            <a:off x="355337" y="342303"/>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Tree>
    <p:extLst>
      <p:ext uri="{BB962C8B-B14F-4D97-AF65-F5344CB8AC3E}">
        <p14:creationId xmlns:p14="http://schemas.microsoft.com/office/powerpoint/2010/main" val="4206948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4 Content" type="fourObj" preserve="1">
  <p:cSld name="Title, 4 Conten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47" name="Google Shape;47;p12"/>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48" name="Google Shape;48;p12"/>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49" name="Google Shape;49;p12"/>
          <p:cNvSpPr txBox="1">
            <a:spLocks noGrp="1"/>
          </p:cNvSpPr>
          <p:nvPr>
            <p:ph type="body" idx="3"/>
          </p:nvPr>
        </p:nvSpPr>
        <p:spPr>
          <a:xfrm>
            <a:off x="506766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50" name="Google Shape;50;p12"/>
          <p:cNvSpPr txBox="1">
            <a:spLocks noGrp="1"/>
          </p:cNvSpPr>
          <p:nvPr>
            <p:ph type="body" idx="4"/>
          </p:nvPr>
        </p:nvSpPr>
        <p:spPr>
          <a:xfrm>
            <a:off x="33774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Tree>
    <p:extLst>
      <p:ext uri="{BB962C8B-B14F-4D97-AF65-F5344CB8AC3E}">
        <p14:creationId xmlns:p14="http://schemas.microsoft.com/office/powerpoint/2010/main" val="1260115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6 Content" preserve="1">
  <p:cSld name="Title, 6 Content">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53" name="Google Shape;53;p13"/>
          <p:cNvSpPr txBox="1">
            <a:spLocks noGrp="1"/>
          </p:cNvSpPr>
          <p:nvPr>
            <p:ph type="body" idx="1"/>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54" name="Google Shape;54;p13"/>
          <p:cNvSpPr txBox="1">
            <a:spLocks noGrp="1"/>
          </p:cNvSpPr>
          <p:nvPr>
            <p:ph type="body" idx="2"/>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55" name="Google Shape;55;p13"/>
          <p:cNvSpPr/>
          <p:nvPr/>
        </p:nvSpPr>
        <p:spPr>
          <a:xfrm>
            <a:off x="337740" y="1151280"/>
            <a:ext cx="9230130" cy="4554720"/>
          </a:xfrm>
          <a:prstGeom prst="rect">
            <a:avLst/>
          </a:prstGeom>
          <a:noFill/>
          <a:ln>
            <a:noFill/>
          </a:ln>
        </p:spPr>
      </p:sp>
      <p:sp>
        <p:nvSpPr>
          <p:cNvPr id="56" name="Google Shape;56;p13"/>
          <p:cNvSpPr/>
          <p:nvPr/>
        </p:nvSpPr>
        <p:spPr>
          <a:xfrm>
            <a:off x="337740" y="1151280"/>
            <a:ext cx="9230130" cy="4554720"/>
          </a:xfrm>
          <a:prstGeom prst="rect">
            <a:avLst/>
          </a:prstGeom>
          <a:noFill/>
          <a:ln>
            <a:noFill/>
          </a:ln>
        </p:spPr>
      </p:sp>
    </p:spTree>
    <p:extLst>
      <p:ext uri="{BB962C8B-B14F-4D97-AF65-F5344CB8AC3E}">
        <p14:creationId xmlns:p14="http://schemas.microsoft.com/office/powerpoint/2010/main" val="133940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4"/>
        <p:cNvGrpSpPr/>
        <p:nvPr/>
      </p:nvGrpSpPr>
      <p:grpSpPr>
        <a:xfrm>
          <a:off x="0" y="0"/>
          <a:ext cx="0" cy="0"/>
          <a:chOff x="0" y="0"/>
          <a:chExt cx="0" cy="0"/>
        </a:xfrm>
      </p:grpSpPr>
      <p:sp>
        <p:nvSpPr>
          <p:cNvPr id="2" name="Titre 1">
            <a:extLst>
              <a:ext uri="{FF2B5EF4-FFF2-40B4-BE49-F238E27FC236}">
                <a16:creationId xmlns:a16="http://schemas.microsoft.com/office/drawing/2014/main" id="{82A4D629-591E-2845-9AF6-C1FD9DC38B14}"/>
              </a:ext>
            </a:extLst>
          </p:cNvPr>
          <p:cNvSpPr txBox="1">
            <a:spLocks/>
          </p:cNvSpPr>
          <p:nvPr userDrawn="1"/>
        </p:nvSpPr>
        <p:spPr>
          <a:xfrm>
            <a:off x="355337" y="342303"/>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Tree>
    <p:extLst>
      <p:ext uri="{BB962C8B-B14F-4D97-AF65-F5344CB8AC3E}">
        <p14:creationId xmlns:p14="http://schemas.microsoft.com/office/powerpoint/2010/main" val="3176109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preserve="1" userDrawn="1">
  <p:cSld name="Title, Content">
    <p:spTree>
      <p:nvGrpSpPr>
        <p:cNvPr id="1" name="Shape 15"/>
        <p:cNvGrpSpPr/>
        <p:nvPr/>
      </p:nvGrpSpPr>
      <p:grpSpPr>
        <a:xfrm>
          <a:off x="0" y="0"/>
          <a:ext cx="0" cy="0"/>
          <a:chOff x="0" y="0"/>
          <a:chExt cx="0" cy="0"/>
        </a:xfrm>
      </p:grpSpPr>
      <p:sp>
        <p:nvSpPr>
          <p:cNvPr id="17" name="Google Shape;17;p4"/>
          <p:cNvSpPr txBox="1">
            <a:spLocks noGrp="1"/>
          </p:cNvSpPr>
          <p:nvPr>
            <p:ph type="body" idx="1" hasCustomPrompt="1"/>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kumimoji="0" lang="fr-FR" sz="1800" b="0" i="0" u="none" strike="noStrike" kern="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Arial"/>
              </a:rPr>
              <a:t>infrastructure</a:t>
            </a:r>
            <a:endParaRPr lang="fr-FR"/>
          </a:p>
        </p:txBody>
      </p:sp>
      <p:sp>
        <p:nvSpPr>
          <p:cNvPr id="4" name="Titre 1">
            <a:extLst>
              <a:ext uri="{FF2B5EF4-FFF2-40B4-BE49-F238E27FC236}">
                <a16:creationId xmlns:a16="http://schemas.microsoft.com/office/drawing/2014/main" id="{B5CD60EB-C857-E249-A5F7-EFCBD1B1F1C8}"/>
              </a:ext>
            </a:extLst>
          </p:cNvPr>
          <p:cNvSpPr txBox="1">
            <a:spLocks/>
          </p:cNvSpPr>
          <p:nvPr userDrawn="1"/>
        </p:nvSpPr>
        <p:spPr>
          <a:xfrm>
            <a:off x="233097" y="421581"/>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
        <p:nvSpPr>
          <p:cNvPr id="5" name="Google Shape;37;p10">
            <a:extLst>
              <a:ext uri="{FF2B5EF4-FFF2-40B4-BE49-F238E27FC236}">
                <a16:creationId xmlns:a16="http://schemas.microsoft.com/office/drawing/2014/main" id="{AFB28685-B38A-3F4D-A1B8-E00B965E53B2}"/>
              </a:ext>
            </a:extLst>
          </p:cNvPr>
          <p:cNvSpPr txBox="1">
            <a:spLocks noGrp="1"/>
          </p:cNvSpPr>
          <p:nvPr>
            <p:ph type="title" hasCustomPrompt="1"/>
          </p:nvPr>
        </p:nvSpPr>
        <p:spPr>
          <a:xfrm>
            <a:off x="337740" y="223920"/>
            <a:ext cx="9230130" cy="763200"/>
          </a:xfrm>
          <a:prstGeom prst="rect">
            <a:avLst/>
          </a:prstGeom>
          <a:noFill/>
          <a:ln>
            <a:noFill/>
          </a:ln>
        </p:spPr>
        <p:txBody>
          <a:bodyPr spcFirstLastPara="1" wrap="square" lIns="0" tIns="0" rIns="0" bIns="0" anchor="ctr" anchorCtr="0"/>
          <a:lstStyle>
            <a:lvl1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kumimoji="0" lang="en-US" sz="2400" b="0" i="0" u="none" strike="noStrike" kern="0" cap="none" spc="0" normalizeH="0" baseline="0" noProof="0" dirty="0">
                <a:ln>
                  <a:noFill/>
                </a:ln>
                <a:solidFill>
                  <a:srgbClr val="403D78"/>
                </a:solidFill>
                <a:effectLst/>
                <a:uLnTx/>
                <a:uFillTx/>
                <a:latin typeface="Arial"/>
                <a:cs typeface="Arial"/>
                <a:sym typeface="Arial"/>
              </a:rPr>
              <a:t>infrastructure</a:t>
            </a:r>
            <a:endParaRPr/>
          </a:p>
        </p:txBody>
      </p:sp>
    </p:spTree>
    <p:extLst>
      <p:ext uri="{BB962C8B-B14F-4D97-AF65-F5344CB8AC3E}">
        <p14:creationId xmlns:p14="http://schemas.microsoft.com/office/powerpoint/2010/main" val="1304666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ntent" preserve="1" userDrawn="1">
  <p:cSld name="Title, 2 Content">
    <p:spTree>
      <p:nvGrpSpPr>
        <p:cNvPr id="1" name="Shape 18"/>
        <p:cNvGrpSpPr/>
        <p:nvPr/>
      </p:nvGrpSpPr>
      <p:grpSpPr>
        <a:xfrm>
          <a:off x="0" y="0"/>
          <a:ext cx="0" cy="0"/>
          <a:chOff x="0" y="0"/>
          <a:chExt cx="0" cy="0"/>
        </a:xfrm>
      </p:grpSpPr>
      <p:sp>
        <p:nvSpPr>
          <p:cNvPr id="20" name="Google Shape;20;p5"/>
          <p:cNvSpPr txBox="1">
            <a:spLocks noGrp="1"/>
          </p:cNvSpPr>
          <p:nvPr>
            <p:ph type="body" idx="1"/>
          </p:nvPr>
        </p:nvSpPr>
        <p:spPr>
          <a:xfrm>
            <a:off x="33774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21" name="Google Shape;21;p5"/>
          <p:cNvSpPr txBox="1">
            <a:spLocks noGrp="1"/>
          </p:cNvSpPr>
          <p:nvPr>
            <p:ph type="body" idx="2"/>
          </p:nvPr>
        </p:nvSpPr>
        <p:spPr>
          <a:xfrm>
            <a:off x="506766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5" name="Titre 1">
            <a:extLst>
              <a:ext uri="{FF2B5EF4-FFF2-40B4-BE49-F238E27FC236}">
                <a16:creationId xmlns:a16="http://schemas.microsoft.com/office/drawing/2014/main" id="{E5ABC720-3697-254D-A7F8-EC2BF22D137C}"/>
              </a:ext>
            </a:extLst>
          </p:cNvPr>
          <p:cNvSpPr txBox="1">
            <a:spLocks/>
          </p:cNvSpPr>
          <p:nvPr userDrawn="1"/>
        </p:nvSpPr>
        <p:spPr>
          <a:xfrm>
            <a:off x="355337" y="342303"/>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Tree>
    <p:extLst>
      <p:ext uri="{BB962C8B-B14F-4D97-AF65-F5344CB8AC3E}">
        <p14:creationId xmlns:p14="http://schemas.microsoft.com/office/powerpoint/2010/main" val="1065030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3" name="Titre 1">
            <a:extLst>
              <a:ext uri="{FF2B5EF4-FFF2-40B4-BE49-F238E27FC236}">
                <a16:creationId xmlns:a16="http://schemas.microsoft.com/office/drawing/2014/main" id="{26719D98-845E-6941-83D3-6D1DE5C0A9D4}"/>
              </a:ext>
            </a:extLst>
          </p:cNvPr>
          <p:cNvSpPr txBox="1">
            <a:spLocks/>
          </p:cNvSpPr>
          <p:nvPr userDrawn="1"/>
        </p:nvSpPr>
        <p:spPr>
          <a:xfrm>
            <a:off x="355337" y="342303"/>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Tree>
    <p:extLst>
      <p:ext uri="{BB962C8B-B14F-4D97-AF65-F5344CB8AC3E}">
        <p14:creationId xmlns:p14="http://schemas.microsoft.com/office/powerpoint/2010/main" val="425291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entered Text" type="objOnly" preserve="1">
  <p:cSld name="Centered Text">
    <p:spTree>
      <p:nvGrpSpPr>
        <p:cNvPr id="1" name="Shape 24"/>
        <p:cNvGrpSpPr/>
        <p:nvPr/>
      </p:nvGrpSpPr>
      <p:grpSpPr>
        <a:xfrm>
          <a:off x="0" y="0"/>
          <a:ext cx="0" cy="0"/>
          <a:chOff x="0" y="0"/>
          <a:chExt cx="0" cy="0"/>
        </a:xfrm>
      </p:grpSpPr>
      <p:sp>
        <p:nvSpPr>
          <p:cNvPr id="25" name="Google Shape;25;p7"/>
          <p:cNvSpPr txBox="1">
            <a:spLocks noGrp="1"/>
          </p:cNvSpPr>
          <p:nvPr>
            <p:ph type="subTitle" idx="1"/>
          </p:nvPr>
        </p:nvSpPr>
        <p:spPr>
          <a:xfrm>
            <a:off x="337740" y="223920"/>
            <a:ext cx="9230130" cy="353916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des sous-titres du masque</a:t>
            </a:r>
            <a:endParaRPr/>
          </a:p>
        </p:txBody>
      </p:sp>
    </p:spTree>
    <p:extLst>
      <p:ext uri="{BB962C8B-B14F-4D97-AF65-F5344CB8AC3E}">
        <p14:creationId xmlns:p14="http://schemas.microsoft.com/office/powerpoint/2010/main" val="298125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and Content" type="twoObjAndObj" preserve="1">
  <p:cSld name="Title, 2 Content and Content">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28" name="Google Shape;28;p8"/>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29" name="Google Shape;29;p8"/>
          <p:cNvSpPr txBox="1">
            <a:spLocks noGrp="1"/>
          </p:cNvSpPr>
          <p:nvPr>
            <p:ph type="body" idx="2"/>
          </p:nvPr>
        </p:nvSpPr>
        <p:spPr>
          <a:xfrm>
            <a:off x="33774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30" name="Google Shape;30;p8"/>
          <p:cNvSpPr txBox="1">
            <a:spLocks noGrp="1"/>
          </p:cNvSpPr>
          <p:nvPr>
            <p:ph type="body" idx="3"/>
          </p:nvPr>
        </p:nvSpPr>
        <p:spPr>
          <a:xfrm>
            <a:off x="506766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Tree>
    <p:extLst>
      <p:ext uri="{BB962C8B-B14F-4D97-AF65-F5344CB8AC3E}">
        <p14:creationId xmlns:p14="http://schemas.microsoft.com/office/powerpoint/2010/main" val="253739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2 Content" type="objAndTwoObj" preserve="1">
  <p:cSld name="Title Content and 2 Content">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33" name="Google Shape;33;p9"/>
          <p:cNvSpPr txBox="1">
            <a:spLocks noGrp="1"/>
          </p:cNvSpPr>
          <p:nvPr>
            <p:ph type="body" idx="1"/>
          </p:nvPr>
        </p:nvSpPr>
        <p:spPr>
          <a:xfrm>
            <a:off x="33774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34" name="Google Shape;34;p9"/>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35" name="Google Shape;35;p9"/>
          <p:cNvSpPr txBox="1">
            <a:spLocks noGrp="1"/>
          </p:cNvSpPr>
          <p:nvPr>
            <p:ph type="body" idx="3"/>
          </p:nvPr>
        </p:nvSpPr>
        <p:spPr>
          <a:xfrm>
            <a:off x="506766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Tree>
    <p:extLst>
      <p:ext uri="{BB962C8B-B14F-4D97-AF65-F5344CB8AC3E}">
        <p14:creationId xmlns:p14="http://schemas.microsoft.com/office/powerpoint/2010/main" val="1025803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over Content" type="twoObjOverTx" preserve="1">
  <p:cSld name="Title, 2 Content over Conten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38" name="Google Shape;38;p10"/>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39" name="Google Shape;39;p10"/>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40" name="Google Shape;40;p10"/>
          <p:cNvSpPr txBox="1">
            <a:spLocks noGrp="1"/>
          </p:cNvSpPr>
          <p:nvPr>
            <p:ph type="body" idx="3"/>
          </p:nvPr>
        </p:nvSpPr>
        <p:spPr>
          <a:xfrm>
            <a:off x="337740" y="353016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Tree>
    <p:extLst>
      <p:ext uri="{BB962C8B-B14F-4D97-AF65-F5344CB8AC3E}">
        <p14:creationId xmlns:p14="http://schemas.microsoft.com/office/powerpoint/2010/main" val="597545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preserve="1" userDrawn="1">
  <p:cSld name="Title, Content">
    <p:spTree>
      <p:nvGrpSpPr>
        <p:cNvPr id="1" name="Shape 15"/>
        <p:cNvGrpSpPr/>
        <p:nvPr/>
      </p:nvGrpSpPr>
      <p:grpSpPr>
        <a:xfrm>
          <a:off x="0" y="0"/>
          <a:ext cx="0" cy="0"/>
          <a:chOff x="0" y="0"/>
          <a:chExt cx="0" cy="0"/>
        </a:xfrm>
      </p:grpSpPr>
      <p:sp>
        <p:nvSpPr>
          <p:cNvPr id="17" name="Google Shape;17;p4"/>
          <p:cNvSpPr txBox="1">
            <a:spLocks noGrp="1"/>
          </p:cNvSpPr>
          <p:nvPr>
            <p:ph type="body" idx="1" hasCustomPrompt="1"/>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kumimoji="0" lang="fr-FR" sz="1800" b="0" i="0" u="none" strike="noStrike" kern="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Arial"/>
              </a:rPr>
              <a:t>infrastructure</a:t>
            </a:r>
            <a:endParaRPr lang="fr-FR"/>
          </a:p>
        </p:txBody>
      </p:sp>
      <p:sp>
        <p:nvSpPr>
          <p:cNvPr id="4" name="Titre 1">
            <a:extLst>
              <a:ext uri="{FF2B5EF4-FFF2-40B4-BE49-F238E27FC236}">
                <a16:creationId xmlns:a16="http://schemas.microsoft.com/office/drawing/2014/main" id="{B5CD60EB-C857-E249-A5F7-EFCBD1B1F1C8}"/>
              </a:ext>
            </a:extLst>
          </p:cNvPr>
          <p:cNvSpPr txBox="1">
            <a:spLocks/>
          </p:cNvSpPr>
          <p:nvPr userDrawn="1"/>
        </p:nvSpPr>
        <p:spPr>
          <a:xfrm>
            <a:off x="233097" y="421581"/>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
        <p:nvSpPr>
          <p:cNvPr id="5" name="Google Shape;37;p10">
            <a:extLst>
              <a:ext uri="{FF2B5EF4-FFF2-40B4-BE49-F238E27FC236}">
                <a16:creationId xmlns:a16="http://schemas.microsoft.com/office/drawing/2014/main" id="{AFB28685-B38A-3F4D-A1B8-E00B965E53B2}"/>
              </a:ext>
            </a:extLst>
          </p:cNvPr>
          <p:cNvSpPr txBox="1">
            <a:spLocks noGrp="1"/>
          </p:cNvSpPr>
          <p:nvPr>
            <p:ph type="title" hasCustomPrompt="1"/>
          </p:nvPr>
        </p:nvSpPr>
        <p:spPr>
          <a:xfrm>
            <a:off x="337740" y="223920"/>
            <a:ext cx="9230130" cy="763200"/>
          </a:xfrm>
          <a:prstGeom prst="rect">
            <a:avLst/>
          </a:prstGeom>
          <a:noFill/>
          <a:ln>
            <a:noFill/>
          </a:ln>
        </p:spPr>
        <p:txBody>
          <a:bodyPr spcFirstLastPara="1" wrap="square" lIns="0" tIns="0" rIns="0" bIns="0" anchor="ctr" anchorCtr="0"/>
          <a:lstStyle>
            <a:lvl1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kumimoji="0" lang="en-US" sz="2400" b="0" i="0" u="none" strike="noStrike" kern="0" cap="none" spc="0" normalizeH="0" baseline="0" noProof="0" dirty="0">
                <a:ln>
                  <a:noFill/>
                </a:ln>
                <a:solidFill>
                  <a:srgbClr val="403D78"/>
                </a:solidFill>
                <a:effectLst/>
                <a:uLnTx/>
                <a:uFillTx/>
                <a:latin typeface="Arial"/>
                <a:cs typeface="Arial"/>
                <a:sym typeface="Arial"/>
              </a:rPr>
              <a:t>infrastructure</a:t>
            </a:r>
            <a:endParaRPr/>
          </a:p>
        </p:txBody>
      </p:sp>
    </p:spTree>
    <p:extLst>
      <p:ext uri="{BB962C8B-B14F-4D97-AF65-F5344CB8AC3E}">
        <p14:creationId xmlns:p14="http://schemas.microsoft.com/office/powerpoint/2010/main" val="2401276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over Content" type="objOverTx" preserve="1">
  <p:cSld name="Title, Content over Conten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43" name="Google Shape;43;p11"/>
          <p:cNvSpPr txBox="1">
            <a:spLocks noGrp="1"/>
          </p:cNvSpPr>
          <p:nvPr>
            <p:ph type="body" idx="1"/>
          </p:nvPr>
        </p:nvSpPr>
        <p:spPr>
          <a:xfrm>
            <a:off x="337740" y="115128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44" name="Google Shape;44;p11"/>
          <p:cNvSpPr txBox="1">
            <a:spLocks noGrp="1"/>
          </p:cNvSpPr>
          <p:nvPr>
            <p:ph type="body" idx="2"/>
          </p:nvPr>
        </p:nvSpPr>
        <p:spPr>
          <a:xfrm>
            <a:off x="337740" y="353016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Tree>
    <p:extLst>
      <p:ext uri="{BB962C8B-B14F-4D97-AF65-F5344CB8AC3E}">
        <p14:creationId xmlns:p14="http://schemas.microsoft.com/office/powerpoint/2010/main" val="111010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4 Content" type="fourObj" preserve="1">
  <p:cSld name="Title, 4 Conten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47" name="Google Shape;47;p12"/>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48" name="Google Shape;48;p12"/>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49" name="Google Shape;49;p12"/>
          <p:cNvSpPr txBox="1">
            <a:spLocks noGrp="1"/>
          </p:cNvSpPr>
          <p:nvPr>
            <p:ph type="body" idx="3"/>
          </p:nvPr>
        </p:nvSpPr>
        <p:spPr>
          <a:xfrm>
            <a:off x="506766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50" name="Google Shape;50;p12"/>
          <p:cNvSpPr txBox="1">
            <a:spLocks noGrp="1"/>
          </p:cNvSpPr>
          <p:nvPr>
            <p:ph type="body" idx="4"/>
          </p:nvPr>
        </p:nvSpPr>
        <p:spPr>
          <a:xfrm>
            <a:off x="33774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Tree>
    <p:extLst>
      <p:ext uri="{BB962C8B-B14F-4D97-AF65-F5344CB8AC3E}">
        <p14:creationId xmlns:p14="http://schemas.microsoft.com/office/powerpoint/2010/main" val="1622198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6 Content" preserve="1">
  <p:cSld name="Title, 6 Content">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53" name="Google Shape;53;p13"/>
          <p:cNvSpPr txBox="1">
            <a:spLocks noGrp="1"/>
          </p:cNvSpPr>
          <p:nvPr>
            <p:ph type="body" idx="1"/>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54" name="Google Shape;54;p13"/>
          <p:cNvSpPr txBox="1">
            <a:spLocks noGrp="1"/>
          </p:cNvSpPr>
          <p:nvPr>
            <p:ph type="body" idx="2"/>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55" name="Google Shape;55;p13"/>
          <p:cNvSpPr/>
          <p:nvPr/>
        </p:nvSpPr>
        <p:spPr>
          <a:xfrm>
            <a:off x="337740" y="1151280"/>
            <a:ext cx="9230130" cy="4554720"/>
          </a:xfrm>
          <a:prstGeom prst="rect">
            <a:avLst/>
          </a:prstGeom>
          <a:noFill/>
          <a:ln>
            <a:noFill/>
          </a:ln>
        </p:spPr>
      </p:sp>
      <p:sp>
        <p:nvSpPr>
          <p:cNvPr id="56" name="Google Shape;56;p13"/>
          <p:cNvSpPr/>
          <p:nvPr/>
        </p:nvSpPr>
        <p:spPr>
          <a:xfrm>
            <a:off x="337740" y="1151280"/>
            <a:ext cx="9230130" cy="4554720"/>
          </a:xfrm>
          <a:prstGeom prst="rect">
            <a:avLst/>
          </a:prstGeom>
          <a:noFill/>
          <a:ln>
            <a:noFill/>
          </a:ln>
        </p:spPr>
      </p:sp>
    </p:spTree>
    <p:extLst>
      <p:ext uri="{BB962C8B-B14F-4D97-AF65-F5344CB8AC3E}">
        <p14:creationId xmlns:p14="http://schemas.microsoft.com/office/powerpoint/2010/main" val="375983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687501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Content" type="obj" preserve="1">
  <p:cSld name="Title,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7" name="Google Shape;17;p4"/>
          <p:cNvSpPr txBox="1">
            <a:spLocks noGrp="1"/>
          </p:cNvSpPr>
          <p:nvPr>
            <p:ph type="body" idx="1"/>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1437740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2 Content" type="twoObj" preserve="1">
  <p:cSld name="Title, 2 Content">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0" name="Google Shape;20;p5"/>
          <p:cNvSpPr txBox="1">
            <a:spLocks noGrp="1"/>
          </p:cNvSpPr>
          <p:nvPr>
            <p:ph type="body" idx="1"/>
          </p:nvPr>
        </p:nvSpPr>
        <p:spPr>
          <a:xfrm>
            <a:off x="33774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1" name="Google Shape;21;p5"/>
          <p:cNvSpPr txBox="1">
            <a:spLocks noGrp="1"/>
          </p:cNvSpPr>
          <p:nvPr>
            <p:ph type="body" idx="2"/>
          </p:nvPr>
        </p:nvSpPr>
        <p:spPr>
          <a:xfrm>
            <a:off x="506766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2633038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2173559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entered Text" type="objOnly" preserve="1">
  <p:cSld name="Centered Text">
    <p:spTree>
      <p:nvGrpSpPr>
        <p:cNvPr id="1" name="Shape 24"/>
        <p:cNvGrpSpPr/>
        <p:nvPr/>
      </p:nvGrpSpPr>
      <p:grpSpPr>
        <a:xfrm>
          <a:off x="0" y="0"/>
          <a:ext cx="0" cy="0"/>
          <a:chOff x="0" y="0"/>
          <a:chExt cx="0" cy="0"/>
        </a:xfrm>
      </p:grpSpPr>
      <p:sp>
        <p:nvSpPr>
          <p:cNvPr id="25" name="Google Shape;25;p7"/>
          <p:cNvSpPr txBox="1">
            <a:spLocks noGrp="1"/>
          </p:cNvSpPr>
          <p:nvPr>
            <p:ph type="subTitle" idx="1"/>
          </p:nvPr>
        </p:nvSpPr>
        <p:spPr>
          <a:xfrm>
            <a:off x="337740" y="223920"/>
            <a:ext cx="9230130" cy="353916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3940982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2 Content and Content" type="twoObjAndObj" preserve="1">
  <p:cSld name="Title, 2 Content and Content">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8" name="Google Shape;28;p8"/>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9" name="Google Shape;29;p8"/>
          <p:cNvSpPr txBox="1">
            <a:spLocks noGrp="1"/>
          </p:cNvSpPr>
          <p:nvPr>
            <p:ph type="body" idx="2"/>
          </p:nvPr>
        </p:nvSpPr>
        <p:spPr>
          <a:xfrm>
            <a:off x="33774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0" name="Google Shape;30;p8"/>
          <p:cNvSpPr txBox="1">
            <a:spLocks noGrp="1"/>
          </p:cNvSpPr>
          <p:nvPr>
            <p:ph type="body" idx="3"/>
          </p:nvPr>
        </p:nvSpPr>
        <p:spPr>
          <a:xfrm>
            <a:off x="506766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2032111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Content and 2 Content" type="objAndTwoObj" preserve="1">
  <p:cSld name="Title Content and 2 Content">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3" name="Google Shape;33;p9"/>
          <p:cNvSpPr txBox="1">
            <a:spLocks noGrp="1"/>
          </p:cNvSpPr>
          <p:nvPr>
            <p:ph type="body" idx="1"/>
          </p:nvPr>
        </p:nvSpPr>
        <p:spPr>
          <a:xfrm>
            <a:off x="33774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4" name="Google Shape;34;p9"/>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5" name="Google Shape;35;p9"/>
          <p:cNvSpPr txBox="1">
            <a:spLocks noGrp="1"/>
          </p:cNvSpPr>
          <p:nvPr>
            <p:ph type="body" idx="3"/>
          </p:nvPr>
        </p:nvSpPr>
        <p:spPr>
          <a:xfrm>
            <a:off x="506766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56347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2 Content" preserve="1" userDrawn="1">
  <p:cSld name="Title, 2 Content">
    <p:spTree>
      <p:nvGrpSpPr>
        <p:cNvPr id="1" name="Shape 18"/>
        <p:cNvGrpSpPr/>
        <p:nvPr/>
      </p:nvGrpSpPr>
      <p:grpSpPr>
        <a:xfrm>
          <a:off x="0" y="0"/>
          <a:ext cx="0" cy="0"/>
          <a:chOff x="0" y="0"/>
          <a:chExt cx="0" cy="0"/>
        </a:xfrm>
      </p:grpSpPr>
      <p:sp>
        <p:nvSpPr>
          <p:cNvPr id="20" name="Google Shape;20;p5"/>
          <p:cNvSpPr txBox="1">
            <a:spLocks noGrp="1"/>
          </p:cNvSpPr>
          <p:nvPr>
            <p:ph type="body" idx="1"/>
          </p:nvPr>
        </p:nvSpPr>
        <p:spPr>
          <a:xfrm>
            <a:off x="33774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21" name="Google Shape;21;p5"/>
          <p:cNvSpPr txBox="1">
            <a:spLocks noGrp="1"/>
          </p:cNvSpPr>
          <p:nvPr>
            <p:ph type="body" idx="2"/>
          </p:nvPr>
        </p:nvSpPr>
        <p:spPr>
          <a:xfrm>
            <a:off x="506766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5" name="Titre 1">
            <a:extLst>
              <a:ext uri="{FF2B5EF4-FFF2-40B4-BE49-F238E27FC236}">
                <a16:creationId xmlns:a16="http://schemas.microsoft.com/office/drawing/2014/main" id="{E5ABC720-3697-254D-A7F8-EC2BF22D137C}"/>
              </a:ext>
            </a:extLst>
          </p:cNvPr>
          <p:cNvSpPr txBox="1">
            <a:spLocks/>
          </p:cNvSpPr>
          <p:nvPr userDrawn="1"/>
        </p:nvSpPr>
        <p:spPr>
          <a:xfrm>
            <a:off x="355337" y="342303"/>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Tree>
    <p:extLst>
      <p:ext uri="{BB962C8B-B14F-4D97-AF65-F5344CB8AC3E}">
        <p14:creationId xmlns:p14="http://schemas.microsoft.com/office/powerpoint/2010/main" val="2218482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2 Content over Content" type="twoObjOverTx" preserve="1">
  <p:cSld name="Title, 2 Content over Conten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8" name="Google Shape;38;p10"/>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9" name="Google Shape;39;p10"/>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0" name="Google Shape;40;p10"/>
          <p:cNvSpPr txBox="1">
            <a:spLocks noGrp="1"/>
          </p:cNvSpPr>
          <p:nvPr>
            <p:ph type="body" idx="3"/>
          </p:nvPr>
        </p:nvSpPr>
        <p:spPr>
          <a:xfrm>
            <a:off x="337740" y="353016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3599886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Content over Content" type="objOverTx" preserve="1">
  <p:cSld name="Title, Content over Conten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3" name="Google Shape;43;p11"/>
          <p:cNvSpPr txBox="1">
            <a:spLocks noGrp="1"/>
          </p:cNvSpPr>
          <p:nvPr>
            <p:ph type="body" idx="1"/>
          </p:nvPr>
        </p:nvSpPr>
        <p:spPr>
          <a:xfrm>
            <a:off x="337740" y="115128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4" name="Google Shape;44;p11"/>
          <p:cNvSpPr txBox="1">
            <a:spLocks noGrp="1"/>
          </p:cNvSpPr>
          <p:nvPr>
            <p:ph type="body" idx="2"/>
          </p:nvPr>
        </p:nvSpPr>
        <p:spPr>
          <a:xfrm>
            <a:off x="337740" y="353016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1323374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4 Content" type="fourObj" preserve="1">
  <p:cSld name="Title, 4 Conten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7" name="Google Shape;47;p12"/>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8" name="Google Shape;48;p12"/>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9" name="Google Shape;49;p12"/>
          <p:cNvSpPr txBox="1">
            <a:spLocks noGrp="1"/>
          </p:cNvSpPr>
          <p:nvPr>
            <p:ph type="body" idx="3"/>
          </p:nvPr>
        </p:nvSpPr>
        <p:spPr>
          <a:xfrm>
            <a:off x="506766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0" name="Google Shape;50;p12"/>
          <p:cNvSpPr txBox="1">
            <a:spLocks noGrp="1"/>
          </p:cNvSpPr>
          <p:nvPr>
            <p:ph type="body" idx="4"/>
          </p:nvPr>
        </p:nvSpPr>
        <p:spPr>
          <a:xfrm>
            <a:off x="33774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2569410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6 Content" preserve="1" userDrawn="1">
  <p:cSld name="Title, 6 Content">
    <p:spTree>
      <p:nvGrpSpPr>
        <p:cNvPr id="1" name="Shape 51"/>
        <p:cNvGrpSpPr/>
        <p:nvPr/>
      </p:nvGrpSpPr>
      <p:grpSpPr>
        <a:xfrm>
          <a:off x="0" y="0"/>
          <a:ext cx="0" cy="0"/>
          <a:chOff x="0" y="0"/>
          <a:chExt cx="0" cy="0"/>
        </a:xfrm>
      </p:grpSpPr>
      <p:sp>
        <p:nvSpPr>
          <p:cNvPr id="53" name="Google Shape;53;p13"/>
          <p:cNvSpPr txBox="1">
            <a:spLocks noGrp="1"/>
          </p:cNvSpPr>
          <p:nvPr>
            <p:ph type="body" idx="1"/>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5" name="Google Shape;55;p13"/>
          <p:cNvSpPr/>
          <p:nvPr/>
        </p:nvSpPr>
        <p:spPr>
          <a:xfrm>
            <a:off x="337740" y="1151280"/>
            <a:ext cx="9230130" cy="4554720"/>
          </a:xfrm>
          <a:prstGeom prst="rect">
            <a:avLst/>
          </a:prstGeom>
          <a:noFill/>
          <a:ln>
            <a:noFill/>
          </a:ln>
        </p:spPr>
      </p:sp>
      <p:sp>
        <p:nvSpPr>
          <p:cNvPr id="56" name="Google Shape;56;p13"/>
          <p:cNvSpPr/>
          <p:nvPr/>
        </p:nvSpPr>
        <p:spPr>
          <a:xfrm>
            <a:off x="337740" y="1151280"/>
            <a:ext cx="9230130" cy="4554720"/>
          </a:xfrm>
          <a:prstGeom prst="rect">
            <a:avLst/>
          </a:prstGeom>
          <a:noFill/>
          <a:ln>
            <a:noFill/>
          </a:ln>
        </p:spPr>
      </p:sp>
      <p:sp>
        <p:nvSpPr>
          <p:cNvPr id="7" name="Titre 1">
            <a:extLst>
              <a:ext uri="{FF2B5EF4-FFF2-40B4-BE49-F238E27FC236}">
                <a16:creationId xmlns:a16="http://schemas.microsoft.com/office/drawing/2014/main" id="{53B7455C-9AB2-E044-9FFA-AE0856D9AC78}"/>
              </a:ext>
            </a:extLst>
          </p:cNvPr>
          <p:cNvSpPr txBox="1">
            <a:spLocks/>
          </p:cNvSpPr>
          <p:nvPr userDrawn="1"/>
        </p:nvSpPr>
        <p:spPr>
          <a:xfrm>
            <a:off x="337740" y="403410"/>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Tree>
    <p:extLst>
      <p:ext uri="{BB962C8B-B14F-4D97-AF65-F5344CB8AC3E}">
        <p14:creationId xmlns:p14="http://schemas.microsoft.com/office/powerpoint/2010/main" val="88071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827332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Content" type="obj" preserve="1">
  <p:cSld name="Title,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7" name="Google Shape;17;p4"/>
          <p:cNvSpPr txBox="1">
            <a:spLocks noGrp="1"/>
          </p:cNvSpPr>
          <p:nvPr>
            <p:ph type="body" idx="1"/>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870911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2 Content" type="twoObj" preserve="1">
  <p:cSld name="Title, 2 Content">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0" name="Google Shape;20;p5"/>
          <p:cNvSpPr txBox="1">
            <a:spLocks noGrp="1"/>
          </p:cNvSpPr>
          <p:nvPr>
            <p:ph type="body" idx="1"/>
          </p:nvPr>
        </p:nvSpPr>
        <p:spPr>
          <a:xfrm>
            <a:off x="33774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1" name="Google Shape;21;p5"/>
          <p:cNvSpPr txBox="1">
            <a:spLocks noGrp="1"/>
          </p:cNvSpPr>
          <p:nvPr>
            <p:ph type="body" idx="2"/>
          </p:nvPr>
        </p:nvSpPr>
        <p:spPr>
          <a:xfrm>
            <a:off x="506766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2453784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3561418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entered Text" type="objOnly" preserve="1">
  <p:cSld name="Centered Text">
    <p:spTree>
      <p:nvGrpSpPr>
        <p:cNvPr id="1" name="Shape 24"/>
        <p:cNvGrpSpPr/>
        <p:nvPr/>
      </p:nvGrpSpPr>
      <p:grpSpPr>
        <a:xfrm>
          <a:off x="0" y="0"/>
          <a:ext cx="0" cy="0"/>
          <a:chOff x="0" y="0"/>
          <a:chExt cx="0" cy="0"/>
        </a:xfrm>
      </p:grpSpPr>
      <p:sp>
        <p:nvSpPr>
          <p:cNvPr id="25" name="Google Shape;25;p7"/>
          <p:cNvSpPr txBox="1">
            <a:spLocks noGrp="1"/>
          </p:cNvSpPr>
          <p:nvPr>
            <p:ph type="subTitle" idx="1"/>
          </p:nvPr>
        </p:nvSpPr>
        <p:spPr>
          <a:xfrm>
            <a:off x="337740" y="223920"/>
            <a:ext cx="9230130" cy="353916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2772819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2 Content and Content" type="twoObjAndObj" preserve="1">
  <p:cSld name="Title, 2 Content and Content">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8" name="Google Shape;28;p8"/>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9" name="Google Shape;29;p8"/>
          <p:cNvSpPr txBox="1">
            <a:spLocks noGrp="1"/>
          </p:cNvSpPr>
          <p:nvPr>
            <p:ph type="body" idx="2"/>
          </p:nvPr>
        </p:nvSpPr>
        <p:spPr>
          <a:xfrm>
            <a:off x="33774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0" name="Google Shape;30;p8"/>
          <p:cNvSpPr txBox="1">
            <a:spLocks noGrp="1"/>
          </p:cNvSpPr>
          <p:nvPr>
            <p:ph type="body" idx="3"/>
          </p:nvPr>
        </p:nvSpPr>
        <p:spPr>
          <a:xfrm>
            <a:off x="506766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2933426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reserve="1">
  <p:cSld name="Titre seul">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3" name="Titre 1">
            <a:extLst>
              <a:ext uri="{FF2B5EF4-FFF2-40B4-BE49-F238E27FC236}">
                <a16:creationId xmlns:a16="http://schemas.microsoft.com/office/drawing/2014/main" id="{26719D98-845E-6941-83D3-6D1DE5C0A9D4}"/>
              </a:ext>
            </a:extLst>
          </p:cNvPr>
          <p:cNvSpPr txBox="1">
            <a:spLocks/>
          </p:cNvSpPr>
          <p:nvPr userDrawn="1"/>
        </p:nvSpPr>
        <p:spPr>
          <a:xfrm>
            <a:off x="355337" y="342303"/>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Tree>
    <p:extLst>
      <p:ext uri="{BB962C8B-B14F-4D97-AF65-F5344CB8AC3E}">
        <p14:creationId xmlns:p14="http://schemas.microsoft.com/office/powerpoint/2010/main" val="3739773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Content and 2 Content" type="objAndTwoObj" preserve="1">
  <p:cSld name="Title Content and 2 Content">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3" name="Google Shape;33;p9"/>
          <p:cNvSpPr txBox="1">
            <a:spLocks noGrp="1"/>
          </p:cNvSpPr>
          <p:nvPr>
            <p:ph type="body" idx="1"/>
          </p:nvPr>
        </p:nvSpPr>
        <p:spPr>
          <a:xfrm>
            <a:off x="33774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4" name="Google Shape;34;p9"/>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5" name="Google Shape;35;p9"/>
          <p:cNvSpPr txBox="1">
            <a:spLocks noGrp="1"/>
          </p:cNvSpPr>
          <p:nvPr>
            <p:ph type="body" idx="3"/>
          </p:nvPr>
        </p:nvSpPr>
        <p:spPr>
          <a:xfrm>
            <a:off x="506766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4054051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2 Content over Content" type="twoObjOverTx" preserve="1">
  <p:cSld name="Title, 2 Content over Conten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8" name="Google Shape;38;p10"/>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9" name="Google Shape;39;p10"/>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0" name="Google Shape;40;p10"/>
          <p:cNvSpPr txBox="1">
            <a:spLocks noGrp="1"/>
          </p:cNvSpPr>
          <p:nvPr>
            <p:ph type="body" idx="3"/>
          </p:nvPr>
        </p:nvSpPr>
        <p:spPr>
          <a:xfrm>
            <a:off x="337740" y="353016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212776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Content over Content" type="objOverTx" preserve="1">
  <p:cSld name="Title, Content over Conten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3" name="Google Shape;43;p11"/>
          <p:cNvSpPr txBox="1">
            <a:spLocks noGrp="1"/>
          </p:cNvSpPr>
          <p:nvPr>
            <p:ph type="body" idx="1"/>
          </p:nvPr>
        </p:nvSpPr>
        <p:spPr>
          <a:xfrm>
            <a:off x="337740" y="115128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4" name="Google Shape;44;p11"/>
          <p:cNvSpPr txBox="1">
            <a:spLocks noGrp="1"/>
          </p:cNvSpPr>
          <p:nvPr>
            <p:ph type="body" idx="2"/>
          </p:nvPr>
        </p:nvSpPr>
        <p:spPr>
          <a:xfrm>
            <a:off x="337740" y="353016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3127702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4 Content" type="fourObj" preserve="1">
  <p:cSld name="Title, 4 Conten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7" name="Google Shape;47;p12"/>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8" name="Google Shape;48;p12"/>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49" name="Google Shape;49;p12"/>
          <p:cNvSpPr txBox="1">
            <a:spLocks noGrp="1"/>
          </p:cNvSpPr>
          <p:nvPr>
            <p:ph type="body" idx="3"/>
          </p:nvPr>
        </p:nvSpPr>
        <p:spPr>
          <a:xfrm>
            <a:off x="506766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0" name="Google Shape;50;p12"/>
          <p:cNvSpPr txBox="1">
            <a:spLocks noGrp="1"/>
          </p:cNvSpPr>
          <p:nvPr>
            <p:ph type="body" idx="4"/>
          </p:nvPr>
        </p:nvSpPr>
        <p:spPr>
          <a:xfrm>
            <a:off x="33774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3952456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6 Content" preserve="1" userDrawn="1">
  <p:cSld name="Title, 6 Content">
    <p:spTree>
      <p:nvGrpSpPr>
        <p:cNvPr id="1" name="Shape 51"/>
        <p:cNvGrpSpPr/>
        <p:nvPr/>
      </p:nvGrpSpPr>
      <p:grpSpPr>
        <a:xfrm>
          <a:off x="0" y="0"/>
          <a:ext cx="0" cy="0"/>
          <a:chOff x="0" y="0"/>
          <a:chExt cx="0" cy="0"/>
        </a:xfrm>
      </p:grpSpPr>
      <p:sp>
        <p:nvSpPr>
          <p:cNvPr id="53" name="Google Shape;53;p13"/>
          <p:cNvSpPr txBox="1">
            <a:spLocks noGrp="1"/>
          </p:cNvSpPr>
          <p:nvPr>
            <p:ph type="body" idx="1"/>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5" name="Google Shape;55;p13"/>
          <p:cNvSpPr/>
          <p:nvPr/>
        </p:nvSpPr>
        <p:spPr>
          <a:xfrm>
            <a:off x="337740" y="1151280"/>
            <a:ext cx="9230130" cy="4554720"/>
          </a:xfrm>
          <a:prstGeom prst="rect">
            <a:avLst/>
          </a:prstGeom>
          <a:noFill/>
          <a:ln>
            <a:noFill/>
          </a:ln>
        </p:spPr>
      </p:sp>
      <p:sp>
        <p:nvSpPr>
          <p:cNvPr id="56" name="Google Shape;56;p13"/>
          <p:cNvSpPr/>
          <p:nvPr/>
        </p:nvSpPr>
        <p:spPr>
          <a:xfrm>
            <a:off x="337740" y="1151280"/>
            <a:ext cx="9230130" cy="4554720"/>
          </a:xfrm>
          <a:prstGeom prst="rect">
            <a:avLst/>
          </a:prstGeom>
          <a:noFill/>
          <a:ln>
            <a:noFill/>
          </a:ln>
        </p:spPr>
      </p:sp>
      <p:sp>
        <p:nvSpPr>
          <p:cNvPr id="7" name="Titre 1">
            <a:extLst>
              <a:ext uri="{FF2B5EF4-FFF2-40B4-BE49-F238E27FC236}">
                <a16:creationId xmlns:a16="http://schemas.microsoft.com/office/drawing/2014/main" id="{53B7455C-9AB2-E044-9FFA-AE0856D9AC78}"/>
              </a:ext>
            </a:extLst>
          </p:cNvPr>
          <p:cNvSpPr txBox="1">
            <a:spLocks/>
          </p:cNvSpPr>
          <p:nvPr userDrawn="1"/>
        </p:nvSpPr>
        <p:spPr>
          <a:xfrm>
            <a:off x="337740" y="403410"/>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Tree>
    <p:extLst>
      <p:ext uri="{BB962C8B-B14F-4D97-AF65-F5344CB8AC3E}">
        <p14:creationId xmlns:p14="http://schemas.microsoft.com/office/powerpoint/2010/main" val="1727485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lang="fr-FR" sz="2400">
                <a:solidFill>
                  <a:srgbClr val="4A496B"/>
                </a:solidFill>
                <a:ea typeface="Cambria"/>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5" name="Google Shape;65;p15"/>
          <p:cNvSpPr txBox="1">
            <a:spLocks noGrp="1"/>
          </p:cNvSpPr>
          <p:nvPr>
            <p:ph type="body" idx="1"/>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solidFill>
                  <a:schemeClr val="tx1">
                    <a:lumMod val="65000"/>
                    <a:lumOff val="35000"/>
                  </a:schemeClr>
                </a:solidFill>
              </a:defRPr>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6"/>
        <p:cNvGrpSpPr/>
        <p:nvPr/>
      </p:nvGrpSpPr>
      <p:grpSpPr>
        <a:xfrm>
          <a:off x="0" y="0"/>
          <a:ext cx="0" cy="0"/>
          <a:chOff x="0" y="0"/>
          <a:chExt cx="0" cy="0"/>
        </a:xfrm>
      </p:grpSpPr>
      <p:sp>
        <p:nvSpPr>
          <p:cNvPr id="77" name="Google Shape;77;p20"/>
          <p:cNvSpPr txBox="1">
            <a:spLocks noGrp="1"/>
          </p:cNvSpPr>
          <p:nvPr>
            <p:ph type="subTitle" idx="1"/>
          </p:nvPr>
        </p:nvSpPr>
        <p:spPr>
          <a:xfrm>
            <a:off x="337740" y="223920"/>
            <a:ext cx="9230130" cy="353916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0" name="Google Shape;80;p21"/>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81" name="Google Shape;81;p21"/>
          <p:cNvSpPr txBox="1">
            <a:spLocks noGrp="1"/>
          </p:cNvSpPr>
          <p:nvPr>
            <p:ph type="body" idx="2"/>
          </p:nvPr>
        </p:nvSpPr>
        <p:spPr>
          <a:xfrm>
            <a:off x="33774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82" name="Google Shape;82;p21"/>
          <p:cNvSpPr txBox="1">
            <a:spLocks noGrp="1"/>
          </p:cNvSpPr>
          <p:nvPr>
            <p:ph type="body" idx="3"/>
          </p:nvPr>
        </p:nvSpPr>
        <p:spPr>
          <a:xfrm>
            <a:off x="506766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5" name="Google Shape;85;p22"/>
          <p:cNvSpPr txBox="1">
            <a:spLocks noGrp="1"/>
          </p:cNvSpPr>
          <p:nvPr>
            <p:ph type="body" idx="1"/>
          </p:nvPr>
        </p:nvSpPr>
        <p:spPr>
          <a:xfrm>
            <a:off x="33774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86" name="Google Shape;86;p22"/>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87" name="Google Shape;87;p22"/>
          <p:cNvSpPr txBox="1">
            <a:spLocks noGrp="1"/>
          </p:cNvSpPr>
          <p:nvPr>
            <p:ph type="body" idx="3"/>
          </p:nvPr>
        </p:nvSpPr>
        <p:spPr>
          <a:xfrm>
            <a:off x="506766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entered Text" type="objOnly" preserve="1">
  <p:cSld name="Centered Text">
    <p:spTree>
      <p:nvGrpSpPr>
        <p:cNvPr id="1" name="Shape 24"/>
        <p:cNvGrpSpPr/>
        <p:nvPr/>
      </p:nvGrpSpPr>
      <p:grpSpPr>
        <a:xfrm>
          <a:off x="0" y="0"/>
          <a:ext cx="0" cy="0"/>
          <a:chOff x="0" y="0"/>
          <a:chExt cx="0" cy="0"/>
        </a:xfrm>
      </p:grpSpPr>
      <p:sp>
        <p:nvSpPr>
          <p:cNvPr id="25" name="Google Shape;25;p7"/>
          <p:cNvSpPr txBox="1">
            <a:spLocks noGrp="1"/>
          </p:cNvSpPr>
          <p:nvPr>
            <p:ph type="subTitle" idx="1"/>
          </p:nvPr>
        </p:nvSpPr>
        <p:spPr>
          <a:xfrm>
            <a:off x="337740" y="223920"/>
            <a:ext cx="9230130" cy="353916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des sous-titres du masque</a:t>
            </a:r>
            <a:endParaRPr/>
          </a:p>
        </p:txBody>
      </p:sp>
    </p:spTree>
    <p:extLst>
      <p:ext uri="{BB962C8B-B14F-4D97-AF65-F5344CB8AC3E}">
        <p14:creationId xmlns:p14="http://schemas.microsoft.com/office/powerpoint/2010/main" val="1603630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90" name="Google Shape;90;p23"/>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91" name="Google Shape;91;p23"/>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92" name="Google Shape;92;p23"/>
          <p:cNvSpPr txBox="1">
            <a:spLocks noGrp="1"/>
          </p:cNvSpPr>
          <p:nvPr>
            <p:ph type="body" idx="3"/>
          </p:nvPr>
        </p:nvSpPr>
        <p:spPr>
          <a:xfrm>
            <a:off x="337740" y="353016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3"/>
        <p:cNvGrpSpPr/>
        <p:nvPr/>
      </p:nvGrpSpPr>
      <p:grpSpPr>
        <a:xfrm>
          <a:off x="0" y="0"/>
          <a:ext cx="0" cy="0"/>
          <a:chOff x="0" y="0"/>
          <a:chExt cx="0" cy="0"/>
        </a:xfrm>
      </p:grpSpPr>
      <p:sp>
        <p:nvSpPr>
          <p:cNvPr id="94" name="Google Shape;94;p24"/>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95" name="Google Shape;95;p24"/>
          <p:cNvSpPr txBox="1">
            <a:spLocks noGrp="1"/>
          </p:cNvSpPr>
          <p:nvPr>
            <p:ph type="body" idx="1"/>
          </p:nvPr>
        </p:nvSpPr>
        <p:spPr>
          <a:xfrm>
            <a:off x="337740" y="115128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96" name="Google Shape;96;p24"/>
          <p:cNvSpPr txBox="1">
            <a:spLocks noGrp="1"/>
          </p:cNvSpPr>
          <p:nvPr>
            <p:ph type="body" idx="2"/>
          </p:nvPr>
        </p:nvSpPr>
        <p:spPr>
          <a:xfrm>
            <a:off x="337740" y="353016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7"/>
        <p:cNvGrpSpPr/>
        <p:nvPr/>
      </p:nvGrpSpPr>
      <p:grpSpPr>
        <a:xfrm>
          <a:off x="0" y="0"/>
          <a:ext cx="0" cy="0"/>
          <a:chOff x="0" y="0"/>
          <a:chExt cx="0" cy="0"/>
        </a:xfrm>
      </p:grpSpPr>
      <p:sp>
        <p:nvSpPr>
          <p:cNvPr id="98" name="Google Shape;98;p25"/>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99" name="Google Shape;99;p25"/>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00" name="Google Shape;100;p25"/>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01" name="Google Shape;101;p25"/>
          <p:cNvSpPr txBox="1">
            <a:spLocks noGrp="1"/>
          </p:cNvSpPr>
          <p:nvPr>
            <p:ph type="body" idx="3"/>
          </p:nvPr>
        </p:nvSpPr>
        <p:spPr>
          <a:xfrm>
            <a:off x="506766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02" name="Google Shape;102;p25"/>
          <p:cNvSpPr txBox="1">
            <a:spLocks noGrp="1"/>
          </p:cNvSpPr>
          <p:nvPr>
            <p:ph type="body" idx="4"/>
          </p:nvPr>
        </p:nvSpPr>
        <p:spPr>
          <a:xfrm>
            <a:off x="33774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3"/>
        <p:cNvGrpSpPr/>
        <p:nvPr/>
      </p:nvGrpSpPr>
      <p:grpSpPr>
        <a:xfrm>
          <a:off x="0" y="0"/>
          <a:ext cx="0" cy="0"/>
          <a:chOff x="0" y="0"/>
          <a:chExt cx="0" cy="0"/>
        </a:xfrm>
      </p:grpSpPr>
      <p:sp>
        <p:nvSpPr>
          <p:cNvPr id="104" name="Google Shape;104;p26"/>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5" name="Google Shape;105;p26"/>
          <p:cNvSpPr txBox="1">
            <a:spLocks noGrp="1"/>
          </p:cNvSpPr>
          <p:nvPr>
            <p:ph type="body" idx="1"/>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06" name="Google Shape;106;p26"/>
          <p:cNvSpPr txBox="1">
            <a:spLocks noGrp="1"/>
          </p:cNvSpPr>
          <p:nvPr>
            <p:ph type="body" idx="2"/>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07" name="Google Shape;107;p26"/>
          <p:cNvSpPr/>
          <p:nvPr/>
        </p:nvSpPr>
        <p:spPr>
          <a:xfrm>
            <a:off x="337740" y="1151280"/>
            <a:ext cx="9230130" cy="4554720"/>
          </a:xfrm>
          <a:prstGeom prst="rect">
            <a:avLst/>
          </a:prstGeom>
          <a:noFill/>
          <a:ln>
            <a:noFill/>
          </a:ln>
        </p:spPr>
      </p:sp>
      <p:sp>
        <p:nvSpPr>
          <p:cNvPr id="108" name="Google Shape;108;p26"/>
          <p:cNvSpPr/>
          <p:nvPr/>
        </p:nvSpPr>
        <p:spPr>
          <a:xfrm>
            <a:off x="337740" y="1151280"/>
            <a:ext cx="9230130" cy="455472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2 Content and Content" type="twoObjAndObj" preserve="1">
  <p:cSld name="Titre. 2 contenus et contenu">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28" name="Google Shape;28;p8"/>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29" name="Google Shape;29;p8"/>
          <p:cNvSpPr txBox="1">
            <a:spLocks noGrp="1"/>
          </p:cNvSpPr>
          <p:nvPr>
            <p:ph type="body" idx="2"/>
          </p:nvPr>
        </p:nvSpPr>
        <p:spPr>
          <a:xfrm>
            <a:off x="33774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30" name="Google Shape;30;p8"/>
          <p:cNvSpPr txBox="1">
            <a:spLocks noGrp="1"/>
          </p:cNvSpPr>
          <p:nvPr>
            <p:ph type="body" idx="3"/>
          </p:nvPr>
        </p:nvSpPr>
        <p:spPr>
          <a:xfrm>
            <a:off x="506766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Tree>
    <p:extLst>
      <p:ext uri="{BB962C8B-B14F-4D97-AF65-F5344CB8AC3E}">
        <p14:creationId xmlns:p14="http://schemas.microsoft.com/office/powerpoint/2010/main" val="1013426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ontent and 2 Content" type="objAndTwoObj" preserve="1">
  <p:cSld name="Title Content and 2 Content">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33" name="Google Shape;33;p9"/>
          <p:cNvSpPr txBox="1">
            <a:spLocks noGrp="1"/>
          </p:cNvSpPr>
          <p:nvPr>
            <p:ph type="body" idx="1"/>
          </p:nvPr>
        </p:nvSpPr>
        <p:spPr>
          <a:xfrm>
            <a:off x="337740" y="1151280"/>
            <a:ext cx="450411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34" name="Google Shape;34;p9"/>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35" name="Google Shape;35;p9"/>
          <p:cNvSpPr txBox="1">
            <a:spLocks noGrp="1"/>
          </p:cNvSpPr>
          <p:nvPr>
            <p:ph type="body" idx="3"/>
          </p:nvPr>
        </p:nvSpPr>
        <p:spPr>
          <a:xfrm>
            <a:off x="5067660" y="353016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Tree>
    <p:extLst>
      <p:ext uri="{BB962C8B-B14F-4D97-AF65-F5344CB8AC3E}">
        <p14:creationId xmlns:p14="http://schemas.microsoft.com/office/powerpoint/2010/main" val="56325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 Content over Content" type="twoObjOverTx" preserve="1">
  <p:cSld name="Title, 2 Content over Conten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38" name="Google Shape;38;p10"/>
          <p:cNvSpPr txBox="1">
            <a:spLocks noGrp="1"/>
          </p:cNvSpPr>
          <p:nvPr>
            <p:ph type="body" idx="1"/>
          </p:nvPr>
        </p:nvSpPr>
        <p:spPr>
          <a:xfrm>
            <a:off x="33774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39" name="Google Shape;39;p10"/>
          <p:cNvSpPr txBox="1">
            <a:spLocks noGrp="1"/>
          </p:cNvSpPr>
          <p:nvPr>
            <p:ph type="body" idx="2"/>
          </p:nvPr>
        </p:nvSpPr>
        <p:spPr>
          <a:xfrm>
            <a:off x="5067660" y="1151280"/>
            <a:ext cx="450411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40" name="Google Shape;40;p10"/>
          <p:cNvSpPr txBox="1">
            <a:spLocks noGrp="1"/>
          </p:cNvSpPr>
          <p:nvPr>
            <p:ph type="body" idx="3"/>
          </p:nvPr>
        </p:nvSpPr>
        <p:spPr>
          <a:xfrm>
            <a:off x="337740" y="353016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Tree>
    <p:extLst>
      <p:ext uri="{BB962C8B-B14F-4D97-AF65-F5344CB8AC3E}">
        <p14:creationId xmlns:p14="http://schemas.microsoft.com/office/powerpoint/2010/main" val="343064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over Content" type="objOverTx" preserve="1">
  <p:cSld name="Title, Content over Conten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r>
              <a:rPr lang="fr-FR"/>
              <a:t>Modifiez le style du titre</a:t>
            </a:r>
            <a:endParaRPr/>
          </a:p>
        </p:txBody>
      </p:sp>
      <p:sp>
        <p:nvSpPr>
          <p:cNvPr id="43" name="Google Shape;43;p11"/>
          <p:cNvSpPr txBox="1">
            <a:spLocks noGrp="1"/>
          </p:cNvSpPr>
          <p:nvPr>
            <p:ph type="body" idx="1"/>
          </p:nvPr>
        </p:nvSpPr>
        <p:spPr>
          <a:xfrm>
            <a:off x="337740" y="115128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
        <p:nvSpPr>
          <p:cNvPr id="44" name="Google Shape;44;p11"/>
          <p:cNvSpPr txBox="1">
            <a:spLocks noGrp="1"/>
          </p:cNvSpPr>
          <p:nvPr>
            <p:ph type="body" idx="2"/>
          </p:nvPr>
        </p:nvSpPr>
        <p:spPr>
          <a:xfrm>
            <a:off x="337740" y="3530160"/>
            <a:ext cx="9230130" cy="217224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pPr lvl="0"/>
            <a:r>
              <a:rPr lang="fr-FR"/>
              <a:t>Cliquez pour modifier les styles du texte du masque</a:t>
            </a:r>
          </a:p>
        </p:txBody>
      </p:sp>
    </p:spTree>
    <p:extLst>
      <p:ext uri="{BB962C8B-B14F-4D97-AF65-F5344CB8AC3E}">
        <p14:creationId xmlns:p14="http://schemas.microsoft.com/office/powerpoint/2010/main" val="375614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2.png"/><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5"/>
        <p:cNvGrpSpPr/>
        <p:nvPr/>
      </p:nvGrpSpPr>
      <p:grpSpPr>
        <a:xfrm>
          <a:off x="0" y="0"/>
          <a:ext cx="0" cy="0"/>
          <a:chOff x="0" y="0"/>
          <a:chExt cx="0" cy="0"/>
        </a:xfrm>
      </p:grpSpPr>
      <p:pic>
        <p:nvPicPr>
          <p:cNvPr id="10" name="Google Shape;421;p104"/>
          <p:cNvPicPr preferRelativeResize="0"/>
          <p:nvPr userDrawn="1"/>
        </p:nvPicPr>
        <p:blipFill rotWithShape="1">
          <a:blip r:embed="rId13">
            <a:alphaModFix/>
          </a:blip>
          <a:srcRect l="10386" r="47614"/>
          <a:stretch/>
        </p:blipFill>
        <p:spPr>
          <a:xfrm>
            <a:off x="-1" y="0"/>
            <a:ext cx="9906001" cy="6858000"/>
          </a:xfrm>
          <a:prstGeom prst="rect">
            <a:avLst/>
          </a:prstGeom>
          <a:noFill/>
          <a:ln>
            <a:noFill/>
          </a:ln>
        </p:spPr>
      </p:pic>
      <p:sp>
        <p:nvSpPr>
          <p:cNvPr id="9" name="Google Shape;9;p1"/>
          <p:cNvSpPr txBox="1"/>
          <p:nvPr/>
        </p:nvSpPr>
        <p:spPr>
          <a:xfrm>
            <a:off x="9307405" y="6380065"/>
            <a:ext cx="492184" cy="307767"/>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fld id="{00000000-1234-1234-1234-123412341234}" type="slidenum">
              <a:rPr lang="en-US" sz="1100" b="0" i="0" u="none" strike="noStrike" cap="none">
                <a:solidFill>
                  <a:schemeClr val="bg1"/>
                </a:solidFill>
                <a:latin typeface="Arial"/>
                <a:ea typeface="Arial"/>
                <a:cs typeface="Arial"/>
                <a:sym typeface="Arial"/>
              </a:rPr>
              <a:t>‹N°›</a:t>
            </a:fld>
            <a:endParaRPr sz="1800" b="0" strike="noStrike">
              <a:solidFill>
                <a:schemeClr val="bg1"/>
              </a:solidFill>
              <a:latin typeface="Cambria"/>
              <a:ea typeface="Cambria"/>
              <a:cs typeface="Cambria"/>
              <a:sym typeface="Cambria"/>
            </a:endParaRPr>
          </a:p>
        </p:txBody>
      </p:sp>
    </p:spTree>
    <p:extLst>
      <p:ext uri="{BB962C8B-B14F-4D97-AF65-F5344CB8AC3E}">
        <p14:creationId xmlns:p14="http://schemas.microsoft.com/office/powerpoint/2010/main" val="1982491237"/>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5"/>
        <p:cNvGrpSpPr/>
        <p:nvPr/>
      </p:nvGrpSpPr>
      <p:grpSpPr>
        <a:xfrm>
          <a:off x="0" y="0"/>
          <a:ext cx="0" cy="0"/>
          <a:chOff x="0" y="0"/>
          <a:chExt cx="0" cy="0"/>
        </a:xfrm>
      </p:grpSpPr>
      <p:sp>
        <p:nvSpPr>
          <p:cNvPr id="9" name="Google Shape;9;p1"/>
          <p:cNvSpPr txBox="1"/>
          <p:nvPr/>
        </p:nvSpPr>
        <p:spPr>
          <a:xfrm>
            <a:off x="9307405" y="6380065"/>
            <a:ext cx="492184" cy="307767"/>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fld id="{00000000-1234-1234-1234-123412341234}" type="slidenum">
              <a:rPr lang="en-US" sz="1100" b="0" i="0" u="none" strike="noStrike" cap="none">
                <a:solidFill>
                  <a:schemeClr val="bg1"/>
                </a:solidFill>
                <a:latin typeface="Arial"/>
                <a:ea typeface="Arial"/>
                <a:cs typeface="Arial"/>
                <a:sym typeface="Arial"/>
              </a:rPr>
              <a:t>‹N°›</a:t>
            </a:fld>
            <a:endParaRPr sz="1800" b="0" strike="noStrike">
              <a:solidFill>
                <a:schemeClr val="bg1"/>
              </a:solidFill>
              <a:latin typeface="Cambria"/>
              <a:ea typeface="Cambria"/>
              <a:cs typeface="Cambria"/>
              <a:sym typeface="Cambria"/>
            </a:endParaRPr>
          </a:p>
        </p:txBody>
      </p:sp>
      <p:sp>
        <p:nvSpPr>
          <p:cNvPr id="4" name="Google Shape;166;p40">
            <a:extLst>
              <a:ext uri="{FF2B5EF4-FFF2-40B4-BE49-F238E27FC236}">
                <a16:creationId xmlns:a16="http://schemas.microsoft.com/office/drawing/2014/main" id="{67F6DE63-02D8-3944-9B53-15471272FEF4}"/>
              </a:ext>
            </a:extLst>
          </p:cNvPr>
          <p:cNvSpPr txBox="1"/>
          <p:nvPr userDrawn="1"/>
        </p:nvSpPr>
        <p:spPr>
          <a:xfrm>
            <a:off x="0" y="6478877"/>
            <a:ext cx="2696552" cy="385767"/>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666666"/>
                </a:solidFill>
                <a:latin typeface="Arial"/>
                <a:ea typeface="Arial"/>
                <a:cs typeface="Arial"/>
                <a:sym typeface="Arial"/>
              </a:rPr>
              <a:t>La proposition Visa TM</a:t>
            </a:r>
            <a:endParaRPr lang="en-US" sz="1000" b="0" strike="noStrike" dirty="0">
              <a:solidFill>
                <a:srgbClr val="000000"/>
              </a:solidFill>
              <a:latin typeface="Cambria"/>
              <a:ea typeface="Cambria"/>
              <a:cs typeface="Cambria"/>
              <a:sym typeface="Cambria"/>
            </a:endParaRPr>
          </a:p>
          <a:p>
            <a:pPr marL="0" marR="0" lvl="0" indent="0" algn="l" rtl="0">
              <a:lnSpc>
                <a:spcPct val="100000"/>
              </a:lnSpc>
              <a:spcBef>
                <a:spcPts val="0"/>
              </a:spcBef>
              <a:spcAft>
                <a:spcPts val="0"/>
              </a:spcAft>
              <a:buNone/>
            </a:pPr>
            <a:endParaRPr sz="1000" b="0" strike="noStrike" dirty="0">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1306293828"/>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5"/>
        <p:cNvGrpSpPr/>
        <p:nvPr/>
      </p:nvGrpSpPr>
      <p:grpSpPr>
        <a:xfrm>
          <a:off x="0" y="0"/>
          <a:ext cx="0" cy="0"/>
          <a:chOff x="0" y="0"/>
          <a:chExt cx="0" cy="0"/>
        </a:xfrm>
      </p:grpSpPr>
      <p:pic>
        <p:nvPicPr>
          <p:cNvPr id="13" name="Google Shape;421;p104">
            <a:extLst>
              <a:ext uri="{FF2B5EF4-FFF2-40B4-BE49-F238E27FC236}">
                <a16:creationId xmlns:a16="http://schemas.microsoft.com/office/drawing/2014/main" id="{181AF596-1214-2441-AFE8-344928D7B72E}"/>
              </a:ext>
            </a:extLst>
          </p:cNvPr>
          <p:cNvPicPr preferRelativeResize="0"/>
          <p:nvPr userDrawn="1"/>
        </p:nvPicPr>
        <p:blipFill rotWithShape="1">
          <a:blip r:embed="rId13">
            <a:alphaModFix/>
          </a:blip>
          <a:srcRect l="10386" r="47614"/>
          <a:stretch/>
        </p:blipFill>
        <p:spPr>
          <a:xfrm>
            <a:off x="-1" y="0"/>
            <a:ext cx="9906001" cy="6858000"/>
          </a:xfrm>
          <a:prstGeom prst="rect">
            <a:avLst/>
          </a:prstGeom>
          <a:noFill/>
          <a:ln>
            <a:noFill/>
          </a:ln>
        </p:spPr>
      </p:pic>
      <p:sp>
        <p:nvSpPr>
          <p:cNvPr id="9" name="Google Shape;9;p1"/>
          <p:cNvSpPr txBox="1"/>
          <p:nvPr/>
        </p:nvSpPr>
        <p:spPr>
          <a:xfrm>
            <a:off x="9307405" y="6380065"/>
            <a:ext cx="492184" cy="307767"/>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fld id="{00000000-1234-1234-1234-123412341234}" type="slidenum">
              <a:rPr lang="en-US" sz="1100" b="0" i="0" u="none" strike="noStrike" cap="none">
                <a:solidFill>
                  <a:schemeClr val="bg1"/>
                </a:solidFill>
                <a:latin typeface="Arial"/>
                <a:ea typeface="Arial"/>
                <a:cs typeface="Arial"/>
                <a:sym typeface="Arial"/>
              </a:rPr>
              <a:t>‹N°›</a:t>
            </a:fld>
            <a:endParaRPr sz="1800" b="0" strike="noStrike">
              <a:solidFill>
                <a:schemeClr val="bg1"/>
              </a:solidFill>
              <a:latin typeface="Cambria"/>
              <a:ea typeface="Cambria"/>
              <a:cs typeface="Cambria"/>
              <a:sym typeface="Cambria"/>
            </a:endParaRPr>
          </a:p>
        </p:txBody>
      </p:sp>
      <p:sp>
        <p:nvSpPr>
          <p:cNvPr id="5" name="Google Shape;166;p40"/>
          <p:cNvSpPr txBox="1"/>
          <p:nvPr userDrawn="1"/>
        </p:nvSpPr>
        <p:spPr>
          <a:xfrm>
            <a:off x="0" y="6478877"/>
            <a:ext cx="2696552" cy="385767"/>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666666"/>
                </a:solidFill>
                <a:latin typeface="Arial"/>
                <a:ea typeface="Arial"/>
                <a:cs typeface="Arial"/>
                <a:sym typeface="Arial"/>
              </a:rPr>
              <a:t>La proposition Visa TM</a:t>
            </a:r>
            <a:endParaRPr lang="en-US" sz="1000" b="0" strike="noStrike" dirty="0">
              <a:solidFill>
                <a:srgbClr val="000000"/>
              </a:solidFill>
              <a:latin typeface="Cambria"/>
              <a:ea typeface="Cambria"/>
              <a:cs typeface="Cambria"/>
              <a:sym typeface="Cambria"/>
            </a:endParaRPr>
          </a:p>
          <a:p>
            <a:pPr marL="0" marR="0" lvl="0" indent="0" algn="l" rtl="0">
              <a:lnSpc>
                <a:spcPct val="100000"/>
              </a:lnSpc>
              <a:spcBef>
                <a:spcPts val="0"/>
              </a:spcBef>
              <a:spcAft>
                <a:spcPts val="0"/>
              </a:spcAft>
              <a:buNone/>
            </a:pPr>
            <a:endParaRPr sz="1000" b="0" strike="noStrike" dirty="0">
              <a:solidFill>
                <a:srgbClr val="000000"/>
              </a:solidFill>
              <a:latin typeface="Cambria"/>
              <a:ea typeface="Cambria"/>
              <a:cs typeface="Cambria"/>
              <a:sym typeface="Cambria"/>
            </a:endParaRPr>
          </a:p>
        </p:txBody>
      </p:sp>
      <p:sp>
        <p:nvSpPr>
          <p:cNvPr id="6" name="AutoShape 949">
            <a:extLst>
              <a:ext uri="{FF2B5EF4-FFF2-40B4-BE49-F238E27FC236}">
                <a16:creationId xmlns:a16="http://schemas.microsoft.com/office/drawing/2014/main" id="{49ACD995-2129-CF47-BBCA-44F3272087C7}"/>
              </a:ext>
            </a:extLst>
          </p:cNvPr>
          <p:cNvSpPr>
            <a:spLocks noChangeArrowheads="1"/>
          </p:cNvSpPr>
          <p:nvPr userDrawn="1"/>
        </p:nvSpPr>
        <p:spPr bwMode="auto">
          <a:xfrm>
            <a:off x="474218" y="1413005"/>
            <a:ext cx="9202045" cy="2352172"/>
          </a:xfrm>
          <a:prstGeom prst="roundRect">
            <a:avLst>
              <a:gd name="adj" fmla="val 16667"/>
            </a:avLst>
          </a:prstGeom>
          <a:solidFill>
            <a:srgbClr val="FFFFFF"/>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7" name="AutoShape 949">
            <a:extLst>
              <a:ext uri="{FF2B5EF4-FFF2-40B4-BE49-F238E27FC236}">
                <a16:creationId xmlns:a16="http://schemas.microsoft.com/office/drawing/2014/main" id="{EF2CAA5D-E1AC-5947-8A57-7D34217CB61E}"/>
              </a:ext>
            </a:extLst>
          </p:cNvPr>
          <p:cNvSpPr>
            <a:spLocks noChangeArrowheads="1"/>
          </p:cNvSpPr>
          <p:nvPr userDrawn="1"/>
        </p:nvSpPr>
        <p:spPr bwMode="auto">
          <a:xfrm>
            <a:off x="474218" y="4027893"/>
            <a:ext cx="9202045" cy="2352172"/>
          </a:xfrm>
          <a:prstGeom prst="roundRect">
            <a:avLst>
              <a:gd name="adj" fmla="val 16667"/>
            </a:avLst>
          </a:prstGeom>
          <a:solidFill>
            <a:srgbClr val="FFFFFF"/>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11" name="Titre 1">
            <a:extLst>
              <a:ext uri="{FF2B5EF4-FFF2-40B4-BE49-F238E27FC236}">
                <a16:creationId xmlns:a16="http://schemas.microsoft.com/office/drawing/2014/main" id="{AEA55285-CDAC-A14B-B2D9-E73CE67E6C4C}"/>
              </a:ext>
            </a:extLst>
          </p:cNvPr>
          <p:cNvSpPr txBox="1">
            <a:spLocks/>
          </p:cNvSpPr>
          <p:nvPr userDrawn="1"/>
        </p:nvSpPr>
        <p:spPr>
          <a:xfrm>
            <a:off x="233097" y="421581"/>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
        <p:nvSpPr>
          <p:cNvPr id="12" name="Titre 1">
            <a:extLst>
              <a:ext uri="{FF2B5EF4-FFF2-40B4-BE49-F238E27FC236}">
                <a16:creationId xmlns:a16="http://schemas.microsoft.com/office/drawing/2014/main" id="{64AB65E7-33F4-4343-9806-93098DC90DAE}"/>
              </a:ext>
            </a:extLst>
          </p:cNvPr>
          <p:cNvSpPr txBox="1">
            <a:spLocks/>
          </p:cNvSpPr>
          <p:nvPr userDrawn="1"/>
        </p:nvSpPr>
        <p:spPr>
          <a:xfrm>
            <a:off x="355337" y="342303"/>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400">
              <a:solidFill>
                <a:srgbClr val="4A496B"/>
              </a:solidFill>
              <a:latin typeface="+mj-lt"/>
              <a:ea typeface="Cambria"/>
            </a:endParaRPr>
          </a:p>
        </p:txBody>
      </p:sp>
      <p:sp>
        <p:nvSpPr>
          <p:cNvPr id="14" name="Google Shape;37;p10">
            <a:extLst>
              <a:ext uri="{FF2B5EF4-FFF2-40B4-BE49-F238E27FC236}">
                <a16:creationId xmlns:a16="http://schemas.microsoft.com/office/drawing/2014/main" id="{470D2465-3C5E-3D48-8F58-33C7EC9D33D9}"/>
              </a:ext>
            </a:extLst>
          </p:cNvPr>
          <p:cNvSpPr txBox="1">
            <a:spLocks/>
          </p:cNvSpPr>
          <p:nvPr userDrawn="1"/>
        </p:nvSpPr>
        <p:spPr>
          <a:xfrm>
            <a:off x="337740" y="223920"/>
            <a:ext cx="9230130" cy="763200"/>
          </a:xfrm>
          <a:prstGeom prst="rect">
            <a:avLst/>
          </a:prstGeom>
          <a:noFill/>
          <a:ln>
            <a:noFill/>
          </a:ln>
        </p:spPr>
        <p:txBody>
          <a:bodyPr spcFirstLastPara="1" wrap="square" lIns="0" tIns="0" rIns="0" bIns="0" anchor="ctr" anchorCtr="0"/>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a:p>
        </p:txBody>
      </p:sp>
    </p:spTree>
    <p:extLst>
      <p:ext uri="{BB962C8B-B14F-4D97-AF65-F5344CB8AC3E}">
        <p14:creationId xmlns:p14="http://schemas.microsoft.com/office/powerpoint/2010/main" val="2775346105"/>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5"/>
        <p:cNvGrpSpPr/>
        <p:nvPr/>
      </p:nvGrpSpPr>
      <p:grpSpPr>
        <a:xfrm>
          <a:off x="0" y="0"/>
          <a:ext cx="0" cy="0"/>
          <a:chOff x="0" y="0"/>
          <a:chExt cx="0" cy="0"/>
        </a:xfrm>
      </p:grpSpPr>
      <p:sp>
        <p:nvSpPr>
          <p:cNvPr id="9" name="Google Shape;9;p1"/>
          <p:cNvSpPr txBox="1"/>
          <p:nvPr/>
        </p:nvSpPr>
        <p:spPr>
          <a:xfrm>
            <a:off x="9307405" y="6380065"/>
            <a:ext cx="492184" cy="307767"/>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fld id="{00000000-1234-1234-1234-123412341234}" type="slidenum">
              <a:rPr lang="en-US" sz="1100" b="0" i="0" u="none" strike="noStrike" cap="none">
                <a:solidFill>
                  <a:schemeClr val="bg1"/>
                </a:solidFill>
                <a:latin typeface="Arial"/>
                <a:ea typeface="Arial"/>
                <a:cs typeface="Arial"/>
                <a:sym typeface="Arial"/>
              </a:rPr>
              <a:t>‹N°›</a:t>
            </a:fld>
            <a:endParaRPr sz="1800" b="0" strike="noStrike">
              <a:solidFill>
                <a:schemeClr val="bg1"/>
              </a:solidFill>
              <a:latin typeface="Cambria"/>
              <a:ea typeface="Cambria"/>
              <a:cs typeface="Cambria"/>
              <a:sym typeface="Cambria"/>
            </a:endParaRPr>
          </a:p>
        </p:txBody>
      </p:sp>
      <p:pic>
        <p:nvPicPr>
          <p:cNvPr id="10" name="Google Shape;421;p104"/>
          <p:cNvPicPr preferRelativeResize="0"/>
          <p:nvPr userDrawn="1"/>
        </p:nvPicPr>
        <p:blipFill rotWithShape="1">
          <a:blip r:embed="rId13">
            <a:alphaModFix/>
          </a:blip>
          <a:srcRect l="10386" r="43359"/>
          <a:stretch/>
        </p:blipFill>
        <p:spPr>
          <a:xfrm>
            <a:off x="0" y="0"/>
            <a:ext cx="10909551" cy="6858000"/>
          </a:xfrm>
          <a:prstGeom prst="rect">
            <a:avLst/>
          </a:prstGeom>
          <a:noFill/>
          <a:ln>
            <a:noFill/>
          </a:ln>
        </p:spPr>
      </p:pic>
      <p:sp>
        <p:nvSpPr>
          <p:cNvPr id="5" name="Google Shape;166;p40"/>
          <p:cNvSpPr txBox="1"/>
          <p:nvPr userDrawn="1"/>
        </p:nvSpPr>
        <p:spPr>
          <a:xfrm>
            <a:off x="0" y="6478877"/>
            <a:ext cx="2696552" cy="385767"/>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666666"/>
                </a:solidFill>
                <a:latin typeface="Arial"/>
                <a:ea typeface="Arial"/>
                <a:cs typeface="Arial"/>
                <a:sym typeface="Arial"/>
              </a:rPr>
              <a:t>La proposition Visa TM</a:t>
            </a:r>
            <a:endParaRPr lang="en-US" sz="1000" b="0" strike="noStrike" dirty="0">
              <a:solidFill>
                <a:srgbClr val="000000"/>
              </a:solidFill>
              <a:latin typeface="Cambria"/>
              <a:ea typeface="Cambria"/>
              <a:cs typeface="Cambria"/>
              <a:sym typeface="Cambria"/>
            </a:endParaRPr>
          </a:p>
          <a:p>
            <a:pPr marL="0" marR="0" lvl="0" indent="0" algn="l" rtl="0">
              <a:lnSpc>
                <a:spcPct val="100000"/>
              </a:lnSpc>
              <a:spcBef>
                <a:spcPts val="0"/>
              </a:spcBef>
              <a:spcAft>
                <a:spcPts val="0"/>
              </a:spcAft>
              <a:buNone/>
            </a:pPr>
            <a:endParaRPr sz="1000" b="0" strike="noStrike" dirty="0">
              <a:solidFill>
                <a:srgbClr val="000000"/>
              </a:solidFill>
              <a:latin typeface="Cambria"/>
              <a:ea typeface="Cambria"/>
              <a:cs typeface="Cambria"/>
              <a:sym typeface="Cambria"/>
            </a:endParaRPr>
          </a:p>
        </p:txBody>
      </p:sp>
      <p:sp>
        <p:nvSpPr>
          <p:cNvPr id="6" name="AutoShape 949">
            <a:extLst>
              <a:ext uri="{FF2B5EF4-FFF2-40B4-BE49-F238E27FC236}">
                <a16:creationId xmlns:a16="http://schemas.microsoft.com/office/drawing/2014/main" id="{49ACD995-2129-CF47-BBCA-44F3272087C7}"/>
              </a:ext>
            </a:extLst>
          </p:cNvPr>
          <p:cNvSpPr>
            <a:spLocks noChangeArrowheads="1"/>
          </p:cNvSpPr>
          <p:nvPr userDrawn="1"/>
        </p:nvSpPr>
        <p:spPr bwMode="auto">
          <a:xfrm>
            <a:off x="474218" y="1413004"/>
            <a:ext cx="9202045" cy="4796893"/>
          </a:xfrm>
          <a:prstGeom prst="roundRect">
            <a:avLst>
              <a:gd name="adj" fmla="val 16667"/>
            </a:avLst>
          </a:prstGeom>
          <a:solidFill>
            <a:srgbClr val="FFFFFF"/>
          </a:solidFill>
          <a:ln w="12700">
            <a:solidFill>
              <a:schemeClr val="accent3">
                <a:lumMod val="60000"/>
                <a:lumOff val="40000"/>
              </a:schemeClr>
            </a:solidFill>
            <a:round/>
            <a:headEnd/>
            <a:tailEnd/>
          </a:ln>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Tree>
    <p:extLst>
      <p:ext uri="{BB962C8B-B14F-4D97-AF65-F5344CB8AC3E}">
        <p14:creationId xmlns:p14="http://schemas.microsoft.com/office/powerpoint/2010/main" val="3911873705"/>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
        <p:cNvGrpSpPr/>
        <p:nvPr/>
      </p:nvGrpSpPr>
      <p:grpSpPr>
        <a:xfrm>
          <a:off x="0" y="0"/>
          <a:ext cx="0" cy="0"/>
          <a:chOff x="0" y="0"/>
          <a:chExt cx="0" cy="0"/>
        </a:xfrm>
      </p:grpSpPr>
      <p:pic>
        <p:nvPicPr>
          <p:cNvPr id="58" name="Google Shape;58;p14"/>
          <p:cNvPicPr preferRelativeResize="0"/>
          <p:nvPr/>
        </p:nvPicPr>
        <p:blipFill rotWithShape="1">
          <a:blip r:embed="rId11">
            <a:alphaModFix/>
          </a:blip>
          <a:srcRect t="14250" b="17132"/>
          <a:stretch/>
        </p:blipFill>
        <p:spPr>
          <a:xfrm>
            <a:off x="-153270" y="6182280"/>
            <a:ext cx="10116210" cy="685440"/>
          </a:xfrm>
          <a:prstGeom prst="rect">
            <a:avLst/>
          </a:prstGeom>
          <a:noFill/>
          <a:ln>
            <a:noFill/>
          </a:ln>
        </p:spPr>
      </p:pic>
      <p:sp>
        <p:nvSpPr>
          <p:cNvPr id="59" name="Google Shape;59;p14"/>
          <p:cNvSpPr txBox="1">
            <a:spLocks noGrp="1"/>
          </p:cNvSpPr>
          <p:nvPr>
            <p:ph type="title"/>
          </p:nvPr>
        </p:nvSpPr>
        <p:spPr>
          <a:xfrm>
            <a:off x="337740" y="223920"/>
            <a:ext cx="9230130" cy="763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0" name="Google Shape;60;p14"/>
          <p:cNvSpPr txBox="1">
            <a:spLocks noGrp="1"/>
          </p:cNvSpPr>
          <p:nvPr>
            <p:ph type="body" idx="1"/>
          </p:nvPr>
        </p:nvSpPr>
        <p:spPr>
          <a:xfrm>
            <a:off x="337740" y="1151280"/>
            <a:ext cx="9230130" cy="45547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62" name="Google Shape;62;p14"/>
          <p:cNvSpPr txBox="1"/>
          <p:nvPr/>
        </p:nvSpPr>
        <p:spPr>
          <a:xfrm>
            <a:off x="9277710" y="6380064"/>
            <a:ext cx="932100" cy="4464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fld id="{00000000-1234-1234-1234-123412341234}" type="slidenum">
              <a:rPr lang="en-US" sz="1100" b="0" strike="noStrike">
                <a:solidFill>
                  <a:schemeClr val="bg1"/>
                </a:solidFill>
                <a:latin typeface="Arial"/>
                <a:ea typeface="Arial"/>
                <a:cs typeface="Arial"/>
                <a:sym typeface="Arial"/>
              </a:rPr>
              <a:t>‹N°›</a:t>
            </a:fld>
            <a:endParaRPr sz="1800" b="0" strike="noStrike">
              <a:solidFill>
                <a:schemeClr val="bg1"/>
              </a:solidFill>
              <a:latin typeface="Cambria"/>
              <a:ea typeface="Cambria"/>
              <a:cs typeface="Cambria"/>
              <a:sym typeface="Cambria"/>
            </a:endParaRPr>
          </a:p>
        </p:txBody>
      </p:sp>
      <p:sp>
        <p:nvSpPr>
          <p:cNvPr id="8" name="Google Shape;166;p40"/>
          <p:cNvSpPr txBox="1"/>
          <p:nvPr userDrawn="1"/>
        </p:nvSpPr>
        <p:spPr>
          <a:xfrm>
            <a:off x="0" y="6478877"/>
            <a:ext cx="2696552" cy="385767"/>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000" b="1" strike="noStrike" dirty="0">
                <a:solidFill>
                  <a:srgbClr val="666666"/>
                </a:solidFill>
                <a:latin typeface="Arial"/>
                <a:ea typeface="Arial"/>
                <a:cs typeface="Arial"/>
                <a:sym typeface="Arial"/>
              </a:rPr>
              <a:t>La proposition Visa TM</a:t>
            </a:r>
            <a:endParaRPr sz="1000" b="0" strike="noStrike" dirty="0">
              <a:solidFill>
                <a:srgbClr val="000000"/>
              </a:solidFill>
              <a:latin typeface="Cambria"/>
              <a:ea typeface="Cambria"/>
              <a:cs typeface="Cambria"/>
              <a:sym typeface="Cambria"/>
            </a:endParaRPr>
          </a:p>
        </p:txBody>
      </p:sp>
    </p:spTree>
  </p:cSld>
  <p:clrMap bg1="lt1" tx1="dk1" bg2="dk2" tx2="lt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4.tiff"/><Relationship Id="rId13" Type="http://schemas.openxmlformats.org/officeDocument/2006/relationships/image" Target="../media/image39.tiff"/><Relationship Id="rId3" Type="http://schemas.openxmlformats.org/officeDocument/2006/relationships/image" Target="../media/image30.tiff"/><Relationship Id="rId7" Type="http://schemas.openxmlformats.org/officeDocument/2006/relationships/image" Target="../media/image33.tiff"/><Relationship Id="rId12" Type="http://schemas.openxmlformats.org/officeDocument/2006/relationships/image" Target="../media/image38.tiff"/><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32.tiff"/><Relationship Id="rId11" Type="http://schemas.openxmlformats.org/officeDocument/2006/relationships/image" Target="../media/image37.tiff"/><Relationship Id="rId5" Type="http://schemas.openxmlformats.org/officeDocument/2006/relationships/chart" Target="../charts/chart1.xml"/><Relationship Id="rId15" Type="http://schemas.openxmlformats.org/officeDocument/2006/relationships/image" Target="../media/image41.tiff"/><Relationship Id="rId10" Type="http://schemas.openxmlformats.org/officeDocument/2006/relationships/image" Target="../media/image36.tiff"/><Relationship Id="rId4" Type="http://schemas.openxmlformats.org/officeDocument/2006/relationships/image" Target="../media/image31.tiff"/><Relationship Id="rId9" Type="http://schemas.openxmlformats.org/officeDocument/2006/relationships/image" Target="../media/image35.tiff"/><Relationship Id="rId14" Type="http://schemas.openxmlformats.org/officeDocument/2006/relationships/image" Target="../media/image40.tiff"/></Relationships>
</file>

<file path=ppt/slides/_rels/slide1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hyperlink" Target="https://pixabay.com/fr/?utm_source=link-attribution&amp;utm_medium=referral&amp;utm_campaign=image&amp;utm_content=97723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5.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5.png"/><Relationship Id="rId7" Type="http://schemas.openxmlformats.org/officeDocument/2006/relationships/image" Target="../media/image49.tiff"/><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tiff"/><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52.tiff"/><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22;p104"/>
          <p:cNvSpPr/>
          <p:nvPr/>
        </p:nvSpPr>
        <p:spPr>
          <a:xfrm>
            <a:off x="3153920" y="2449141"/>
            <a:ext cx="6291892" cy="1395180"/>
          </a:xfrm>
          <a:prstGeom prst="rect">
            <a:avLst/>
          </a:prstGeom>
          <a:noFill/>
          <a:ln>
            <a:noFill/>
          </a:ln>
        </p:spPr>
        <p:txBody>
          <a:bodyPr spcFirstLastPara="1" wrap="square" lIns="91425" tIns="45700" rIns="91425" bIns="45700" anchor="t" anchorCtr="0">
            <a:noAutofit/>
          </a:bodyPr>
          <a:lstStyle/>
          <a:p>
            <a:pPr algn="r"/>
            <a:r>
              <a:rPr lang="en-US" sz="3600" dirty="0">
                <a:solidFill>
                  <a:srgbClr val="2D2C66"/>
                </a:solidFill>
              </a:rPr>
              <a:t>Visa TM : une proposition par et pour la recherche</a:t>
            </a:r>
          </a:p>
        </p:txBody>
      </p:sp>
      <p:sp>
        <p:nvSpPr>
          <p:cNvPr id="3" name="Google Shape;423;p104"/>
          <p:cNvSpPr/>
          <p:nvPr/>
        </p:nvSpPr>
        <p:spPr>
          <a:xfrm>
            <a:off x="7715094" y="5739481"/>
            <a:ext cx="2327321" cy="9102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dirty="0">
                <a:solidFill>
                  <a:srgbClr val="2D2C66"/>
                </a:solidFill>
                <a:latin typeface="+mj-lt"/>
              </a:rPr>
              <a:t>MESRI, Paris</a:t>
            </a:r>
          </a:p>
          <a:p>
            <a:pPr marL="0" marR="0" lvl="0" indent="0" algn="l" rtl="0">
              <a:lnSpc>
                <a:spcPct val="100000"/>
              </a:lnSpc>
              <a:spcBef>
                <a:spcPts val="0"/>
              </a:spcBef>
              <a:spcAft>
                <a:spcPts val="0"/>
              </a:spcAft>
              <a:buNone/>
            </a:pPr>
            <a:r>
              <a:rPr lang="en-US" sz="2000" dirty="0">
                <a:solidFill>
                  <a:srgbClr val="2D2C66"/>
                </a:solidFill>
                <a:latin typeface="+mj-lt"/>
                <a:ea typeface="Cambria"/>
                <a:cs typeface="Cambria"/>
                <a:sym typeface="Cambria"/>
              </a:rPr>
              <a:t>15 nov. 2019</a:t>
            </a:r>
            <a:endParaRPr sz="2000" b="0" strike="noStrike" dirty="0">
              <a:solidFill>
                <a:srgbClr val="000000"/>
              </a:solidFill>
              <a:latin typeface="+mj-lt"/>
              <a:ea typeface="Cambria"/>
              <a:cs typeface="Cambria"/>
              <a:sym typeface="Cambria"/>
            </a:endParaRPr>
          </a:p>
        </p:txBody>
      </p:sp>
      <p:sp>
        <p:nvSpPr>
          <p:cNvPr id="4" name="Google Shape;423;p104"/>
          <p:cNvSpPr/>
          <p:nvPr/>
        </p:nvSpPr>
        <p:spPr>
          <a:xfrm>
            <a:off x="740579" y="5691694"/>
            <a:ext cx="4685077" cy="680390"/>
          </a:xfrm>
          <a:prstGeom prst="rect">
            <a:avLst/>
          </a:prstGeom>
          <a:noFill/>
          <a:ln>
            <a:noFill/>
          </a:ln>
        </p:spPr>
        <p:txBody>
          <a:bodyPr spcFirstLastPara="1" wrap="square" lIns="91425" tIns="45700" rIns="91425" bIns="45700" anchor="t" anchorCtr="0">
            <a:noAutofit/>
          </a:bodyPr>
          <a:lstStyle/>
          <a:p>
            <a:r>
              <a:rPr lang="fr-FR">
                <a:solidFill>
                  <a:srgbClr val="4C1562"/>
                </a:solidFill>
              </a:rPr>
              <a:t>Claire Nédellec, MaIAGE (INRA)</a:t>
            </a:r>
          </a:p>
          <a:p>
            <a:r>
              <a:rPr lang="fr-FR">
                <a:solidFill>
                  <a:srgbClr val="4C1562"/>
                </a:solidFill>
              </a:rPr>
              <a:t>Claire François, INIST (CNRS)</a:t>
            </a:r>
          </a:p>
          <a:p>
            <a:r>
              <a:rPr lang="fr-FR">
                <a:solidFill>
                  <a:srgbClr val="4C1562"/>
                </a:solidFill>
              </a:rPr>
              <a:t>Clément Jonquet LIRMM, (Université de Montpellier)</a:t>
            </a:r>
          </a:p>
          <a:p>
            <a:br>
              <a:rPr lang="fr-FR" sz="2400">
                <a:solidFill>
                  <a:srgbClr val="4C1562"/>
                </a:solidFill>
              </a:rPr>
            </a:br>
            <a:endParaRPr lang="en-US" sz="2400" b="0" strike="noStrike" dirty="0">
              <a:solidFill>
                <a:srgbClr val="4C1562"/>
              </a:solidFill>
              <a:latin typeface="+mj-lt"/>
              <a:sym typeface="Arial"/>
            </a:endParaRPr>
          </a:p>
        </p:txBody>
      </p:sp>
      <p:pic>
        <p:nvPicPr>
          <p:cNvPr id="10" name="Google Shape;426;p104"/>
          <p:cNvPicPr preferRelativeResize="0"/>
          <p:nvPr/>
        </p:nvPicPr>
        <p:blipFill rotWithShape="1">
          <a:blip r:embed="rId3">
            <a:alphaModFix/>
          </a:blip>
          <a:srcRect/>
          <a:stretch/>
        </p:blipFill>
        <p:spPr>
          <a:xfrm>
            <a:off x="552959" y="485916"/>
            <a:ext cx="2600961" cy="1395180"/>
          </a:xfrm>
          <a:prstGeom prst="rect">
            <a:avLst/>
          </a:prstGeom>
          <a:noFill/>
          <a:ln>
            <a:noFill/>
          </a:ln>
        </p:spPr>
      </p:pic>
      <p:pic>
        <p:nvPicPr>
          <p:cNvPr id="6" name="Image 5"/>
          <p:cNvPicPr/>
          <p:nvPr/>
        </p:nvPicPr>
        <p:blipFill>
          <a:blip r:embed="rId4">
            <a:extLst>
              <a:ext uri="{28A0092B-C50C-407E-A947-70E740481C1C}">
                <a14:useLocalDpi xmlns:a14="http://schemas.microsoft.com/office/drawing/2010/main" val="0"/>
              </a:ext>
            </a:extLst>
          </a:blip>
          <a:stretch>
            <a:fillRect/>
          </a:stretch>
        </p:blipFill>
        <p:spPr>
          <a:xfrm>
            <a:off x="890021" y="4427052"/>
            <a:ext cx="1313180" cy="1108075"/>
          </a:xfrm>
          <a:prstGeom prst="rect">
            <a:avLst/>
          </a:prstGeom>
        </p:spPr>
      </p:pic>
      <p:pic>
        <p:nvPicPr>
          <p:cNvPr id="7" name="Image 6">
            <a:extLst>
              <a:ext uri="{FF2B5EF4-FFF2-40B4-BE49-F238E27FC236}">
                <a16:creationId xmlns:a16="http://schemas.microsoft.com/office/drawing/2014/main" id="{86C8D2D7-0B96-7343-A3CB-34430FBD39B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822883" y="5555777"/>
            <a:ext cx="720725" cy="975995"/>
          </a:xfrm>
          <a:prstGeom prst="rect">
            <a:avLst/>
          </a:prstGeom>
          <a:noFill/>
          <a:ln>
            <a:noFill/>
          </a:ln>
        </p:spPr>
      </p:pic>
      <p:pic>
        <p:nvPicPr>
          <p:cNvPr id="5" name="Image 4">
            <a:extLst>
              <a:ext uri="{FF2B5EF4-FFF2-40B4-BE49-F238E27FC236}">
                <a16:creationId xmlns:a16="http://schemas.microsoft.com/office/drawing/2014/main" id="{34B176EE-43A5-BA47-A218-4EF6448AE523}"/>
              </a:ext>
            </a:extLst>
          </p:cNvPr>
          <p:cNvPicPr>
            <a:picLocks noChangeAspect="1"/>
          </p:cNvPicPr>
          <p:nvPr/>
        </p:nvPicPr>
        <p:blipFill>
          <a:blip r:embed="rId6"/>
          <a:stretch>
            <a:fillRect/>
          </a:stretch>
        </p:blipFill>
        <p:spPr>
          <a:xfrm>
            <a:off x="103156" y="6528650"/>
            <a:ext cx="794240" cy="279225"/>
          </a:xfrm>
          <a:prstGeom prst="rect">
            <a:avLst/>
          </a:prstGeom>
        </p:spPr>
      </p:pic>
    </p:spTree>
    <p:extLst>
      <p:ext uri="{BB962C8B-B14F-4D97-AF65-F5344CB8AC3E}">
        <p14:creationId xmlns:p14="http://schemas.microsoft.com/office/powerpoint/2010/main" val="294968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14" name="AutoShape 949">
            <a:extLst>
              <a:ext uri="{FF2B5EF4-FFF2-40B4-BE49-F238E27FC236}">
                <a16:creationId xmlns:a16="http://schemas.microsoft.com/office/drawing/2014/main" id="{010E891A-5B37-6542-B55A-79A8E94E463E}"/>
              </a:ext>
            </a:extLst>
          </p:cNvPr>
          <p:cNvSpPr>
            <a:spLocks noChangeArrowheads="1"/>
          </p:cNvSpPr>
          <p:nvPr/>
        </p:nvSpPr>
        <p:spPr bwMode="auto">
          <a:xfrm>
            <a:off x="3366972" y="1937657"/>
            <a:ext cx="3200399" cy="4292533"/>
          </a:xfrm>
          <a:prstGeom prst="roundRect">
            <a:avLst>
              <a:gd name="adj" fmla="val 16667"/>
            </a:avLst>
          </a:prstGeom>
          <a:solidFill>
            <a:srgbClr val="FFFFFF"/>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15" name="AutoShape 949">
            <a:extLst>
              <a:ext uri="{FF2B5EF4-FFF2-40B4-BE49-F238E27FC236}">
                <a16:creationId xmlns:a16="http://schemas.microsoft.com/office/drawing/2014/main" id="{0E3B6E19-DE70-3D4E-A843-37792DB84200}"/>
              </a:ext>
            </a:extLst>
          </p:cNvPr>
          <p:cNvSpPr>
            <a:spLocks noChangeArrowheads="1"/>
          </p:cNvSpPr>
          <p:nvPr/>
        </p:nvSpPr>
        <p:spPr bwMode="auto">
          <a:xfrm>
            <a:off x="6678101" y="1937657"/>
            <a:ext cx="3033997" cy="4292534"/>
          </a:xfrm>
          <a:prstGeom prst="roundRect">
            <a:avLst>
              <a:gd name="adj" fmla="val 16667"/>
            </a:avLst>
          </a:prstGeom>
          <a:solidFill>
            <a:srgbClr val="FFFFFF"/>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13" name="AutoShape 949">
            <a:extLst>
              <a:ext uri="{FF2B5EF4-FFF2-40B4-BE49-F238E27FC236}">
                <a16:creationId xmlns:a16="http://schemas.microsoft.com/office/drawing/2014/main" id="{F53A9BB3-021B-594D-928C-6CC90ED8B6CC}"/>
              </a:ext>
            </a:extLst>
          </p:cNvPr>
          <p:cNvSpPr>
            <a:spLocks noChangeArrowheads="1"/>
          </p:cNvSpPr>
          <p:nvPr/>
        </p:nvSpPr>
        <p:spPr bwMode="auto">
          <a:xfrm>
            <a:off x="166403" y="1937657"/>
            <a:ext cx="3033997" cy="4292532"/>
          </a:xfrm>
          <a:prstGeom prst="roundRect">
            <a:avLst>
              <a:gd name="adj" fmla="val 16667"/>
            </a:avLst>
          </a:prstGeom>
          <a:solidFill>
            <a:srgbClr val="FFFFFF"/>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276" name="Google Shape;276;g6b157fad54_0_236"/>
          <p:cNvSpPr txBox="1">
            <a:spLocks noGrp="1"/>
          </p:cNvSpPr>
          <p:nvPr>
            <p:ph type="body" idx="1"/>
          </p:nvPr>
        </p:nvSpPr>
        <p:spPr>
          <a:xfrm>
            <a:off x="568407" y="2090738"/>
            <a:ext cx="2743200" cy="77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fr-FR"/>
              <a:t>Recenser</a:t>
            </a:r>
            <a:endParaRPr/>
          </a:p>
        </p:txBody>
      </p:sp>
      <p:sp>
        <p:nvSpPr>
          <p:cNvPr id="277" name="Google Shape;277;g6b157fad54_0_236"/>
          <p:cNvSpPr txBox="1">
            <a:spLocks noGrp="1"/>
          </p:cNvSpPr>
          <p:nvPr>
            <p:ph type="body" idx="2"/>
          </p:nvPr>
        </p:nvSpPr>
        <p:spPr>
          <a:xfrm>
            <a:off x="3810680" y="2090738"/>
            <a:ext cx="2743200" cy="77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fr-FR" sz="1800"/>
              <a:t>Sélectionner</a:t>
            </a:r>
            <a:r>
              <a:rPr lang="fr-FR"/>
              <a:t> </a:t>
            </a:r>
            <a:endParaRPr/>
          </a:p>
        </p:txBody>
      </p:sp>
      <p:sp>
        <p:nvSpPr>
          <p:cNvPr id="278" name="Google Shape;278;g6b157fad54_0_236"/>
          <p:cNvSpPr txBox="1">
            <a:spLocks noGrp="1"/>
          </p:cNvSpPr>
          <p:nvPr>
            <p:ph type="body" idx="3"/>
          </p:nvPr>
        </p:nvSpPr>
        <p:spPr>
          <a:xfrm>
            <a:off x="6968898" y="2090738"/>
            <a:ext cx="2743200" cy="775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fr-FR" sz="1800"/>
              <a:t>Animer</a:t>
            </a:r>
            <a:endParaRPr sz="1800"/>
          </a:p>
        </p:txBody>
      </p:sp>
      <p:sp>
        <p:nvSpPr>
          <p:cNvPr id="279" name="Google Shape;279;g6b157fad54_0_236"/>
          <p:cNvSpPr txBox="1">
            <a:spLocks noGrp="1"/>
          </p:cNvSpPr>
          <p:nvPr>
            <p:ph type="body" idx="4"/>
          </p:nvPr>
        </p:nvSpPr>
        <p:spPr>
          <a:xfrm>
            <a:off x="280988" y="2816676"/>
            <a:ext cx="2743200" cy="307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fr-FR"/>
              <a:t>L</a:t>
            </a:r>
            <a:r>
              <a:rPr lang="fr-FR" sz="1400"/>
              <a:t>es outils existants</a:t>
            </a:r>
            <a:endParaRPr sz="1400"/>
          </a:p>
          <a:p>
            <a:pPr marL="0" marR="0" lvl="0" indent="0" algn="l" rtl="0">
              <a:lnSpc>
                <a:spcPct val="90000"/>
              </a:lnSpc>
              <a:spcBef>
                <a:spcPts val="0"/>
              </a:spcBef>
              <a:spcAft>
                <a:spcPts val="0"/>
              </a:spcAft>
              <a:buNone/>
            </a:pPr>
            <a:endParaRPr/>
          </a:p>
          <a:p>
            <a:pPr marL="457200" lvl="0" indent="-317500" algn="l" rtl="0">
              <a:lnSpc>
                <a:spcPct val="90000"/>
              </a:lnSpc>
              <a:spcBef>
                <a:spcPts val="0"/>
              </a:spcBef>
              <a:spcAft>
                <a:spcPts val="0"/>
              </a:spcAft>
              <a:buSzPts val="1400"/>
              <a:buChar char="●"/>
            </a:pPr>
            <a:r>
              <a:rPr lang="fr-FR" sz="1400"/>
              <a:t>Bilan des outils et points d’amélioration </a:t>
            </a:r>
            <a:r>
              <a:rPr lang="fr-FR"/>
              <a:t>sur le</a:t>
            </a:r>
            <a:r>
              <a:rPr lang="fr-FR" sz="1400"/>
              <a:t> processus d’intégration à partir d</a:t>
            </a:r>
            <a:r>
              <a:rPr lang="fr-FR"/>
              <a:t>e l’expérience </a:t>
            </a:r>
            <a:r>
              <a:rPr lang="fr-FR" sz="1400"/>
              <a:t>OpenMinTeD : modules de traitement, plateformes de </a:t>
            </a:r>
            <a:r>
              <a:rPr lang="fr-FR" sz="1400" i="1"/>
              <a:t>text mining</a:t>
            </a:r>
            <a:endParaRPr sz="1400"/>
          </a:p>
          <a:p>
            <a:pPr marL="0" marR="0" lvl="0" indent="0" algn="l" rtl="0">
              <a:lnSpc>
                <a:spcPct val="90000"/>
              </a:lnSpc>
              <a:spcBef>
                <a:spcPts val="0"/>
              </a:spcBef>
              <a:spcAft>
                <a:spcPts val="0"/>
              </a:spcAft>
              <a:buNone/>
            </a:pPr>
            <a:endParaRPr sz="1400"/>
          </a:p>
          <a:p>
            <a:pPr marL="457200" lvl="0" indent="-317500" algn="l" rtl="0">
              <a:spcBef>
                <a:spcPts val="0"/>
              </a:spcBef>
              <a:spcAft>
                <a:spcPts val="0"/>
              </a:spcAft>
              <a:buSzPts val="1400"/>
              <a:buChar char="●"/>
            </a:pPr>
            <a:r>
              <a:rPr lang="fr-FR" sz="1400"/>
              <a:t>Recensement ouvert et centralisation des outils d'intérêt pour </a:t>
            </a:r>
            <a:r>
              <a:rPr lang="fr-FR"/>
              <a:t>le futur dispositif</a:t>
            </a:r>
            <a:r>
              <a:rPr lang="fr-FR" sz="1400"/>
              <a:t> </a:t>
            </a:r>
          </a:p>
          <a:p>
            <a:pPr marL="450850" lvl="2">
              <a:buSzPts val="1400"/>
            </a:pPr>
            <a:r>
              <a:rPr lang="fr-FR"/>
              <a:t>(référentiel de 300 outils)</a:t>
            </a:r>
            <a:endParaRPr/>
          </a:p>
        </p:txBody>
      </p:sp>
      <p:sp>
        <p:nvSpPr>
          <p:cNvPr id="280" name="Google Shape;280;g6b157fad54_0_236"/>
          <p:cNvSpPr txBox="1">
            <a:spLocks noGrp="1"/>
          </p:cNvSpPr>
          <p:nvPr>
            <p:ph type="body" idx="5"/>
          </p:nvPr>
        </p:nvSpPr>
        <p:spPr>
          <a:xfrm>
            <a:off x="3594722" y="3070228"/>
            <a:ext cx="2907166" cy="307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fr-FR">
                <a:latin typeface="Arial" panose="020B0604020202020204" pitchFamily="34" charset="0"/>
                <a:cs typeface="Arial" panose="020B0604020202020204" pitchFamily="34" charset="0"/>
              </a:rPr>
              <a:t>Processus de sélection d</a:t>
            </a:r>
            <a:r>
              <a:rPr lang="fr-FR" sz="1400">
                <a:latin typeface="Arial" panose="020B0604020202020204" pitchFamily="34" charset="0"/>
                <a:cs typeface="Arial" panose="020B0604020202020204" pitchFamily="34" charset="0"/>
              </a:rPr>
              <a:t>es outils à intégrer dans une plateforme de fouille de textes</a:t>
            </a:r>
            <a:endParaRPr sz="1400">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a:latin typeface="Arial" panose="020B0604020202020204" pitchFamily="34" charset="0"/>
              <a:cs typeface="Arial" panose="020B0604020202020204" pitchFamily="34" charset="0"/>
            </a:endParaRPr>
          </a:p>
          <a:p>
            <a:pPr marL="457200" lvl="0" indent="-317500" algn="l" rtl="0">
              <a:lnSpc>
                <a:spcPct val="90000"/>
              </a:lnSpc>
              <a:spcBef>
                <a:spcPts val="0"/>
              </a:spcBef>
              <a:spcAft>
                <a:spcPts val="0"/>
              </a:spcAft>
              <a:buSzPts val="1400"/>
              <a:buChar char="●"/>
            </a:pPr>
            <a:r>
              <a:rPr lang="fr-FR" sz="1400">
                <a:latin typeface="Arial" panose="020B0604020202020204" pitchFamily="34" charset="0"/>
                <a:cs typeface="Arial" panose="020B0604020202020204" pitchFamily="34" charset="0"/>
              </a:rPr>
              <a:t>Analyse du processus de sélection des outils </a:t>
            </a:r>
            <a:r>
              <a:rPr lang="fr-FR">
                <a:latin typeface="Arial" panose="020B0604020202020204" pitchFamily="34" charset="0"/>
                <a:cs typeface="Arial" panose="020B0604020202020204" pitchFamily="34" charset="0"/>
              </a:rPr>
              <a:t>du </a:t>
            </a:r>
            <a:r>
              <a:rPr lang="fr-FR" sz="1400">
                <a:latin typeface="Arial" panose="020B0604020202020204" pitchFamily="34" charset="0"/>
                <a:cs typeface="Arial" panose="020B0604020202020204" pitchFamily="34" charset="0"/>
              </a:rPr>
              <a:t>pr</a:t>
            </a:r>
            <a:r>
              <a:rPr lang="fr-FR">
                <a:latin typeface="Arial" panose="020B0604020202020204" pitchFamily="34" charset="0"/>
                <a:cs typeface="Arial" panose="020B0604020202020204" pitchFamily="34" charset="0"/>
              </a:rPr>
              <a:t>ojet </a:t>
            </a:r>
            <a:r>
              <a:rPr lang="fr-FR" sz="1400">
                <a:latin typeface="Arial" panose="020B0604020202020204" pitchFamily="34" charset="0"/>
                <a:cs typeface="Arial" panose="020B0604020202020204" pitchFamily="34" charset="0"/>
              </a:rPr>
              <a:t>OpenMinTeD</a:t>
            </a:r>
            <a:endParaRPr sz="1400">
              <a:latin typeface="Arial" panose="020B0604020202020204" pitchFamily="34" charset="0"/>
              <a:cs typeface="Arial" panose="020B0604020202020204" pitchFamily="34" charset="0"/>
            </a:endParaRPr>
          </a:p>
          <a:p>
            <a:pPr marL="457200" lvl="0" indent="0" algn="l" rtl="0">
              <a:lnSpc>
                <a:spcPct val="90000"/>
              </a:lnSpc>
              <a:spcBef>
                <a:spcPts val="0"/>
              </a:spcBef>
              <a:spcAft>
                <a:spcPts val="0"/>
              </a:spcAft>
              <a:buNone/>
            </a:pPr>
            <a:endParaRPr>
              <a:latin typeface="Arial" panose="020B0604020202020204" pitchFamily="34" charset="0"/>
              <a:cs typeface="Arial" panose="020B0604020202020204" pitchFamily="34" charset="0"/>
            </a:endParaRPr>
          </a:p>
          <a:p>
            <a:pPr marL="457200" marR="0" lvl="0" indent="-317500" algn="l" rtl="0">
              <a:lnSpc>
                <a:spcPct val="90000"/>
              </a:lnSpc>
              <a:spcBef>
                <a:spcPts val="0"/>
              </a:spcBef>
              <a:spcAft>
                <a:spcPts val="0"/>
              </a:spcAft>
              <a:buClr>
                <a:schemeClr val="dk1"/>
              </a:buClr>
              <a:buSzPts val="1400"/>
              <a:buFont typeface="Calibri"/>
              <a:buChar char="●"/>
            </a:pPr>
            <a:r>
              <a:rPr lang="fr-FR">
                <a:solidFill>
                  <a:schemeClr val="dk1"/>
                </a:solidFill>
                <a:latin typeface="Arial" panose="020B0604020202020204" pitchFamily="34" charset="0"/>
                <a:ea typeface="Calibri"/>
                <a:cs typeface="Arial" panose="020B0604020202020204" pitchFamily="34" charset="0"/>
                <a:sym typeface="Calibri"/>
              </a:rPr>
              <a:t>Nouveaux critères de sélection d’outils pour le futur dispositif : stratégiques, techniques, fonctionnels, opérationnels, prévisionnels</a:t>
            </a:r>
            <a:endParaRPr sz="1400">
              <a:latin typeface="Arial" panose="020B0604020202020204" pitchFamily="34" charset="0"/>
              <a:cs typeface="Arial" panose="020B0604020202020204" pitchFamily="34" charset="0"/>
            </a:endParaRPr>
          </a:p>
          <a:p>
            <a:pPr marL="0" marR="0" lvl="0" indent="0" algn="l" rtl="0">
              <a:lnSpc>
                <a:spcPct val="90000"/>
              </a:lnSpc>
              <a:spcBef>
                <a:spcPts val="0"/>
              </a:spcBef>
              <a:spcAft>
                <a:spcPts val="0"/>
              </a:spcAft>
              <a:buNone/>
            </a:pPr>
            <a:endParaRPr>
              <a:latin typeface="Arial" panose="020B0604020202020204" pitchFamily="34" charset="0"/>
              <a:cs typeface="Arial" panose="020B0604020202020204" pitchFamily="34" charset="0"/>
            </a:endParaRPr>
          </a:p>
        </p:txBody>
      </p:sp>
      <p:sp>
        <p:nvSpPr>
          <p:cNvPr id="281" name="Google Shape;281;g6b157fad54_0_236"/>
          <p:cNvSpPr txBox="1">
            <a:spLocks noGrp="1"/>
          </p:cNvSpPr>
          <p:nvPr>
            <p:ph type="body" idx="6"/>
          </p:nvPr>
        </p:nvSpPr>
        <p:spPr>
          <a:xfrm>
            <a:off x="6906699" y="3082610"/>
            <a:ext cx="2743200" cy="307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400"/>
              <a:t>Cadre d’animation et de partage dans une e-infrastructure Transfert et valorisation des ressources,</a:t>
            </a:r>
            <a:r>
              <a:rPr lang="fr-FR"/>
              <a:t> </a:t>
            </a:r>
            <a:r>
              <a:rPr lang="fr-FR" sz="1400"/>
              <a:t>utilisation</a:t>
            </a:r>
            <a:endParaRPr/>
          </a:p>
          <a:p>
            <a:pPr marL="457200" lvl="0" indent="-317500" algn="l" rtl="0">
              <a:lnSpc>
                <a:spcPct val="90000"/>
              </a:lnSpc>
              <a:spcBef>
                <a:spcPts val="1000"/>
              </a:spcBef>
              <a:spcAft>
                <a:spcPts val="0"/>
              </a:spcAft>
              <a:buSzPts val="1400"/>
              <a:buChar char="●"/>
            </a:pPr>
            <a:r>
              <a:rPr lang="fr-FR" sz="1400"/>
              <a:t>structures d’animation existantes (associations, plateformes…)</a:t>
            </a:r>
            <a:endParaRPr/>
          </a:p>
          <a:p>
            <a:pPr marL="457200" lvl="0" indent="-317500" algn="l" rtl="0">
              <a:lnSpc>
                <a:spcPct val="90000"/>
              </a:lnSpc>
              <a:spcBef>
                <a:spcPts val="1000"/>
              </a:spcBef>
              <a:spcAft>
                <a:spcPts val="0"/>
              </a:spcAft>
              <a:buSzPts val="1400"/>
              <a:buChar char="●"/>
            </a:pPr>
            <a:r>
              <a:rPr lang="fr-FR" sz="1400"/>
              <a:t>Propositions : Accompagnement, compétitions scientifiques, appel à projet, hackatons</a:t>
            </a:r>
            <a:endParaRPr sz="1400"/>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p:txBody>
      </p:sp>
      <p:sp>
        <p:nvSpPr>
          <p:cNvPr id="282" name="Google Shape;282;g6b157fad54_0_236"/>
          <p:cNvSpPr txBox="1">
            <a:spLocks noGrp="1"/>
          </p:cNvSpPr>
          <p:nvPr>
            <p:ph type="title"/>
          </p:nvPr>
        </p:nvSpPr>
        <p:spPr>
          <a:xfrm>
            <a:off x="274414" y="223920"/>
            <a:ext cx="7499400" cy="763200"/>
          </a:xfrm>
          <a:prstGeom prst="rect">
            <a:avLst/>
          </a:prstGeom>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a:solidFill>
                  <a:srgbClr val="403D78"/>
                </a:solidFill>
              </a:rPr>
              <a:t>La fouille de textes dans une e-infrastructure</a:t>
            </a:r>
            <a:endParaRPr sz="2400" b="1">
              <a:solidFill>
                <a:srgbClr val="403D78"/>
              </a:solidFill>
            </a:endParaRPr>
          </a:p>
          <a:p>
            <a:pPr marL="0" marR="0" lvl="0" indent="0" algn="l" rtl="0">
              <a:lnSpc>
                <a:spcPct val="100000"/>
              </a:lnSpc>
              <a:spcBef>
                <a:spcPts val="0"/>
              </a:spcBef>
              <a:spcAft>
                <a:spcPts val="0"/>
              </a:spcAft>
              <a:buClr>
                <a:srgbClr val="000000"/>
              </a:buClr>
              <a:buSzPts val="2400"/>
              <a:buFont typeface="Arial"/>
              <a:buNone/>
            </a:pPr>
            <a:endParaRPr sz="2400" b="1">
              <a:solidFill>
                <a:srgbClr val="403D78"/>
              </a:solidFill>
            </a:endParaRPr>
          </a:p>
        </p:txBody>
      </p:sp>
      <p:pic>
        <p:nvPicPr>
          <p:cNvPr id="283" name="Google Shape;283;g6b157fad54_0_236"/>
          <p:cNvPicPr preferRelativeResize="0"/>
          <p:nvPr/>
        </p:nvPicPr>
        <p:blipFill rotWithShape="1">
          <a:blip r:embed="rId3">
            <a:alphaModFix/>
          </a:blip>
          <a:srcRect/>
          <a:stretch/>
        </p:blipFill>
        <p:spPr>
          <a:xfrm>
            <a:off x="629783" y="2466663"/>
            <a:ext cx="665559" cy="69652"/>
          </a:xfrm>
          <a:prstGeom prst="rect">
            <a:avLst/>
          </a:prstGeom>
          <a:noFill/>
          <a:ln>
            <a:noFill/>
          </a:ln>
        </p:spPr>
      </p:pic>
      <p:pic>
        <p:nvPicPr>
          <p:cNvPr id="284" name="Google Shape;284;g6b157fad54_0_236"/>
          <p:cNvPicPr preferRelativeResize="0"/>
          <p:nvPr/>
        </p:nvPicPr>
        <p:blipFill rotWithShape="1">
          <a:blip r:embed="rId3">
            <a:alphaModFix/>
          </a:blip>
          <a:srcRect/>
          <a:stretch/>
        </p:blipFill>
        <p:spPr>
          <a:xfrm>
            <a:off x="3934900" y="2475875"/>
            <a:ext cx="665559" cy="69652"/>
          </a:xfrm>
          <a:prstGeom prst="rect">
            <a:avLst/>
          </a:prstGeom>
          <a:noFill/>
          <a:ln>
            <a:noFill/>
          </a:ln>
        </p:spPr>
      </p:pic>
      <p:pic>
        <p:nvPicPr>
          <p:cNvPr id="285" name="Google Shape;285;g6b157fad54_0_236"/>
          <p:cNvPicPr preferRelativeResize="0"/>
          <p:nvPr/>
        </p:nvPicPr>
        <p:blipFill rotWithShape="1">
          <a:blip r:embed="rId3">
            <a:alphaModFix/>
          </a:blip>
          <a:srcRect/>
          <a:stretch/>
        </p:blipFill>
        <p:spPr>
          <a:xfrm>
            <a:off x="7044813" y="2475875"/>
            <a:ext cx="665559" cy="69652"/>
          </a:xfrm>
          <a:prstGeom prst="rect">
            <a:avLst/>
          </a:prstGeom>
          <a:noFill/>
          <a:ln>
            <a:noFill/>
          </a:ln>
        </p:spPr>
      </p:pic>
      <p:sp>
        <p:nvSpPr>
          <p:cNvPr id="16" name="AutoShape 949">
            <a:extLst>
              <a:ext uri="{FF2B5EF4-FFF2-40B4-BE49-F238E27FC236}">
                <a16:creationId xmlns:a16="http://schemas.microsoft.com/office/drawing/2014/main" id="{BD8479E3-3D3D-CA43-95C6-D30198532D5C}"/>
              </a:ext>
            </a:extLst>
          </p:cNvPr>
          <p:cNvSpPr>
            <a:spLocks noChangeArrowheads="1"/>
          </p:cNvSpPr>
          <p:nvPr/>
        </p:nvSpPr>
        <p:spPr bwMode="auto">
          <a:xfrm>
            <a:off x="1766772" y="728519"/>
            <a:ext cx="7883127" cy="984539"/>
          </a:xfrm>
          <a:prstGeom prst="roundRect">
            <a:avLst>
              <a:gd name="adj" fmla="val 16667"/>
            </a:avLst>
          </a:prstGeom>
          <a:solidFill>
            <a:srgbClr val="FDE5CD"/>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286" name="Google Shape;286;g6b157fad54_0_236"/>
          <p:cNvSpPr txBox="1"/>
          <p:nvPr/>
        </p:nvSpPr>
        <p:spPr>
          <a:xfrm>
            <a:off x="1954250" y="767925"/>
            <a:ext cx="6710779" cy="849020"/>
          </a:xfrm>
          <a:prstGeom prst="rect">
            <a:avLst/>
          </a:prstGeom>
          <a:solidFill>
            <a:srgbClr val="FCE5CD"/>
          </a:solid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1800"/>
              <a:buFont typeface="Arial"/>
              <a:buNone/>
            </a:pPr>
            <a:r>
              <a:rPr lang="fr-FR" sz="1600" b="1" i="0" u="none" strike="noStrike" cap="none">
                <a:solidFill>
                  <a:srgbClr val="666666"/>
                </a:solidFill>
                <a:latin typeface="Arial"/>
                <a:ea typeface="Arial"/>
                <a:cs typeface="Arial"/>
                <a:sym typeface="Arial"/>
              </a:rPr>
              <a:t>Objectifs</a:t>
            </a:r>
            <a:endParaRPr sz="1600" b="1" i="0" u="none" strike="noStrike" cap="none">
              <a:solidFill>
                <a:srgbClr val="666666"/>
              </a:solidFill>
              <a:latin typeface="Arial"/>
              <a:ea typeface="Arial"/>
              <a:cs typeface="Arial"/>
              <a:sym typeface="Arial"/>
            </a:endParaRPr>
          </a:p>
          <a:p>
            <a:pPr marL="457200" marR="0" lvl="0" indent="-342900" algn="l" rtl="0">
              <a:lnSpc>
                <a:spcPct val="100000"/>
              </a:lnSpc>
              <a:spcBef>
                <a:spcPts val="0"/>
              </a:spcBef>
              <a:spcAft>
                <a:spcPts val="0"/>
              </a:spcAft>
              <a:buClr>
                <a:srgbClr val="666666"/>
              </a:buClr>
              <a:buSzPts val="1800"/>
              <a:buFont typeface="Arial"/>
              <a:buChar char="●"/>
            </a:pPr>
            <a:r>
              <a:rPr lang="fr-FR" sz="1600">
                <a:solidFill>
                  <a:srgbClr val="666666"/>
                </a:solidFill>
              </a:rPr>
              <a:t>comprendre l’écosystème des outils de traitement de </a:t>
            </a:r>
            <a:r>
              <a:rPr lang="fr-FR" sz="1600" i="1">
                <a:solidFill>
                  <a:srgbClr val="666666"/>
                </a:solidFill>
              </a:rPr>
              <a:t>text mining</a:t>
            </a:r>
            <a:endParaRPr sz="1600" b="0" i="1" u="none" strike="noStrike" cap="none">
              <a:solidFill>
                <a:srgbClr val="666666"/>
              </a:solidFill>
              <a:latin typeface="Arial"/>
              <a:ea typeface="Arial"/>
              <a:cs typeface="Arial"/>
              <a:sym typeface="Arial"/>
            </a:endParaRPr>
          </a:p>
          <a:p>
            <a:pPr marL="457200" marR="0" lvl="0" indent="-342900" algn="l" rtl="0">
              <a:lnSpc>
                <a:spcPct val="100000"/>
              </a:lnSpc>
              <a:spcBef>
                <a:spcPts val="0"/>
              </a:spcBef>
              <a:spcAft>
                <a:spcPts val="0"/>
              </a:spcAft>
              <a:buClr>
                <a:srgbClr val="666666"/>
              </a:buClr>
              <a:buSzPts val="1800"/>
              <a:buFont typeface="Arial"/>
              <a:buChar char="●"/>
            </a:pPr>
            <a:r>
              <a:rPr lang="fr-FR" sz="1600">
                <a:solidFill>
                  <a:srgbClr val="666666"/>
                </a:solidFill>
              </a:rPr>
              <a:t>analyser le cadre d’animation pour une e-infrastructure</a:t>
            </a:r>
            <a:endParaRPr sz="1600" b="0" i="0" u="none" strike="noStrike" cap="none">
              <a:solidFill>
                <a:srgbClr val="666666"/>
              </a:solidFill>
              <a:latin typeface="Arial"/>
              <a:ea typeface="Arial"/>
              <a:cs typeface="Arial"/>
              <a:sym typeface="Arial"/>
            </a:endParaRPr>
          </a:p>
        </p:txBody>
      </p:sp>
      <p:sp>
        <p:nvSpPr>
          <p:cNvPr id="17" name="Google Shape;166;p40">
            <a:extLst>
              <a:ext uri="{FF2B5EF4-FFF2-40B4-BE49-F238E27FC236}">
                <a16:creationId xmlns:a16="http://schemas.microsoft.com/office/drawing/2014/main" id="{6B05B5E6-FCA6-BF41-AFDE-A95721C1D1C8}"/>
              </a:ext>
            </a:extLst>
          </p:cNvPr>
          <p:cNvSpPr txBox="1"/>
          <p:nvPr/>
        </p:nvSpPr>
        <p:spPr>
          <a:xfrm>
            <a:off x="0" y="6594277"/>
            <a:ext cx="2696552" cy="385767"/>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666666"/>
                </a:solidFill>
                <a:latin typeface="Arial"/>
                <a:ea typeface="Arial"/>
                <a:cs typeface="Arial"/>
                <a:sym typeface="Arial"/>
              </a:rPr>
              <a:t>La proposition Visa TM</a:t>
            </a:r>
            <a:endParaRPr lang="en-US" sz="1000" b="0" strike="noStrike" dirty="0">
              <a:solidFill>
                <a:srgbClr val="000000"/>
              </a:solidFill>
              <a:latin typeface="Cambria"/>
              <a:ea typeface="Cambria"/>
              <a:cs typeface="Cambria"/>
              <a:sym typeface="Cambria"/>
            </a:endParaRPr>
          </a:p>
          <a:p>
            <a:pPr marL="0" marR="0" lvl="0" indent="0" algn="l" rtl="0">
              <a:lnSpc>
                <a:spcPct val="100000"/>
              </a:lnSpc>
              <a:spcBef>
                <a:spcPts val="0"/>
              </a:spcBef>
              <a:spcAft>
                <a:spcPts val="0"/>
              </a:spcAft>
              <a:buNone/>
            </a:pPr>
            <a:endParaRPr sz="1000" b="0" strike="noStrike" dirty="0">
              <a:solidFill>
                <a:srgbClr val="000000"/>
              </a:solidFill>
              <a:latin typeface="Cambria"/>
              <a:ea typeface="Cambria"/>
              <a:cs typeface="Cambria"/>
              <a:sym typeface="Cambria"/>
            </a:endParaRPr>
          </a:p>
        </p:txBody>
      </p:sp>
      <p:sp>
        <p:nvSpPr>
          <p:cNvPr id="18" name="ZoneTexte 17">
            <a:extLst>
              <a:ext uri="{FF2B5EF4-FFF2-40B4-BE49-F238E27FC236}">
                <a16:creationId xmlns:a16="http://schemas.microsoft.com/office/drawing/2014/main" id="{178E540C-33DC-CA43-A1CF-662B820F97CF}"/>
              </a:ext>
            </a:extLst>
          </p:cNvPr>
          <p:cNvSpPr txBox="1"/>
          <p:nvPr/>
        </p:nvSpPr>
        <p:spPr>
          <a:xfrm>
            <a:off x="1854200" y="6415203"/>
            <a:ext cx="5662127" cy="461665"/>
          </a:xfrm>
          <a:prstGeom prst="rect">
            <a:avLst/>
          </a:prstGeom>
          <a:noFill/>
        </p:spPr>
        <p:txBody>
          <a:bodyPr wrap="none" rtlCol="0">
            <a:spAutoFit/>
          </a:bodyPr>
          <a:lstStyle/>
          <a:p>
            <a:r>
              <a:rPr lang="fr-FR" sz="1200">
                <a:solidFill>
                  <a:srgbClr val="4C1562"/>
                </a:solidFill>
              </a:rPr>
              <a:t>https://visatm.inist.fr/2019/04/11/recensement-doutils-de-fouille-de-textes/</a:t>
            </a:r>
          </a:p>
          <a:p>
            <a:r>
              <a:rPr lang="fr-FR" sz="1200">
                <a:solidFill>
                  <a:srgbClr val="4C1562"/>
                </a:solidFill>
              </a:rPr>
              <a:t>https://visatm.inist.fr/2019/05/09/criteres-de-selection-doutils-defouille-de-textes/ </a:t>
            </a:r>
          </a:p>
        </p:txBody>
      </p:sp>
    </p:spTree>
    <p:extLst>
      <p:ext uri="{BB962C8B-B14F-4D97-AF65-F5344CB8AC3E}">
        <p14:creationId xmlns:p14="http://schemas.microsoft.com/office/powerpoint/2010/main" val="3661801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0" name="AutoShape 949">
            <a:extLst>
              <a:ext uri="{FF2B5EF4-FFF2-40B4-BE49-F238E27FC236}">
                <a16:creationId xmlns:a16="http://schemas.microsoft.com/office/drawing/2014/main" id="{EC65A94D-E068-744A-AAF3-163C96C54B91}"/>
              </a:ext>
            </a:extLst>
          </p:cNvPr>
          <p:cNvSpPr>
            <a:spLocks noChangeArrowheads="1"/>
          </p:cNvSpPr>
          <p:nvPr/>
        </p:nvSpPr>
        <p:spPr bwMode="auto">
          <a:xfrm>
            <a:off x="7521045" y="2466012"/>
            <a:ext cx="2184741" cy="1469713"/>
          </a:xfrm>
          <a:prstGeom prst="roundRect">
            <a:avLst>
              <a:gd name="adj" fmla="val 16667"/>
            </a:avLst>
          </a:prstGeom>
          <a:solidFill>
            <a:schemeClr val="bg1"/>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19" name="AutoShape 949">
            <a:extLst>
              <a:ext uri="{FF2B5EF4-FFF2-40B4-BE49-F238E27FC236}">
                <a16:creationId xmlns:a16="http://schemas.microsoft.com/office/drawing/2014/main" id="{E21E865B-ADD9-3F4C-B9A7-203493714B16}"/>
              </a:ext>
            </a:extLst>
          </p:cNvPr>
          <p:cNvSpPr>
            <a:spLocks noChangeArrowheads="1"/>
          </p:cNvSpPr>
          <p:nvPr/>
        </p:nvSpPr>
        <p:spPr bwMode="auto">
          <a:xfrm>
            <a:off x="3498768" y="2377132"/>
            <a:ext cx="2884312" cy="1833459"/>
          </a:xfrm>
          <a:prstGeom prst="roundRect">
            <a:avLst>
              <a:gd name="adj" fmla="val 16667"/>
            </a:avLst>
          </a:prstGeom>
          <a:solidFill>
            <a:schemeClr val="bg1"/>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17" name="AutoShape 949">
            <a:extLst>
              <a:ext uri="{FF2B5EF4-FFF2-40B4-BE49-F238E27FC236}">
                <a16:creationId xmlns:a16="http://schemas.microsoft.com/office/drawing/2014/main" id="{9C334DAD-4348-8943-8CC7-594AA5A77ECE}"/>
              </a:ext>
            </a:extLst>
          </p:cNvPr>
          <p:cNvSpPr>
            <a:spLocks noChangeArrowheads="1"/>
          </p:cNvSpPr>
          <p:nvPr/>
        </p:nvSpPr>
        <p:spPr bwMode="auto">
          <a:xfrm>
            <a:off x="613289" y="4681511"/>
            <a:ext cx="8655270" cy="1754322"/>
          </a:xfrm>
          <a:prstGeom prst="roundRect">
            <a:avLst>
              <a:gd name="adj" fmla="val 16667"/>
            </a:avLst>
          </a:prstGeom>
          <a:solidFill>
            <a:srgbClr val="DFF5DE"/>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258" name="Google Shape;258;g6b11ddffd1_0_5"/>
          <p:cNvSpPr txBox="1">
            <a:spLocks noGrp="1"/>
          </p:cNvSpPr>
          <p:nvPr>
            <p:ph type="title"/>
          </p:nvPr>
        </p:nvSpPr>
        <p:spPr>
          <a:xfrm>
            <a:off x="325874" y="30688"/>
            <a:ext cx="9230100" cy="763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2400" b="1">
                <a:solidFill>
                  <a:srgbClr val="4A496B"/>
                </a:solidFill>
              </a:rPr>
              <a:t>Conception</a:t>
            </a:r>
            <a:endParaRPr sz="2400" b="1">
              <a:solidFill>
                <a:srgbClr val="4A496B"/>
              </a:solidFill>
            </a:endParaRPr>
          </a:p>
        </p:txBody>
      </p:sp>
      <p:sp>
        <p:nvSpPr>
          <p:cNvPr id="18" name="AutoShape 949">
            <a:extLst>
              <a:ext uri="{FF2B5EF4-FFF2-40B4-BE49-F238E27FC236}">
                <a16:creationId xmlns:a16="http://schemas.microsoft.com/office/drawing/2014/main" id="{C7D06AEB-A829-874C-8CD7-3AB740C24EBC}"/>
              </a:ext>
            </a:extLst>
          </p:cNvPr>
          <p:cNvSpPr>
            <a:spLocks noChangeArrowheads="1"/>
          </p:cNvSpPr>
          <p:nvPr/>
        </p:nvSpPr>
        <p:spPr bwMode="auto">
          <a:xfrm>
            <a:off x="67887" y="2026200"/>
            <a:ext cx="2184741" cy="2230290"/>
          </a:xfrm>
          <a:prstGeom prst="roundRect">
            <a:avLst>
              <a:gd name="adj" fmla="val 16667"/>
            </a:avLst>
          </a:prstGeom>
          <a:solidFill>
            <a:schemeClr val="bg1"/>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pic>
        <p:nvPicPr>
          <p:cNvPr id="259" name="Google Shape;259;g6b11ddffd1_0_5"/>
          <p:cNvPicPr preferRelativeResize="0"/>
          <p:nvPr/>
        </p:nvPicPr>
        <p:blipFill>
          <a:blip r:embed="rId3">
            <a:alphaModFix/>
          </a:blip>
          <a:stretch>
            <a:fillRect/>
          </a:stretch>
        </p:blipFill>
        <p:spPr>
          <a:xfrm>
            <a:off x="381770" y="2323848"/>
            <a:ext cx="1586401" cy="383773"/>
          </a:xfrm>
          <a:prstGeom prst="rect">
            <a:avLst/>
          </a:prstGeom>
          <a:noFill/>
          <a:ln>
            <a:noFill/>
          </a:ln>
        </p:spPr>
      </p:pic>
      <p:pic>
        <p:nvPicPr>
          <p:cNvPr id="260" name="Google Shape;260;g6b11ddffd1_0_5"/>
          <p:cNvPicPr preferRelativeResize="0"/>
          <p:nvPr/>
        </p:nvPicPr>
        <p:blipFill>
          <a:blip r:embed="rId4">
            <a:alphaModFix/>
          </a:blip>
          <a:stretch>
            <a:fillRect/>
          </a:stretch>
        </p:blipFill>
        <p:spPr>
          <a:xfrm>
            <a:off x="267702" y="3458450"/>
            <a:ext cx="1864465" cy="560985"/>
          </a:xfrm>
          <a:prstGeom prst="rect">
            <a:avLst/>
          </a:prstGeom>
          <a:noFill/>
          <a:ln>
            <a:noFill/>
          </a:ln>
        </p:spPr>
      </p:pic>
      <p:pic>
        <p:nvPicPr>
          <p:cNvPr id="261" name="Google Shape;261;g6b11ddffd1_0_5"/>
          <p:cNvPicPr preferRelativeResize="0"/>
          <p:nvPr/>
        </p:nvPicPr>
        <p:blipFill>
          <a:blip r:embed="rId5">
            <a:alphaModFix/>
          </a:blip>
          <a:stretch>
            <a:fillRect/>
          </a:stretch>
        </p:blipFill>
        <p:spPr>
          <a:xfrm>
            <a:off x="164046" y="2901682"/>
            <a:ext cx="1992421" cy="405950"/>
          </a:xfrm>
          <a:prstGeom prst="rect">
            <a:avLst/>
          </a:prstGeom>
          <a:noFill/>
          <a:ln>
            <a:noFill/>
          </a:ln>
        </p:spPr>
      </p:pic>
      <p:pic>
        <p:nvPicPr>
          <p:cNvPr id="262" name="Google Shape;262;g6b11ddffd1_0_5"/>
          <p:cNvPicPr preferRelativeResize="0"/>
          <p:nvPr/>
        </p:nvPicPr>
        <p:blipFill>
          <a:blip r:embed="rId6">
            <a:alphaModFix/>
          </a:blip>
          <a:stretch>
            <a:fillRect/>
          </a:stretch>
        </p:blipFill>
        <p:spPr>
          <a:xfrm>
            <a:off x="7771772" y="2637544"/>
            <a:ext cx="1752458" cy="1116025"/>
          </a:xfrm>
          <a:prstGeom prst="rect">
            <a:avLst/>
          </a:prstGeom>
          <a:noFill/>
          <a:ln>
            <a:noFill/>
          </a:ln>
        </p:spPr>
      </p:pic>
      <p:sp>
        <p:nvSpPr>
          <p:cNvPr id="16" name="AutoShape 949">
            <a:extLst>
              <a:ext uri="{FF2B5EF4-FFF2-40B4-BE49-F238E27FC236}">
                <a16:creationId xmlns:a16="http://schemas.microsoft.com/office/drawing/2014/main" id="{BCDF0FA2-D087-8745-851F-123855E9EE8F}"/>
              </a:ext>
            </a:extLst>
          </p:cNvPr>
          <p:cNvSpPr>
            <a:spLocks noChangeArrowheads="1"/>
          </p:cNvSpPr>
          <p:nvPr/>
        </p:nvSpPr>
        <p:spPr bwMode="auto">
          <a:xfrm>
            <a:off x="2252628" y="580899"/>
            <a:ext cx="7555398" cy="1414248"/>
          </a:xfrm>
          <a:prstGeom prst="roundRect">
            <a:avLst>
              <a:gd name="adj" fmla="val 16667"/>
            </a:avLst>
          </a:prstGeom>
          <a:solidFill>
            <a:srgbClr val="FDE5CD"/>
          </a:solidFill>
          <a:ln w="12700">
            <a:solidFill>
              <a:schemeClr val="accent6">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263" name="Google Shape;263;g6b11ddffd1_0_5"/>
          <p:cNvSpPr txBox="1"/>
          <p:nvPr/>
        </p:nvSpPr>
        <p:spPr>
          <a:xfrm>
            <a:off x="754574" y="4802297"/>
            <a:ext cx="8372700" cy="160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600" b="1">
                <a:solidFill>
                  <a:schemeClr val="tx1">
                    <a:lumMod val="65000"/>
                    <a:lumOff val="35000"/>
                  </a:schemeClr>
                </a:solidFill>
              </a:rPr>
              <a:t>Bilan</a:t>
            </a:r>
            <a:endParaRPr sz="1600" b="1">
              <a:solidFill>
                <a:schemeClr val="tx1">
                  <a:lumMod val="65000"/>
                  <a:lumOff val="35000"/>
                </a:schemeClr>
              </a:solidFill>
            </a:endParaRPr>
          </a:p>
          <a:p>
            <a:pPr marL="365125" lvl="0" indent="-250825" algn="l" rtl="0">
              <a:spcBef>
                <a:spcPts val="0"/>
              </a:spcBef>
              <a:spcAft>
                <a:spcPts val="0"/>
              </a:spcAft>
              <a:buClr>
                <a:srgbClr val="666666"/>
              </a:buClr>
              <a:buSzPts val="1800"/>
              <a:buFont typeface="Arial" panose="020B0604020202020204" pitchFamily="34" charset="0"/>
              <a:buChar char="•"/>
            </a:pPr>
            <a:r>
              <a:rPr lang="fr-FR" sz="1600">
                <a:solidFill>
                  <a:schemeClr val="tx1">
                    <a:lumMod val="65000"/>
                    <a:lumOff val="35000"/>
                  </a:schemeClr>
                </a:solidFill>
              </a:rPr>
              <a:t>Spécification d'une solution technique (basée sur Galaxy)</a:t>
            </a:r>
            <a:endParaRPr sz="1600">
              <a:solidFill>
                <a:schemeClr val="tx1">
                  <a:lumMod val="65000"/>
                  <a:lumOff val="35000"/>
                </a:schemeClr>
              </a:solidFill>
            </a:endParaRPr>
          </a:p>
          <a:p>
            <a:pPr marL="365125" lvl="0" indent="-250825" algn="l" rtl="0">
              <a:spcBef>
                <a:spcPts val="0"/>
              </a:spcBef>
              <a:spcAft>
                <a:spcPts val="0"/>
              </a:spcAft>
              <a:buClr>
                <a:srgbClr val="666666"/>
              </a:buClr>
              <a:buSzPts val="1800"/>
              <a:buFont typeface="Arial" panose="020B0604020202020204" pitchFamily="34" charset="0"/>
              <a:buChar char="•"/>
            </a:pPr>
            <a:r>
              <a:rPr lang="fr-FR" sz="1600">
                <a:solidFill>
                  <a:schemeClr val="tx1">
                    <a:lumMod val="65000"/>
                    <a:lumOff val="35000"/>
                  </a:schemeClr>
                </a:solidFill>
              </a:rPr>
              <a:t>Nécessité d'une indépendance logicielle (en cours d'acquisition)</a:t>
            </a:r>
            <a:endParaRPr sz="1600">
              <a:solidFill>
                <a:schemeClr val="tx1">
                  <a:lumMod val="65000"/>
                  <a:lumOff val="35000"/>
                </a:schemeClr>
              </a:solidFill>
            </a:endParaRPr>
          </a:p>
          <a:p>
            <a:pPr marL="365125" lvl="0" indent="-250825" algn="l" rtl="0">
              <a:spcBef>
                <a:spcPts val="0"/>
              </a:spcBef>
              <a:spcAft>
                <a:spcPts val="0"/>
              </a:spcAft>
              <a:buClr>
                <a:srgbClr val="666666"/>
              </a:buClr>
              <a:buSzPts val="1800"/>
              <a:buFont typeface="Arial" panose="020B0604020202020204" pitchFamily="34" charset="0"/>
              <a:buChar char="•"/>
            </a:pPr>
            <a:r>
              <a:rPr lang="fr-FR" sz="1600">
                <a:solidFill>
                  <a:schemeClr val="tx1">
                    <a:lumMod val="65000"/>
                    <a:lumOff val="35000"/>
                  </a:schemeClr>
                </a:solidFill>
              </a:rPr>
              <a:t>Importance des standards de métadonnées pour l’échange de ressources.</a:t>
            </a:r>
            <a:endParaRPr sz="1600">
              <a:solidFill>
                <a:schemeClr val="tx1">
                  <a:lumMod val="65000"/>
                  <a:lumOff val="35000"/>
                </a:schemeClr>
              </a:solidFill>
            </a:endParaRPr>
          </a:p>
          <a:p>
            <a:pPr marL="365125" lvl="0" indent="-250825" algn="l" rtl="0">
              <a:spcBef>
                <a:spcPts val="0"/>
              </a:spcBef>
              <a:spcAft>
                <a:spcPts val="0"/>
              </a:spcAft>
              <a:buClr>
                <a:srgbClr val="666666"/>
              </a:buClr>
              <a:buSzPts val="1800"/>
              <a:buFont typeface="Arial" panose="020B0604020202020204" pitchFamily="34" charset="0"/>
              <a:buChar char="•"/>
            </a:pPr>
            <a:r>
              <a:rPr lang="fr-FR" sz="1600">
                <a:solidFill>
                  <a:schemeClr val="tx1">
                    <a:lumMod val="65000"/>
                    <a:lumOff val="35000"/>
                  </a:schemeClr>
                </a:solidFill>
              </a:rPr>
              <a:t>Nécessité de recrutement et de formation.</a:t>
            </a:r>
            <a:endParaRPr sz="1600">
              <a:solidFill>
                <a:schemeClr val="tx1">
                  <a:lumMod val="65000"/>
                  <a:lumOff val="35000"/>
                </a:schemeClr>
              </a:solidFill>
            </a:endParaRPr>
          </a:p>
        </p:txBody>
      </p:sp>
      <p:sp>
        <p:nvSpPr>
          <p:cNvPr id="264" name="Google Shape;264;g6b11ddffd1_0_5"/>
          <p:cNvSpPr txBox="1"/>
          <p:nvPr/>
        </p:nvSpPr>
        <p:spPr>
          <a:xfrm>
            <a:off x="2040524" y="633096"/>
            <a:ext cx="7734844" cy="129139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FR" sz="1600" b="1">
                <a:solidFill>
                  <a:srgbClr val="666666"/>
                </a:solidFill>
              </a:rPr>
              <a:t>Objectifs</a:t>
            </a:r>
          </a:p>
          <a:p>
            <a:pPr marL="0" lvl="0" indent="0" algn="r" rtl="0">
              <a:spcBef>
                <a:spcPts val="0"/>
              </a:spcBef>
              <a:spcAft>
                <a:spcPts val="0"/>
              </a:spcAft>
              <a:buNone/>
            </a:pPr>
            <a:endParaRPr sz="1600" b="1">
              <a:solidFill>
                <a:srgbClr val="666666"/>
              </a:solidFill>
            </a:endParaRPr>
          </a:p>
          <a:p>
            <a:pPr marL="400050" lvl="0" indent="-285750" algn="r" rtl="0">
              <a:spcBef>
                <a:spcPts val="0"/>
              </a:spcBef>
              <a:spcAft>
                <a:spcPts val="0"/>
              </a:spcAft>
              <a:buClr>
                <a:srgbClr val="666666"/>
              </a:buClr>
              <a:buSzPts val="1800"/>
              <a:buFont typeface="Arial" panose="020B0604020202020204" pitchFamily="34" charset="0"/>
              <a:buChar char="•"/>
            </a:pPr>
            <a:r>
              <a:rPr lang="fr-FR" sz="1600">
                <a:solidFill>
                  <a:srgbClr val="666666"/>
                </a:solidFill>
              </a:rPr>
              <a:t>Analyse technique détaillée d’OpenMinTeD comme solution logicielle.</a:t>
            </a:r>
            <a:endParaRPr sz="1600">
              <a:solidFill>
                <a:srgbClr val="666666"/>
              </a:solidFill>
            </a:endParaRPr>
          </a:p>
          <a:p>
            <a:pPr marL="400050" lvl="0" indent="-285750" algn="r" rtl="0">
              <a:spcBef>
                <a:spcPts val="0"/>
              </a:spcBef>
              <a:spcAft>
                <a:spcPts val="0"/>
              </a:spcAft>
              <a:buClr>
                <a:srgbClr val="666666"/>
              </a:buClr>
              <a:buSzPts val="1800"/>
              <a:buFont typeface="Arial" panose="020B0604020202020204" pitchFamily="34" charset="0"/>
              <a:buChar char="•"/>
            </a:pPr>
            <a:r>
              <a:rPr lang="fr-FR" sz="1600">
                <a:solidFill>
                  <a:srgbClr val="666666"/>
                </a:solidFill>
              </a:rPr>
              <a:t>Transfert d’expertise de l’INRA</a:t>
            </a:r>
          </a:p>
          <a:p>
            <a:pPr marL="400050" indent="-285750" algn="r">
              <a:buClr>
                <a:srgbClr val="666666"/>
              </a:buClr>
              <a:buSzPts val="1800"/>
              <a:buFont typeface="Arial" panose="020B0604020202020204" pitchFamily="34" charset="0"/>
              <a:buChar char="•"/>
            </a:pPr>
            <a:r>
              <a:rPr lang="fr-FR" sz="1600">
                <a:solidFill>
                  <a:srgbClr val="666666"/>
                </a:solidFill>
              </a:rPr>
              <a:t>Démarche basée sur des actions concrètes</a:t>
            </a:r>
            <a:endParaRPr sz="1600">
              <a:solidFill>
                <a:srgbClr val="666666"/>
              </a:solidFill>
            </a:endParaRPr>
          </a:p>
        </p:txBody>
      </p:sp>
      <p:pic>
        <p:nvPicPr>
          <p:cNvPr id="265" name="Google Shape;265;g6b11ddffd1_0_5"/>
          <p:cNvPicPr preferRelativeResize="0"/>
          <p:nvPr/>
        </p:nvPicPr>
        <p:blipFill rotWithShape="1">
          <a:blip r:embed="rId7">
            <a:alphaModFix/>
          </a:blip>
          <a:srcRect/>
          <a:stretch/>
        </p:blipFill>
        <p:spPr>
          <a:xfrm>
            <a:off x="3561575" y="2894287"/>
            <a:ext cx="2782826" cy="359900"/>
          </a:xfrm>
          <a:prstGeom prst="rect">
            <a:avLst/>
          </a:prstGeom>
          <a:noFill/>
          <a:ln>
            <a:noFill/>
          </a:ln>
        </p:spPr>
      </p:pic>
      <p:pic>
        <p:nvPicPr>
          <p:cNvPr id="266" name="Google Shape;266;g6b11ddffd1_0_5"/>
          <p:cNvPicPr preferRelativeResize="0"/>
          <p:nvPr/>
        </p:nvPicPr>
        <p:blipFill>
          <a:blip r:embed="rId8">
            <a:alphaModFix/>
          </a:blip>
          <a:stretch>
            <a:fillRect/>
          </a:stretch>
        </p:blipFill>
        <p:spPr>
          <a:xfrm>
            <a:off x="4006639" y="3429000"/>
            <a:ext cx="1678075" cy="590435"/>
          </a:xfrm>
          <a:prstGeom prst="rect">
            <a:avLst/>
          </a:prstGeom>
          <a:noFill/>
          <a:ln>
            <a:noFill/>
          </a:ln>
        </p:spPr>
      </p:pic>
      <p:sp>
        <p:nvSpPr>
          <p:cNvPr id="267" name="Google Shape;267;g6b11ddffd1_0_5"/>
          <p:cNvSpPr/>
          <p:nvPr/>
        </p:nvSpPr>
        <p:spPr>
          <a:xfrm rot="10800000" flipH="1">
            <a:off x="2183450" y="2459038"/>
            <a:ext cx="1586400" cy="405900"/>
          </a:xfrm>
          <a:prstGeom prst="curvedUpArrow">
            <a:avLst>
              <a:gd name="adj1" fmla="val 25000"/>
              <a:gd name="adj2" fmla="val 50000"/>
              <a:gd name="adj3" fmla="val 25000"/>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g6b11ddffd1_0_5"/>
          <p:cNvSpPr/>
          <p:nvPr/>
        </p:nvSpPr>
        <p:spPr>
          <a:xfrm>
            <a:off x="6258900" y="3340800"/>
            <a:ext cx="1586400" cy="405900"/>
          </a:xfrm>
          <a:prstGeom prst="curvedUpArrow">
            <a:avLst>
              <a:gd name="adj1" fmla="val 25000"/>
              <a:gd name="adj2" fmla="val 50000"/>
              <a:gd name="adj3" fmla="val 25000"/>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g6b11ddffd1_0_5"/>
          <p:cNvSpPr txBox="1"/>
          <p:nvPr/>
        </p:nvSpPr>
        <p:spPr>
          <a:xfrm>
            <a:off x="2290050" y="2026200"/>
            <a:ext cx="14469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800" b="1">
                <a:solidFill>
                  <a:srgbClr val="E06666"/>
                </a:solidFill>
              </a:rPr>
              <a:t>Intégration</a:t>
            </a:r>
            <a:endParaRPr sz="1800" b="1">
              <a:solidFill>
                <a:srgbClr val="E06666"/>
              </a:solidFill>
            </a:endParaRPr>
          </a:p>
        </p:txBody>
      </p:sp>
      <p:sp>
        <p:nvSpPr>
          <p:cNvPr id="270" name="Google Shape;270;g6b11ddffd1_0_5"/>
          <p:cNvSpPr txBox="1"/>
          <p:nvPr/>
        </p:nvSpPr>
        <p:spPr>
          <a:xfrm>
            <a:off x="6342735" y="3855277"/>
            <a:ext cx="15864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800" b="1">
                <a:solidFill>
                  <a:srgbClr val="E06666"/>
                </a:solidFill>
              </a:rPr>
              <a:t>Déploiement</a:t>
            </a:r>
            <a:endParaRPr sz="1800" b="1">
              <a:solidFill>
                <a:srgbClr val="E06666"/>
              </a:solidFill>
            </a:endParaRPr>
          </a:p>
        </p:txBody>
      </p:sp>
      <p:sp>
        <p:nvSpPr>
          <p:cNvPr id="15" name="Google Shape;166;p40">
            <a:extLst>
              <a:ext uri="{FF2B5EF4-FFF2-40B4-BE49-F238E27FC236}">
                <a16:creationId xmlns:a16="http://schemas.microsoft.com/office/drawing/2014/main" id="{331CD079-2822-134E-B125-58AB4E4930C3}"/>
              </a:ext>
            </a:extLst>
          </p:cNvPr>
          <p:cNvSpPr txBox="1"/>
          <p:nvPr/>
        </p:nvSpPr>
        <p:spPr>
          <a:xfrm>
            <a:off x="0" y="6478877"/>
            <a:ext cx="2696552" cy="385767"/>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666666"/>
                </a:solidFill>
                <a:latin typeface="Arial"/>
                <a:ea typeface="Arial"/>
                <a:cs typeface="Arial"/>
                <a:sym typeface="Arial"/>
              </a:rPr>
              <a:t>La proposition Visa TM</a:t>
            </a:r>
            <a:endParaRPr lang="en-US" sz="1000" b="0" strike="noStrike" dirty="0">
              <a:solidFill>
                <a:srgbClr val="000000"/>
              </a:solidFill>
              <a:latin typeface="Cambria"/>
              <a:ea typeface="Cambria"/>
              <a:cs typeface="Cambria"/>
              <a:sym typeface="Cambria"/>
            </a:endParaRPr>
          </a:p>
          <a:p>
            <a:pPr marL="0" marR="0" lvl="0" indent="0" algn="l" rtl="0">
              <a:lnSpc>
                <a:spcPct val="100000"/>
              </a:lnSpc>
              <a:spcBef>
                <a:spcPts val="0"/>
              </a:spcBef>
              <a:spcAft>
                <a:spcPts val="0"/>
              </a:spcAft>
              <a:buNone/>
            </a:pPr>
            <a:endParaRPr sz="1000" b="0" strike="noStrike" dirty="0">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1737736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2B843906-E885-6B4D-A66A-B97593863D4C}"/>
              </a:ext>
            </a:extLst>
          </p:cNvPr>
          <p:cNvSpPr txBox="1">
            <a:spLocks/>
          </p:cNvSpPr>
          <p:nvPr/>
        </p:nvSpPr>
        <p:spPr>
          <a:xfrm>
            <a:off x="2334244" y="3720165"/>
            <a:ext cx="7416000" cy="1212216"/>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spcFirstLastPara="1" wrap="square" lIns="0" tIns="0" rIns="0" bIns="0" anchor="t" anchorCtr="0"/>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tx1">
                    <a:lumMod val="65000"/>
                    <a:lumOff val="35000"/>
                  </a:schemeClr>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pPr>
            <a:endParaRPr lang="fr-FR"/>
          </a:p>
          <a:p>
            <a:pPr>
              <a:lnSpc>
                <a:spcPct val="150000"/>
              </a:lnSpc>
            </a:pPr>
            <a:endParaRPr lang="fr-FR"/>
          </a:p>
          <a:p>
            <a:pPr>
              <a:lnSpc>
                <a:spcPct val="150000"/>
              </a:lnSpc>
            </a:pPr>
            <a:endParaRPr lang="fr-FR"/>
          </a:p>
          <a:p>
            <a:pPr>
              <a:lnSpc>
                <a:spcPct val="150000"/>
              </a:lnSpc>
            </a:pPr>
            <a:endParaRPr lang="fr-FR"/>
          </a:p>
          <a:p>
            <a:pPr>
              <a:lnSpc>
                <a:spcPct val="150000"/>
              </a:lnSpc>
            </a:pPr>
            <a:endParaRPr lang="fr-FR"/>
          </a:p>
          <a:p>
            <a:pPr>
              <a:lnSpc>
                <a:spcPct val="150000"/>
              </a:lnSpc>
            </a:pPr>
            <a:endParaRPr lang="fr-FR"/>
          </a:p>
          <a:p>
            <a:endParaRPr lang="fr-FR"/>
          </a:p>
          <a:p>
            <a:endParaRPr lang="fr-FR" b="1"/>
          </a:p>
          <a:p>
            <a:endParaRPr lang="fr-FR" b="1"/>
          </a:p>
          <a:p>
            <a:endParaRPr lang="fr-FR" b="1"/>
          </a:p>
          <a:p>
            <a:endParaRPr lang="fr-FR" b="1"/>
          </a:p>
          <a:p>
            <a:endParaRPr lang="fr-FR" b="1"/>
          </a:p>
          <a:p>
            <a:endParaRPr lang="fr-FR"/>
          </a:p>
          <a:p>
            <a:endParaRPr lang="fr-FR" b="1"/>
          </a:p>
          <a:p>
            <a:endParaRPr lang="fr-FR" b="1"/>
          </a:p>
          <a:p>
            <a:endParaRPr lang="fr-FR" b="1"/>
          </a:p>
          <a:p>
            <a:endParaRPr lang="fr-FR" b="1"/>
          </a:p>
          <a:p>
            <a:endParaRPr lang="fr-FR" b="1"/>
          </a:p>
          <a:p>
            <a:br>
              <a:rPr lang="fr-FR"/>
            </a:br>
            <a:br>
              <a:rPr lang="fr-FR"/>
            </a:br>
            <a:br>
              <a:rPr lang="fr-FR"/>
            </a:br>
            <a:br>
              <a:rPr lang="fr-FR"/>
            </a:br>
            <a:br>
              <a:rPr lang="fr-FR"/>
            </a:br>
            <a:br>
              <a:rPr lang="fr-FR"/>
            </a:br>
            <a:br>
              <a:rPr lang="fr-FR"/>
            </a:br>
            <a:br>
              <a:rPr lang="fr-FR"/>
            </a:br>
            <a:br>
              <a:rPr lang="fr-FR"/>
            </a:br>
            <a:br>
              <a:rPr lang="fr-FR"/>
            </a:br>
            <a:br>
              <a:rPr lang="fr-FR"/>
            </a:br>
            <a:br>
              <a:rPr lang="fr-FR"/>
            </a:br>
            <a:br>
              <a:rPr lang="fr-FR"/>
            </a:br>
            <a:br>
              <a:rPr lang="fr-FR"/>
            </a:br>
            <a:br>
              <a:rPr lang="fr-FR"/>
            </a:br>
            <a:endParaRPr lang="fr-FR"/>
          </a:p>
        </p:txBody>
      </p:sp>
      <p:sp>
        <p:nvSpPr>
          <p:cNvPr id="11" name="Espace réservé du texte 2">
            <a:extLst>
              <a:ext uri="{FF2B5EF4-FFF2-40B4-BE49-F238E27FC236}">
                <a16:creationId xmlns:a16="http://schemas.microsoft.com/office/drawing/2014/main" id="{515924E1-6BAF-154A-B6F6-D22E608BD8F9}"/>
              </a:ext>
            </a:extLst>
          </p:cNvPr>
          <p:cNvSpPr>
            <a:spLocks noGrp="1"/>
          </p:cNvSpPr>
          <p:nvPr>
            <p:ph type="body" idx="1"/>
          </p:nvPr>
        </p:nvSpPr>
        <p:spPr>
          <a:xfrm>
            <a:off x="2113672" y="4889500"/>
            <a:ext cx="7416000" cy="1163982"/>
          </a:xfr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a:lstStyle/>
          <a:p>
            <a:pPr>
              <a:lnSpc>
                <a:spcPct val="150000"/>
              </a:lnSpc>
            </a:pPr>
            <a:endParaRPr lang="fr-FR"/>
          </a:p>
          <a:p>
            <a:pPr>
              <a:lnSpc>
                <a:spcPct val="150000"/>
              </a:lnSpc>
            </a:pPr>
            <a:endParaRPr lang="fr-FR"/>
          </a:p>
          <a:p>
            <a:pPr>
              <a:lnSpc>
                <a:spcPct val="150000"/>
              </a:lnSpc>
            </a:pPr>
            <a:endParaRPr lang="fr-FR"/>
          </a:p>
          <a:p>
            <a:pPr>
              <a:lnSpc>
                <a:spcPct val="150000"/>
              </a:lnSpc>
            </a:pPr>
            <a:endParaRPr lang="fr-FR"/>
          </a:p>
          <a:p>
            <a:pPr>
              <a:lnSpc>
                <a:spcPct val="150000"/>
              </a:lnSpc>
            </a:pPr>
            <a:endParaRPr lang="fr-FR"/>
          </a:p>
          <a:p>
            <a:pPr>
              <a:lnSpc>
                <a:spcPct val="150000"/>
              </a:lnSpc>
            </a:pPr>
            <a:endParaRPr lang="fr-FR"/>
          </a:p>
          <a:p>
            <a:endParaRPr lang="fr-FR"/>
          </a:p>
          <a:p>
            <a:endParaRPr lang="fr-FR" b="1"/>
          </a:p>
          <a:p>
            <a:endParaRPr lang="fr-FR" b="1"/>
          </a:p>
          <a:p>
            <a:endParaRPr lang="fr-FR" b="1"/>
          </a:p>
          <a:p>
            <a:endParaRPr lang="fr-FR" b="1"/>
          </a:p>
          <a:p>
            <a:endParaRPr lang="fr-FR" b="1"/>
          </a:p>
          <a:p>
            <a:endParaRPr lang="fr-FR"/>
          </a:p>
          <a:p>
            <a:endParaRPr lang="fr-FR" b="1"/>
          </a:p>
          <a:p>
            <a:endParaRPr lang="fr-FR" b="1"/>
          </a:p>
          <a:p>
            <a:endParaRPr lang="fr-FR" b="1"/>
          </a:p>
          <a:p>
            <a:endParaRPr lang="fr-FR" b="1"/>
          </a:p>
          <a:p>
            <a:endParaRPr lang="fr-FR" b="1"/>
          </a:p>
          <a:p>
            <a:br>
              <a:rPr lang="fr-FR"/>
            </a:br>
            <a:br>
              <a:rPr lang="fr-FR"/>
            </a:br>
            <a:br>
              <a:rPr lang="fr-FR"/>
            </a:br>
            <a:br>
              <a:rPr lang="fr-FR"/>
            </a:br>
            <a:br>
              <a:rPr lang="fr-FR"/>
            </a:br>
            <a:br>
              <a:rPr lang="fr-FR"/>
            </a:br>
            <a:br>
              <a:rPr lang="fr-FR"/>
            </a:br>
            <a:br>
              <a:rPr lang="fr-FR"/>
            </a:br>
            <a:br>
              <a:rPr lang="fr-FR"/>
            </a:br>
            <a:br>
              <a:rPr lang="fr-FR"/>
            </a:br>
            <a:br>
              <a:rPr lang="fr-FR"/>
            </a:br>
            <a:br>
              <a:rPr lang="fr-FR"/>
            </a:br>
            <a:br>
              <a:rPr lang="fr-FR"/>
            </a:br>
            <a:br>
              <a:rPr lang="fr-FR"/>
            </a:br>
            <a:br>
              <a:rPr lang="fr-FR"/>
            </a:br>
            <a:endParaRPr lang="fr-FR"/>
          </a:p>
        </p:txBody>
      </p:sp>
      <p:sp>
        <p:nvSpPr>
          <p:cNvPr id="263" name="Google Shape;263;p10"/>
          <p:cNvSpPr txBox="1">
            <a:spLocks noGrp="1"/>
          </p:cNvSpPr>
          <p:nvPr>
            <p:ph type="title"/>
          </p:nvPr>
        </p:nvSpPr>
        <p:spPr>
          <a:xfrm>
            <a:off x="337740" y="223920"/>
            <a:ext cx="9230100" cy="763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a:t>Applications Pilotes</a:t>
            </a:r>
            <a:endParaRPr/>
          </a:p>
        </p:txBody>
      </p:sp>
      <p:sp>
        <p:nvSpPr>
          <p:cNvPr id="264" name="Google Shape;264;p10"/>
          <p:cNvSpPr/>
          <p:nvPr/>
        </p:nvSpPr>
        <p:spPr>
          <a:xfrm>
            <a:off x="203725" y="936325"/>
            <a:ext cx="5419500" cy="2593200"/>
          </a:xfrm>
          <a:prstGeom prst="rect">
            <a:avLst/>
          </a:prstGeom>
          <a:solidFill>
            <a:schemeClr val="lt1"/>
          </a:solidFill>
          <a:ln w="9525" cap="flat" cmpd="sng">
            <a:solidFill>
              <a:srgbClr val="D8D8D8"/>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fr-FR" sz="1800" b="1">
                <a:solidFill>
                  <a:srgbClr val="595959"/>
                </a:solidFill>
                <a:latin typeface="Calibri"/>
                <a:ea typeface="Calibri"/>
                <a:cs typeface="Calibri"/>
                <a:sym typeface="Calibri"/>
              </a:rPr>
              <a:t>Illustrer la pertinence d’une infrastructure modulaire</a:t>
            </a:r>
            <a:r>
              <a:rPr lang="fr-FR" sz="1800">
                <a:solidFill>
                  <a:srgbClr val="595959"/>
                </a:solidFill>
                <a:latin typeface="Calibri"/>
                <a:ea typeface="Calibri"/>
                <a:cs typeface="Calibri"/>
                <a:sym typeface="Calibri"/>
              </a:rPr>
              <a:t> permettant le développement rapide d’applications de text mining à partir de composants existants</a:t>
            </a:r>
            <a:endParaRPr sz="1800">
              <a:solidFill>
                <a:srgbClr val="595959"/>
              </a:solidFill>
              <a:latin typeface="Calibri"/>
              <a:ea typeface="Calibri"/>
              <a:cs typeface="Calibri"/>
              <a:sym typeface="Calibri"/>
            </a:endParaRPr>
          </a:p>
          <a:p>
            <a:pPr marL="0" lvl="0" indent="0" algn="l" rtl="0">
              <a:lnSpc>
                <a:spcPct val="110000"/>
              </a:lnSpc>
              <a:spcBef>
                <a:spcPts val="0"/>
              </a:spcBef>
              <a:spcAft>
                <a:spcPts val="0"/>
              </a:spcAft>
              <a:buNone/>
            </a:pPr>
            <a:endParaRPr sz="1800">
              <a:solidFill>
                <a:srgbClr val="595959"/>
              </a:solidFill>
              <a:latin typeface="Calibri"/>
              <a:ea typeface="Calibri"/>
              <a:cs typeface="Calibri"/>
              <a:sym typeface="Calibri"/>
            </a:endParaRPr>
          </a:p>
          <a:p>
            <a:pPr marL="0" lvl="0" indent="0" algn="l" rtl="0">
              <a:lnSpc>
                <a:spcPct val="110000"/>
              </a:lnSpc>
              <a:spcBef>
                <a:spcPts val="0"/>
              </a:spcBef>
              <a:spcAft>
                <a:spcPts val="0"/>
              </a:spcAft>
              <a:buClr>
                <a:schemeClr val="dk1"/>
              </a:buClr>
              <a:buFont typeface="Arial"/>
              <a:buNone/>
            </a:pPr>
            <a:r>
              <a:rPr lang="fr-FR" sz="1800" b="1">
                <a:solidFill>
                  <a:srgbClr val="595959"/>
                </a:solidFill>
                <a:latin typeface="Calibri"/>
                <a:ea typeface="Calibri"/>
                <a:cs typeface="Calibri"/>
                <a:sym typeface="Calibri"/>
              </a:rPr>
              <a:t>Développer des applications concrètes </a:t>
            </a:r>
            <a:r>
              <a:rPr lang="fr-FR" sz="1800">
                <a:solidFill>
                  <a:srgbClr val="595959"/>
                </a:solidFill>
                <a:latin typeface="Calibri"/>
                <a:ea typeface="Calibri"/>
                <a:cs typeface="Calibri"/>
                <a:sym typeface="Calibri"/>
              </a:rPr>
              <a:t>qui démontrent la facilité de déploiement des services réalisés, et l’intérêt de la démarche et des résultats pour la recherche</a:t>
            </a:r>
            <a:endParaRPr sz="1800">
              <a:solidFill>
                <a:srgbClr val="595959"/>
              </a:solidFill>
              <a:latin typeface="Calibri"/>
              <a:ea typeface="Calibri"/>
              <a:cs typeface="Calibri"/>
              <a:sym typeface="Calibri"/>
            </a:endParaRPr>
          </a:p>
        </p:txBody>
      </p:sp>
      <p:pic>
        <p:nvPicPr>
          <p:cNvPr id="265" name="Google Shape;265;p10"/>
          <p:cNvPicPr preferRelativeResize="0"/>
          <p:nvPr/>
        </p:nvPicPr>
        <p:blipFill rotWithShape="1">
          <a:blip r:embed="rId3">
            <a:alphaModFix/>
          </a:blip>
          <a:srcRect/>
          <a:stretch/>
        </p:blipFill>
        <p:spPr>
          <a:xfrm rot="5400000">
            <a:off x="656805" y="4437537"/>
            <a:ext cx="1212216" cy="1324611"/>
          </a:xfrm>
          <a:prstGeom prst="rect">
            <a:avLst/>
          </a:prstGeom>
          <a:noFill/>
          <a:ln>
            <a:noFill/>
          </a:ln>
        </p:spPr>
      </p:pic>
      <p:sp>
        <p:nvSpPr>
          <p:cNvPr id="266" name="Google Shape;266;p10"/>
          <p:cNvSpPr txBox="1"/>
          <p:nvPr/>
        </p:nvSpPr>
        <p:spPr>
          <a:xfrm>
            <a:off x="2387925" y="3693570"/>
            <a:ext cx="7027031" cy="2351318"/>
          </a:xfrm>
          <a:prstGeom prst="rect">
            <a:avLst/>
          </a:prstGeom>
          <a:noFill/>
          <a:ln>
            <a:noFill/>
          </a:ln>
        </p:spPr>
        <p:txBody>
          <a:bodyPr spcFirstLastPara="1" wrap="square" lIns="91425" tIns="45700" rIns="91425" bIns="45700" anchor="t" anchorCtr="0">
            <a:noAutofit/>
          </a:bodyPr>
          <a:lstStyle/>
          <a:p>
            <a:pPr lvl="0" algn="just" rtl="0">
              <a:spcBef>
                <a:spcPts val="0"/>
              </a:spcBef>
              <a:spcAft>
                <a:spcPts val="0"/>
              </a:spcAft>
              <a:buClr>
                <a:srgbClr val="4C1562"/>
              </a:buClr>
              <a:buSzPts val="1600"/>
            </a:pPr>
            <a:r>
              <a:rPr lang="fr-FR" sz="1600" b="1">
                <a:solidFill>
                  <a:srgbClr val="4C1562"/>
                </a:solidFill>
              </a:rPr>
              <a:t>INRA</a:t>
            </a:r>
            <a:endParaRPr sz="1800">
              <a:solidFill>
                <a:srgbClr val="595959"/>
              </a:solidFill>
              <a:latin typeface="Calibri"/>
              <a:ea typeface="Calibri"/>
              <a:cs typeface="Calibri"/>
              <a:sym typeface="Calibri"/>
            </a:endParaRPr>
          </a:p>
          <a:p>
            <a:pPr lvl="0" algn="just">
              <a:buClr>
                <a:schemeClr val="dk1"/>
              </a:buClr>
            </a:pPr>
            <a:r>
              <a:rPr lang="fr-FR" sz="1800">
                <a:solidFill>
                  <a:srgbClr val="595959"/>
                </a:solidFill>
                <a:latin typeface="Calibri"/>
                <a:ea typeface="Calibri"/>
                <a:cs typeface="Calibri"/>
                <a:sym typeface="Calibri"/>
              </a:rPr>
              <a:t>Dans une application bioinformatique, intégrer des informations extraites de textes scientifiques à des données d’observation </a:t>
            </a:r>
            <a:endParaRPr sz="1800">
              <a:solidFill>
                <a:srgbClr val="595959"/>
              </a:solidFill>
              <a:latin typeface="Calibri"/>
              <a:ea typeface="Calibri"/>
              <a:cs typeface="Calibri"/>
              <a:sym typeface="Calibri"/>
            </a:endParaRPr>
          </a:p>
          <a:p>
            <a:pPr marL="0" lvl="0" indent="457200" algn="just" rtl="0">
              <a:spcBef>
                <a:spcPts val="0"/>
              </a:spcBef>
              <a:spcAft>
                <a:spcPts val="0"/>
              </a:spcAft>
              <a:buClr>
                <a:schemeClr val="dk1"/>
              </a:buClr>
              <a:buFont typeface="Arial"/>
              <a:buNone/>
            </a:pPr>
            <a:r>
              <a:rPr lang="fr-FR" sz="1800" i="1">
                <a:solidFill>
                  <a:srgbClr val="7030A0"/>
                </a:solidFill>
                <a:latin typeface="Calibri"/>
                <a:ea typeface="Calibri"/>
                <a:cs typeface="Calibri"/>
                <a:sym typeface="Calibri"/>
              </a:rPr>
              <a:t>usage : découverte de nouvelles connaissances</a:t>
            </a:r>
            <a:endParaRPr sz="1800" i="1">
              <a:solidFill>
                <a:srgbClr val="7030A0"/>
              </a:solidFill>
              <a:latin typeface="Calibri"/>
              <a:ea typeface="Calibri"/>
              <a:cs typeface="Calibri"/>
              <a:sym typeface="Calibri"/>
            </a:endParaRPr>
          </a:p>
          <a:p>
            <a:pPr marL="0" lvl="0" indent="0" algn="just" rtl="0">
              <a:lnSpc>
                <a:spcPct val="33333"/>
              </a:lnSpc>
              <a:spcBef>
                <a:spcPts val="0"/>
              </a:spcBef>
              <a:spcAft>
                <a:spcPts val="0"/>
              </a:spcAft>
              <a:buClr>
                <a:schemeClr val="dk1"/>
              </a:buClr>
              <a:buFont typeface="Arial"/>
              <a:buNone/>
            </a:pPr>
            <a:r>
              <a:rPr lang="fr-FR" sz="1800">
                <a:solidFill>
                  <a:schemeClr val="dk1"/>
                </a:solidFill>
                <a:latin typeface="Calibri"/>
                <a:ea typeface="Calibri"/>
                <a:cs typeface="Calibri"/>
                <a:sym typeface="Calibri"/>
              </a:rPr>
              <a:t> </a:t>
            </a:r>
            <a:endParaRPr sz="500">
              <a:solidFill>
                <a:schemeClr val="dk1"/>
              </a:solidFill>
              <a:latin typeface="Calibri"/>
              <a:ea typeface="Calibri"/>
              <a:cs typeface="Calibri"/>
              <a:sym typeface="Calibri"/>
            </a:endParaRPr>
          </a:p>
          <a:p>
            <a:pPr lvl="0" algn="l" rtl="0">
              <a:lnSpc>
                <a:spcPct val="110000"/>
              </a:lnSpc>
              <a:spcBef>
                <a:spcPts val="0"/>
              </a:spcBef>
              <a:spcAft>
                <a:spcPts val="0"/>
              </a:spcAft>
              <a:buSzPts val="1400"/>
            </a:pPr>
            <a:r>
              <a:rPr lang="fr-FR" sz="1600" b="1">
                <a:solidFill>
                  <a:srgbClr val="4C1562"/>
                </a:solidFill>
              </a:rPr>
              <a:t>Inist</a:t>
            </a:r>
            <a:r>
              <a:rPr lang="fr-FR" sz="1800" b="1">
                <a:solidFill>
                  <a:srgbClr val="595959"/>
                </a:solidFill>
                <a:latin typeface="Calibri"/>
                <a:ea typeface="Calibri"/>
                <a:cs typeface="Calibri"/>
                <a:sym typeface="Calibri"/>
              </a:rPr>
              <a:t> </a:t>
            </a:r>
            <a:endParaRPr sz="1800">
              <a:solidFill>
                <a:srgbClr val="595959"/>
              </a:solidFill>
              <a:latin typeface="Calibri"/>
              <a:ea typeface="Calibri"/>
              <a:cs typeface="Calibri"/>
              <a:sym typeface="Calibri"/>
            </a:endParaRPr>
          </a:p>
          <a:p>
            <a:pPr marL="0" lvl="0" indent="0" algn="just" rtl="0">
              <a:spcBef>
                <a:spcPts val="0"/>
              </a:spcBef>
              <a:spcAft>
                <a:spcPts val="0"/>
              </a:spcAft>
              <a:buClr>
                <a:schemeClr val="dk1"/>
              </a:buClr>
              <a:buFont typeface="Arial"/>
              <a:buNone/>
            </a:pPr>
            <a:r>
              <a:rPr lang="fr-FR" sz="1800">
                <a:solidFill>
                  <a:srgbClr val="595959"/>
                </a:solidFill>
                <a:latin typeface="Calibri"/>
                <a:ea typeface="Calibri"/>
                <a:cs typeface="Calibri"/>
                <a:sym typeface="Calibri"/>
              </a:rPr>
              <a:t>Sur un corpus extrait d’ISTEX, appliquer des traitements permettant d’avoir un aperçu thématique des documents</a:t>
            </a:r>
            <a:endParaRPr sz="1800">
              <a:solidFill>
                <a:srgbClr val="595959"/>
              </a:solidFill>
              <a:latin typeface="Calibri"/>
              <a:ea typeface="Calibri"/>
              <a:cs typeface="Calibri"/>
              <a:sym typeface="Calibri"/>
            </a:endParaRPr>
          </a:p>
          <a:p>
            <a:pPr marL="457200" marR="0" lvl="0" indent="0" algn="just" rtl="0">
              <a:lnSpc>
                <a:spcPct val="100000"/>
              </a:lnSpc>
              <a:spcBef>
                <a:spcPts val="0"/>
              </a:spcBef>
              <a:spcAft>
                <a:spcPts val="0"/>
              </a:spcAft>
              <a:buNone/>
            </a:pPr>
            <a:r>
              <a:rPr lang="fr-FR" sz="1800" i="1">
                <a:solidFill>
                  <a:srgbClr val="7030A0"/>
                </a:solidFill>
                <a:latin typeface="Calibri"/>
                <a:ea typeface="Calibri"/>
                <a:cs typeface="Calibri"/>
                <a:sym typeface="Calibri"/>
              </a:rPr>
              <a:t>usage : délimitation de corpus spécialisé, construction de référentiel</a:t>
            </a:r>
            <a:endParaRPr sz="1800">
              <a:solidFill>
                <a:srgbClr val="595959"/>
              </a:solidFill>
              <a:latin typeface="Calibri"/>
              <a:ea typeface="Calibri"/>
              <a:cs typeface="Calibri"/>
              <a:sym typeface="Calibri"/>
            </a:endParaRPr>
          </a:p>
          <a:p>
            <a:pPr marL="0" marR="0" lvl="0" indent="0" algn="just" rtl="0">
              <a:lnSpc>
                <a:spcPct val="100000"/>
              </a:lnSpc>
              <a:spcBef>
                <a:spcPts val="0"/>
              </a:spcBef>
              <a:spcAft>
                <a:spcPts val="0"/>
              </a:spcAft>
              <a:buNone/>
            </a:pPr>
            <a:r>
              <a:rPr lang="fr-FR" sz="1800" b="0" i="0" u="none" strike="noStrike" cap="none">
                <a:solidFill>
                  <a:srgbClr val="595959"/>
                </a:solidFill>
                <a:latin typeface="Times New Roman"/>
                <a:ea typeface="Times New Roman"/>
                <a:cs typeface="Times New Roman"/>
                <a:sym typeface="Times New Roman"/>
              </a:rPr>
              <a:t> </a:t>
            </a:r>
            <a:endParaRPr sz="1100" b="0" i="0" u="none" strike="noStrike" cap="none">
              <a:solidFill>
                <a:srgbClr val="000000"/>
              </a:solidFill>
              <a:latin typeface="Times New Roman"/>
              <a:ea typeface="Times New Roman"/>
              <a:cs typeface="Times New Roman"/>
              <a:sym typeface="Times New Roman"/>
            </a:endParaRPr>
          </a:p>
        </p:txBody>
      </p:sp>
      <p:sp>
        <p:nvSpPr>
          <p:cNvPr id="267" name="Google Shape;267;p10"/>
          <p:cNvSpPr/>
          <p:nvPr/>
        </p:nvSpPr>
        <p:spPr>
          <a:xfrm rot="-446825" flipH="1">
            <a:off x="523321" y="4075915"/>
            <a:ext cx="1323968" cy="584212"/>
          </a:xfrm>
          <a:prstGeom prst="roundRect">
            <a:avLst>
              <a:gd name="adj" fmla="val 22306"/>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a:solidFill>
                  <a:srgbClr val="205867"/>
                </a:solidFill>
              </a:rPr>
              <a:t>deux applications</a:t>
            </a:r>
            <a:endParaRPr b="1">
              <a:solidFill>
                <a:srgbClr val="205867"/>
              </a:solidFill>
            </a:endParaRPr>
          </a:p>
        </p:txBody>
      </p:sp>
      <p:pic>
        <p:nvPicPr>
          <p:cNvPr id="268" name="Google Shape;268;p10"/>
          <p:cNvPicPr preferRelativeResize="0"/>
          <p:nvPr/>
        </p:nvPicPr>
        <p:blipFill>
          <a:blip r:embed="rId4">
            <a:alphaModFix/>
          </a:blip>
          <a:stretch>
            <a:fillRect/>
          </a:stretch>
        </p:blipFill>
        <p:spPr>
          <a:xfrm>
            <a:off x="5775625" y="804518"/>
            <a:ext cx="4028300" cy="2841057"/>
          </a:xfrm>
          <a:prstGeom prst="rect">
            <a:avLst/>
          </a:prstGeom>
          <a:noFill/>
          <a:ln>
            <a:noFill/>
          </a:ln>
        </p:spPr>
      </p:pic>
    </p:spTree>
    <p:extLst>
      <p:ext uri="{BB962C8B-B14F-4D97-AF65-F5344CB8AC3E}">
        <p14:creationId xmlns:p14="http://schemas.microsoft.com/office/powerpoint/2010/main" val="2842132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6D6DB8E-4220-8242-BAAB-EBA1A4D4ECDA}"/>
              </a:ext>
            </a:extLst>
          </p:cNvPr>
          <p:cNvSpPr/>
          <p:nvPr/>
        </p:nvSpPr>
        <p:spPr>
          <a:xfrm>
            <a:off x="6390037" y="303962"/>
            <a:ext cx="3127423" cy="23329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70D7C5F-EDEC-1445-ADE3-7E3C4E53DE20}"/>
              </a:ext>
            </a:extLst>
          </p:cNvPr>
          <p:cNvSpPr>
            <a:spLocks noGrp="1"/>
          </p:cNvSpPr>
          <p:nvPr>
            <p:ph type="title"/>
          </p:nvPr>
        </p:nvSpPr>
        <p:spPr>
          <a:xfrm>
            <a:off x="337740" y="223920"/>
            <a:ext cx="5013749" cy="763200"/>
          </a:xfrm>
        </p:spPr>
        <p:txBody>
          <a:bodyPr/>
          <a:lstStyle/>
          <a:p>
            <a:r>
              <a:rPr lang="fr-FR"/>
              <a:t>Dissémination</a:t>
            </a:r>
            <a:br>
              <a:rPr lang="fr-FR"/>
            </a:br>
            <a:r>
              <a:rPr lang="fr-FR" sz="2000" i="1"/>
              <a:t>Vers les différentes communautés cibles </a:t>
            </a:r>
          </a:p>
        </p:txBody>
      </p:sp>
      <p:sp>
        <p:nvSpPr>
          <p:cNvPr id="3" name="Espace réservé du texte 2">
            <a:extLst>
              <a:ext uri="{FF2B5EF4-FFF2-40B4-BE49-F238E27FC236}">
                <a16:creationId xmlns:a16="http://schemas.microsoft.com/office/drawing/2014/main" id="{30739C6E-1974-7044-BA97-157DE72DF763}"/>
              </a:ext>
            </a:extLst>
          </p:cNvPr>
          <p:cNvSpPr>
            <a:spLocks noGrp="1"/>
          </p:cNvSpPr>
          <p:nvPr>
            <p:ph type="body" idx="1"/>
          </p:nvPr>
        </p:nvSpPr>
        <p:spPr>
          <a:xfrm>
            <a:off x="175154" y="1000453"/>
            <a:ext cx="6451925" cy="2238073"/>
          </a:xfr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a:lstStyle/>
          <a:p>
            <a:pPr>
              <a:lnSpc>
                <a:spcPct val="150000"/>
              </a:lnSpc>
            </a:pPr>
            <a:r>
              <a:rPr lang="fr-FR"/>
              <a:t>Un large ensemble de présentations, disponibles en ligne</a:t>
            </a:r>
          </a:p>
          <a:p>
            <a:pPr>
              <a:lnSpc>
                <a:spcPct val="150000"/>
              </a:lnSpc>
            </a:pPr>
            <a:endParaRPr lang="fr-FR"/>
          </a:p>
          <a:p>
            <a:pPr>
              <a:lnSpc>
                <a:spcPct val="150000"/>
              </a:lnSpc>
            </a:pPr>
            <a:endParaRPr lang="fr-FR"/>
          </a:p>
          <a:p>
            <a:pPr>
              <a:lnSpc>
                <a:spcPct val="150000"/>
              </a:lnSpc>
            </a:pPr>
            <a:endParaRPr lang="fr-FR"/>
          </a:p>
          <a:p>
            <a:pPr>
              <a:lnSpc>
                <a:spcPct val="150000"/>
              </a:lnSpc>
            </a:pPr>
            <a:endParaRPr lang="fr-FR"/>
          </a:p>
          <a:p>
            <a:pPr>
              <a:lnSpc>
                <a:spcPct val="150000"/>
              </a:lnSpc>
            </a:pPr>
            <a:endParaRPr lang="fr-FR"/>
          </a:p>
          <a:p>
            <a:pPr>
              <a:lnSpc>
                <a:spcPct val="150000"/>
              </a:lnSpc>
            </a:pPr>
            <a:endParaRPr lang="fr-FR"/>
          </a:p>
          <a:p>
            <a:endParaRPr lang="fr-FR"/>
          </a:p>
          <a:p>
            <a:endParaRPr lang="fr-FR" b="1"/>
          </a:p>
          <a:p>
            <a:endParaRPr lang="fr-FR" b="1"/>
          </a:p>
          <a:p>
            <a:endParaRPr lang="fr-FR" b="1"/>
          </a:p>
          <a:p>
            <a:endParaRPr lang="fr-FR" b="1"/>
          </a:p>
          <a:p>
            <a:endParaRPr lang="fr-FR" b="1"/>
          </a:p>
          <a:p>
            <a:endParaRPr lang="fr-FR"/>
          </a:p>
          <a:p>
            <a:endParaRPr lang="fr-FR" b="1"/>
          </a:p>
          <a:p>
            <a:endParaRPr lang="fr-FR" b="1"/>
          </a:p>
          <a:p>
            <a:endParaRPr lang="fr-FR" b="1"/>
          </a:p>
          <a:p>
            <a:endParaRPr lang="fr-FR" b="1"/>
          </a:p>
          <a:p>
            <a:endParaRPr lang="fr-FR" b="1"/>
          </a:p>
          <a:p>
            <a:br>
              <a:rPr lang="fr-FR"/>
            </a:br>
            <a:br>
              <a:rPr lang="fr-FR"/>
            </a:br>
            <a:br>
              <a:rPr lang="fr-FR"/>
            </a:br>
            <a:br>
              <a:rPr lang="fr-FR"/>
            </a:br>
            <a:br>
              <a:rPr lang="fr-FR"/>
            </a:br>
            <a:br>
              <a:rPr lang="fr-FR"/>
            </a:br>
            <a:br>
              <a:rPr lang="fr-FR"/>
            </a:br>
            <a:br>
              <a:rPr lang="fr-FR"/>
            </a:br>
            <a:br>
              <a:rPr lang="fr-FR"/>
            </a:br>
            <a:br>
              <a:rPr lang="fr-FR"/>
            </a:br>
            <a:br>
              <a:rPr lang="fr-FR"/>
            </a:br>
            <a:br>
              <a:rPr lang="fr-FR"/>
            </a:br>
            <a:br>
              <a:rPr lang="fr-FR"/>
            </a:br>
            <a:br>
              <a:rPr lang="fr-FR"/>
            </a:br>
            <a:br>
              <a:rPr lang="fr-FR"/>
            </a:br>
            <a:endParaRPr lang="fr-FR"/>
          </a:p>
        </p:txBody>
      </p:sp>
      <p:sp>
        <p:nvSpPr>
          <p:cNvPr id="4" name="ZoneTexte 3">
            <a:extLst>
              <a:ext uri="{FF2B5EF4-FFF2-40B4-BE49-F238E27FC236}">
                <a16:creationId xmlns:a16="http://schemas.microsoft.com/office/drawing/2014/main" id="{A441BCD5-9D29-7945-B55B-2BBBF1E710B7}"/>
              </a:ext>
            </a:extLst>
          </p:cNvPr>
          <p:cNvSpPr txBox="1"/>
          <p:nvPr/>
        </p:nvSpPr>
        <p:spPr>
          <a:xfrm>
            <a:off x="1727200" y="6326303"/>
            <a:ext cx="3001143" cy="523220"/>
          </a:xfrm>
          <a:prstGeom prst="rect">
            <a:avLst/>
          </a:prstGeom>
          <a:noFill/>
        </p:spPr>
        <p:txBody>
          <a:bodyPr wrap="none" rtlCol="0">
            <a:spAutoFit/>
          </a:bodyPr>
          <a:lstStyle/>
          <a:p>
            <a:r>
              <a:rPr lang="fr-FR">
                <a:solidFill>
                  <a:srgbClr val="7030A0"/>
                </a:solidFill>
              </a:rPr>
              <a:t>https://www.istex.fr/curieux/page/2</a:t>
            </a:r>
          </a:p>
          <a:p>
            <a:r>
              <a:rPr lang="fr-FR">
                <a:solidFill>
                  <a:srgbClr val="7030A0"/>
                </a:solidFill>
              </a:rPr>
              <a:t>https://www.inist.fr/projets/visa-tm/ /</a:t>
            </a:r>
          </a:p>
        </p:txBody>
      </p:sp>
      <p:pic>
        <p:nvPicPr>
          <p:cNvPr id="7" name="Image 6">
            <a:extLst>
              <a:ext uri="{FF2B5EF4-FFF2-40B4-BE49-F238E27FC236}">
                <a16:creationId xmlns:a16="http://schemas.microsoft.com/office/drawing/2014/main" id="{D2CC40AA-1FB5-0A48-8556-76361E230CF2}"/>
              </a:ext>
            </a:extLst>
          </p:cNvPr>
          <p:cNvPicPr>
            <a:picLocks noChangeAspect="1"/>
          </p:cNvPicPr>
          <p:nvPr/>
        </p:nvPicPr>
        <p:blipFill>
          <a:blip r:embed="rId3"/>
          <a:stretch>
            <a:fillRect/>
          </a:stretch>
        </p:blipFill>
        <p:spPr>
          <a:xfrm>
            <a:off x="3662489" y="1617657"/>
            <a:ext cx="2131705" cy="879151"/>
          </a:xfrm>
          <a:prstGeom prst="rect">
            <a:avLst/>
          </a:prstGeom>
        </p:spPr>
      </p:pic>
      <p:pic>
        <p:nvPicPr>
          <p:cNvPr id="8" name="Image 7">
            <a:extLst>
              <a:ext uri="{FF2B5EF4-FFF2-40B4-BE49-F238E27FC236}">
                <a16:creationId xmlns:a16="http://schemas.microsoft.com/office/drawing/2014/main" id="{96049F31-4032-2940-AB66-DB9D4F3A1E35}"/>
              </a:ext>
            </a:extLst>
          </p:cNvPr>
          <p:cNvPicPr>
            <a:picLocks noChangeAspect="1"/>
          </p:cNvPicPr>
          <p:nvPr/>
        </p:nvPicPr>
        <p:blipFill>
          <a:blip r:embed="rId4"/>
          <a:stretch>
            <a:fillRect/>
          </a:stretch>
        </p:blipFill>
        <p:spPr>
          <a:xfrm>
            <a:off x="1666045" y="2637280"/>
            <a:ext cx="2131705" cy="444105"/>
          </a:xfrm>
          <a:prstGeom prst="rect">
            <a:avLst/>
          </a:prstGeom>
        </p:spPr>
      </p:pic>
      <p:grpSp>
        <p:nvGrpSpPr>
          <p:cNvPr id="12" name="Groupe 11">
            <a:extLst>
              <a:ext uri="{FF2B5EF4-FFF2-40B4-BE49-F238E27FC236}">
                <a16:creationId xmlns:a16="http://schemas.microsoft.com/office/drawing/2014/main" id="{AD25AFD3-643B-4F47-85B1-F76AB743F219}"/>
              </a:ext>
            </a:extLst>
          </p:cNvPr>
          <p:cNvGrpSpPr/>
          <p:nvPr/>
        </p:nvGrpSpPr>
        <p:grpSpPr>
          <a:xfrm>
            <a:off x="7195138" y="501428"/>
            <a:ext cx="2565595" cy="1991300"/>
            <a:chOff x="7002275" y="1199295"/>
            <a:chExt cx="2565595" cy="1991300"/>
          </a:xfrm>
        </p:grpSpPr>
        <p:graphicFrame>
          <p:nvGraphicFramePr>
            <p:cNvPr id="5" name="Graphique 4">
              <a:extLst>
                <a:ext uri="{FF2B5EF4-FFF2-40B4-BE49-F238E27FC236}">
                  <a16:creationId xmlns:a16="http://schemas.microsoft.com/office/drawing/2014/main" id="{6AE1CAD0-A0AD-2B43-929D-005BAA34D60C}"/>
                </a:ext>
              </a:extLst>
            </p:cNvPr>
            <p:cNvGraphicFramePr>
              <a:graphicFrameLocks/>
            </p:cNvGraphicFramePr>
            <p:nvPr>
              <p:extLst>
                <p:ext uri="{D42A27DB-BD31-4B8C-83A1-F6EECF244321}">
                  <p14:modId xmlns:p14="http://schemas.microsoft.com/office/powerpoint/2010/main" val="1515729861"/>
                </p:ext>
              </p:extLst>
            </p:nvPr>
          </p:nvGraphicFramePr>
          <p:xfrm>
            <a:off x="7002275" y="1384925"/>
            <a:ext cx="2565595" cy="1805670"/>
          </p:xfrm>
          <a:graphic>
            <a:graphicData uri="http://schemas.openxmlformats.org/drawingml/2006/chart">
              <c:chart xmlns:c="http://schemas.openxmlformats.org/drawingml/2006/chart" xmlns:r="http://schemas.openxmlformats.org/officeDocument/2006/relationships" r:id="rId5"/>
            </a:graphicData>
          </a:graphic>
        </p:graphicFrame>
        <p:pic>
          <p:nvPicPr>
            <p:cNvPr id="9" name="Image 8">
              <a:extLst>
                <a:ext uri="{FF2B5EF4-FFF2-40B4-BE49-F238E27FC236}">
                  <a16:creationId xmlns:a16="http://schemas.microsoft.com/office/drawing/2014/main" id="{E9383F01-0CDC-2146-BE41-94E38DCA943E}"/>
                </a:ext>
              </a:extLst>
            </p:cNvPr>
            <p:cNvPicPr>
              <a:picLocks noChangeAspect="1"/>
            </p:cNvPicPr>
            <p:nvPr/>
          </p:nvPicPr>
          <p:blipFill>
            <a:blip r:embed="rId6"/>
            <a:stretch>
              <a:fillRect/>
            </a:stretch>
          </p:blipFill>
          <p:spPr>
            <a:xfrm>
              <a:off x="7920254" y="1199295"/>
              <a:ext cx="704927" cy="169305"/>
            </a:xfrm>
            <a:prstGeom prst="rect">
              <a:avLst/>
            </a:prstGeom>
          </p:spPr>
        </p:pic>
      </p:grpSp>
      <p:pic>
        <p:nvPicPr>
          <p:cNvPr id="10" name="Image 9">
            <a:extLst>
              <a:ext uri="{FF2B5EF4-FFF2-40B4-BE49-F238E27FC236}">
                <a16:creationId xmlns:a16="http://schemas.microsoft.com/office/drawing/2014/main" id="{6B471503-3F4C-774D-994B-749611FB897B}"/>
              </a:ext>
            </a:extLst>
          </p:cNvPr>
          <p:cNvPicPr>
            <a:picLocks noChangeAspect="1"/>
          </p:cNvPicPr>
          <p:nvPr/>
        </p:nvPicPr>
        <p:blipFill>
          <a:blip r:embed="rId7"/>
          <a:stretch>
            <a:fillRect/>
          </a:stretch>
        </p:blipFill>
        <p:spPr>
          <a:xfrm>
            <a:off x="763694" y="1765396"/>
            <a:ext cx="1712920" cy="605258"/>
          </a:xfrm>
          <a:prstGeom prst="rect">
            <a:avLst/>
          </a:prstGeom>
        </p:spPr>
      </p:pic>
      <p:sp>
        <p:nvSpPr>
          <p:cNvPr id="16" name="ZoneTexte 15">
            <a:extLst>
              <a:ext uri="{FF2B5EF4-FFF2-40B4-BE49-F238E27FC236}">
                <a16:creationId xmlns:a16="http://schemas.microsoft.com/office/drawing/2014/main" id="{8AFA3B55-72BE-2243-B204-2738C3AAF985}"/>
              </a:ext>
            </a:extLst>
          </p:cNvPr>
          <p:cNvSpPr txBox="1"/>
          <p:nvPr/>
        </p:nvSpPr>
        <p:spPr>
          <a:xfrm>
            <a:off x="175154" y="3953159"/>
            <a:ext cx="6259573" cy="2005677"/>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lvl="0">
              <a:spcBef>
                <a:spcPts val="1000"/>
              </a:spcBef>
              <a:spcAft>
                <a:spcPts val="1000"/>
              </a:spcAft>
              <a:buSzPts val="1400"/>
            </a:pPr>
            <a:r>
              <a:rPr lang="fr-FR" sz="1800" b="1">
                <a:solidFill>
                  <a:srgbClr val="000000">
                    <a:lumMod val="65000"/>
                    <a:lumOff val="35000"/>
                  </a:srgbClr>
                </a:solidFill>
              </a:rPr>
              <a:t>Création de liens avec l'écosystème </a:t>
            </a:r>
          </a:p>
          <a:p>
            <a:pPr lvl="0">
              <a:buSzPts val="1400"/>
            </a:pPr>
            <a:r>
              <a:rPr lang="fr-FR" sz="1800" b="1">
                <a:solidFill>
                  <a:srgbClr val="000000">
                    <a:lumMod val="65000"/>
                    <a:lumOff val="35000"/>
                  </a:srgbClr>
                </a:solidFill>
              </a:rPr>
              <a:t>TDM</a:t>
            </a:r>
            <a:r>
              <a:rPr lang="fr-FR" sz="1800">
                <a:solidFill>
                  <a:srgbClr val="000000">
                    <a:lumMod val="65000"/>
                    <a:lumOff val="35000"/>
                  </a:srgbClr>
                </a:solidFill>
              </a:rPr>
              <a:t> : Pré GDR-CNRS TAL, SGT TDM du CoSO </a:t>
            </a:r>
          </a:p>
          <a:p>
            <a:pPr lvl="0">
              <a:buSzPts val="1400"/>
            </a:pPr>
            <a:r>
              <a:rPr lang="fr-FR" sz="1800" b="1">
                <a:solidFill>
                  <a:srgbClr val="000000">
                    <a:lumMod val="65000"/>
                    <a:lumOff val="35000"/>
                  </a:srgbClr>
                </a:solidFill>
              </a:rPr>
              <a:t>E-infra </a:t>
            </a:r>
            <a:r>
              <a:rPr lang="fr-FR" sz="1800">
                <a:solidFill>
                  <a:srgbClr val="000000">
                    <a:lumMod val="65000"/>
                    <a:lumOff val="35000"/>
                  </a:srgbClr>
                </a:solidFill>
              </a:rPr>
              <a:t>: OpenMinTeD, Galaxy, PubAnnotation</a:t>
            </a:r>
          </a:p>
          <a:p>
            <a:pPr>
              <a:buSzPts val="1400"/>
            </a:pPr>
            <a:r>
              <a:rPr lang="fr-FR" sz="1800" b="1">
                <a:solidFill>
                  <a:srgbClr val="000000">
                    <a:lumMod val="65000"/>
                    <a:lumOff val="35000"/>
                  </a:srgbClr>
                </a:solidFill>
              </a:rPr>
              <a:t>Science de la vie et santé</a:t>
            </a:r>
            <a:endParaRPr lang="fr-FR" sz="1800">
              <a:solidFill>
                <a:srgbClr val="000000">
                  <a:lumMod val="65000"/>
                  <a:lumOff val="35000"/>
                </a:srgbClr>
              </a:solidFill>
            </a:endParaRPr>
          </a:p>
          <a:p>
            <a:pPr marL="185738" lvl="1" indent="42863">
              <a:buSzPts val="1400"/>
            </a:pPr>
            <a:r>
              <a:rPr lang="fr-FR" sz="1800">
                <a:solidFill>
                  <a:srgbClr val="000000">
                    <a:lumMod val="65000"/>
                    <a:lumOff val="35000"/>
                  </a:srgbClr>
                </a:solidFill>
              </a:rPr>
              <a:t>Projet Data2Knowledge</a:t>
            </a:r>
          </a:p>
          <a:p>
            <a:pPr marL="185738" lvl="1" indent="42863">
              <a:buSzPts val="1400"/>
            </a:pPr>
            <a:r>
              <a:rPr lang="fr-FR" sz="1800">
                <a:solidFill>
                  <a:srgbClr val="000000">
                    <a:lumMod val="65000"/>
                    <a:lumOff val="35000"/>
                  </a:srgbClr>
                </a:solidFill>
              </a:rPr>
              <a:t>Plateformes françaises de bioinformatique</a:t>
            </a:r>
          </a:p>
          <a:p>
            <a:pPr marL="185738" lvl="1" indent="42863">
              <a:buSzPts val="1400"/>
            </a:pPr>
            <a:endParaRPr lang="fr-FR" sz="800">
              <a:solidFill>
                <a:srgbClr val="000000">
                  <a:lumMod val="65000"/>
                  <a:lumOff val="35000"/>
                </a:srgbClr>
              </a:solidFill>
            </a:endParaRPr>
          </a:p>
        </p:txBody>
      </p:sp>
      <p:pic>
        <p:nvPicPr>
          <p:cNvPr id="19" name="Image 18">
            <a:extLst>
              <a:ext uri="{FF2B5EF4-FFF2-40B4-BE49-F238E27FC236}">
                <a16:creationId xmlns:a16="http://schemas.microsoft.com/office/drawing/2014/main" id="{BC6C1BE4-D0EF-934E-9116-A30146831365}"/>
              </a:ext>
            </a:extLst>
          </p:cNvPr>
          <p:cNvPicPr>
            <a:picLocks noChangeAspect="1"/>
          </p:cNvPicPr>
          <p:nvPr/>
        </p:nvPicPr>
        <p:blipFill>
          <a:blip r:embed="rId8"/>
          <a:stretch>
            <a:fillRect/>
          </a:stretch>
        </p:blipFill>
        <p:spPr>
          <a:xfrm>
            <a:off x="4192796" y="3574570"/>
            <a:ext cx="1912633" cy="543673"/>
          </a:xfrm>
          <a:prstGeom prst="rect">
            <a:avLst/>
          </a:prstGeom>
          <a:solidFill>
            <a:schemeClr val="bg1"/>
          </a:solidFill>
        </p:spPr>
      </p:pic>
      <p:grpSp>
        <p:nvGrpSpPr>
          <p:cNvPr id="24" name="Groupe 23">
            <a:extLst>
              <a:ext uri="{FF2B5EF4-FFF2-40B4-BE49-F238E27FC236}">
                <a16:creationId xmlns:a16="http://schemas.microsoft.com/office/drawing/2014/main" id="{E432F640-5EAA-CE42-98F0-30F4369593A7}"/>
              </a:ext>
            </a:extLst>
          </p:cNvPr>
          <p:cNvGrpSpPr/>
          <p:nvPr/>
        </p:nvGrpSpPr>
        <p:grpSpPr>
          <a:xfrm>
            <a:off x="5794194" y="2787589"/>
            <a:ext cx="3966539" cy="2035071"/>
            <a:chOff x="5803993" y="3011062"/>
            <a:chExt cx="3966539" cy="2035071"/>
          </a:xfrm>
        </p:grpSpPr>
        <p:sp>
          <p:nvSpPr>
            <p:cNvPr id="15" name="Rectangle : coins arrondis 14">
              <a:extLst>
                <a:ext uri="{FF2B5EF4-FFF2-40B4-BE49-F238E27FC236}">
                  <a16:creationId xmlns:a16="http://schemas.microsoft.com/office/drawing/2014/main" id="{5D2AAF35-B310-6C4C-95CA-8FD8AC9B49DA}"/>
                </a:ext>
              </a:extLst>
            </p:cNvPr>
            <p:cNvSpPr/>
            <p:nvPr/>
          </p:nvSpPr>
          <p:spPr>
            <a:xfrm>
              <a:off x="6045199" y="3011062"/>
              <a:ext cx="3725333" cy="2035071"/>
            </a:xfrm>
            <a:prstGeom prst="roundRect">
              <a:avLst/>
            </a:prstGeom>
            <a:solidFill>
              <a:srgbClr val="4C156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9A3D6071-426E-1F41-83FD-31BC37BA346B}"/>
                </a:ext>
              </a:extLst>
            </p:cNvPr>
            <p:cNvPicPr>
              <a:picLocks noChangeAspect="1"/>
            </p:cNvPicPr>
            <p:nvPr/>
          </p:nvPicPr>
          <p:blipFill>
            <a:blip r:embed="rId9"/>
            <a:stretch>
              <a:fillRect/>
            </a:stretch>
          </p:blipFill>
          <p:spPr>
            <a:xfrm>
              <a:off x="7384756" y="3165382"/>
              <a:ext cx="2036547" cy="1593819"/>
            </a:xfrm>
            <a:prstGeom prst="rect">
              <a:avLst/>
            </a:prstGeom>
          </p:spPr>
        </p:pic>
        <p:sp>
          <p:nvSpPr>
            <p:cNvPr id="14" name="ZoneTexte 13">
              <a:extLst>
                <a:ext uri="{FF2B5EF4-FFF2-40B4-BE49-F238E27FC236}">
                  <a16:creationId xmlns:a16="http://schemas.microsoft.com/office/drawing/2014/main" id="{E974CECC-4325-BE41-A395-DADE6395C988}"/>
                </a:ext>
              </a:extLst>
            </p:cNvPr>
            <p:cNvSpPr txBox="1"/>
            <p:nvPr/>
          </p:nvSpPr>
          <p:spPr>
            <a:xfrm>
              <a:off x="5803993" y="3938992"/>
              <a:ext cx="1569660" cy="861774"/>
            </a:xfrm>
            <a:prstGeom prst="rect">
              <a:avLst/>
            </a:prstGeom>
            <a:noFill/>
          </p:spPr>
          <p:txBody>
            <a:bodyPr wrap="none" rtlCol="0">
              <a:spAutoFit/>
            </a:bodyPr>
            <a:lstStyle/>
            <a:p>
              <a:pPr marL="457200" lvl="0" indent="-228600" algn="ctr">
                <a:buSzPts val="1400"/>
              </a:pPr>
              <a:r>
                <a:rPr lang="fr-FR" sz="1800" b="1">
                  <a:solidFill>
                    <a:schemeClr val="bg1"/>
                  </a:solidFill>
                </a:rPr>
                <a:t>Site web </a:t>
              </a:r>
            </a:p>
            <a:p>
              <a:pPr marL="457200" lvl="0" indent="-228600" algn="ctr">
                <a:buSzPts val="1400"/>
              </a:pPr>
              <a:r>
                <a:rPr lang="fr-FR" sz="1800">
                  <a:solidFill>
                    <a:schemeClr val="bg1"/>
                  </a:solidFill>
                </a:rPr>
                <a:t>Vidéo, blog</a:t>
              </a:r>
            </a:p>
            <a:p>
              <a:pPr algn="ctr"/>
              <a:endParaRPr lang="fr-FR"/>
            </a:p>
          </p:txBody>
        </p:sp>
      </p:grpSp>
      <p:pic>
        <p:nvPicPr>
          <p:cNvPr id="17" name="Image 16">
            <a:extLst>
              <a:ext uri="{FF2B5EF4-FFF2-40B4-BE49-F238E27FC236}">
                <a16:creationId xmlns:a16="http://schemas.microsoft.com/office/drawing/2014/main" id="{A1ED2145-6CB8-A349-B8CA-2D41CB141175}"/>
              </a:ext>
            </a:extLst>
          </p:cNvPr>
          <p:cNvPicPr>
            <a:picLocks noChangeAspect="1"/>
          </p:cNvPicPr>
          <p:nvPr/>
        </p:nvPicPr>
        <p:blipFill>
          <a:blip r:embed="rId10"/>
          <a:stretch>
            <a:fillRect/>
          </a:stretch>
        </p:blipFill>
        <p:spPr>
          <a:xfrm>
            <a:off x="5453321" y="5576769"/>
            <a:ext cx="929128" cy="387137"/>
          </a:xfrm>
          <a:prstGeom prst="rect">
            <a:avLst/>
          </a:prstGeom>
          <a:solidFill>
            <a:schemeClr val="bg1"/>
          </a:solidFill>
        </p:spPr>
      </p:pic>
      <p:pic>
        <p:nvPicPr>
          <p:cNvPr id="18" name="Image 17">
            <a:extLst>
              <a:ext uri="{FF2B5EF4-FFF2-40B4-BE49-F238E27FC236}">
                <a16:creationId xmlns:a16="http://schemas.microsoft.com/office/drawing/2014/main" id="{6D2B06A7-F5AA-2348-B140-56A27D0065B6}"/>
              </a:ext>
            </a:extLst>
          </p:cNvPr>
          <p:cNvPicPr>
            <a:picLocks noChangeAspect="1"/>
          </p:cNvPicPr>
          <p:nvPr/>
        </p:nvPicPr>
        <p:blipFill>
          <a:blip r:embed="rId11"/>
          <a:stretch>
            <a:fillRect/>
          </a:stretch>
        </p:blipFill>
        <p:spPr>
          <a:xfrm>
            <a:off x="4774639" y="5622115"/>
            <a:ext cx="634801" cy="431665"/>
          </a:xfrm>
          <a:prstGeom prst="rect">
            <a:avLst/>
          </a:prstGeom>
          <a:solidFill>
            <a:schemeClr val="bg1"/>
          </a:solidFill>
        </p:spPr>
      </p:pic>
      <p:pic>
        <p:nvPicPr>
          <p:cNvPr id="20" name="Image 19">
            <a:extLst>
              <a:ext uri="{FF2B5EF4-FFF2-40B4-BE49-F238E27FC236}">
                <a16:creationId xmlns:a16="http://schemas.microsoft.com/office/drawing/2014/main" id="{DDFBA55D-E1D2-B040-9091-9570C1DDEFDB}"/>
              </a:ext>
            </a:extLst>
          </p:cNvPr>
          <p:cNvPicPr>
            <a:picLocks noChangeAspect="1"/>
          </p:cNvPicPr>
          <p:nvPr/>
        </p:nvPicPr>
        <p:blipFill>
          <a:blip r:embed="rId12"/>
          <a:stretch>
            <a:fillRect/>
          </a:stretch>
        </p:blipFill>
        <p:spPr>
          <a:xfrm>
            <a:off x="4847455" y="5003867"/>
            <a:ext cx="1211732" cy="428953"/>
          </a:xfrm>
          <a:prstGeom prst="rect">
            <a:avLst/>
          </a:prstGeom>
        </p:spPr>
      </p:pic>
      <p:pic>
        <p:nvPicPr>
          <p:cNvPr id="25" name="Image 24">
            <a:extLst>
              <a:ext uri="{FF2B5EF4-FFF2-40B4-BE49-F238E27FC236}">
                <a16:creationId xmlns:a16="http://schemas.microsoft.com/office/drawing/2014/main" id="{F0184800-8798-0748-80B8-B8FBE2D4E815}"/>
              </a:ext>
            </a:extLst>
          </p:cNvPr>
          <p:cNvPicPr>
            <a:picLocks noChangeAspect="1"/>
          </p:cNvPicPr>
          <p:nvPr/>
        </p:nvPicPr>
        <p:blipFill>
          <a:blip r:embed="rId13"/>
          <a:stretch>
            <a:fillRect/>
          </a:stretch>
        </p:blipFill>
        <p:spPr>
          <a:xfrm>
            <a:off x="3662489" y="4928018"/>
            <a:ext cx="543674" cy="543674"/>
          </a:xfrm>
          <a:prstGeom prst="rect">
            <a:avLst/>
          </a:prstGeom>
          <a:noFill/>
        </p:spPr>
      </p:pic>
      <p:pic>
        <p:nvPicPr>
          <p:cNvPr id="11" name="Image 10">
            <a:extLst>
              <a:ext uri="{FF2B5EF4-FFF2-40B4-BE49-F238E27FC236}">
                <a16:creationId xmlns:a16="http://schemas.microsoft.com/office/drawing/2014/main" id="{899DD525-27EC-C14B-BAE6-CE1331B94F12}"/>
              </a:ext>
            </a:extLst>
          </p:cNvPr>
          <p:cNvPicPr>
            <a:picLocks noChangeAspect="1"/>
          </p:cNvPicPr>
          <p:nvPr/>
        </p:nvPicPr>
        <p:blipFill>
          <a:blip r:embed="rId14"/>
          <a:stretch>
            <a:fillRect/>
          </a:stretch>
        </p:blipFill>
        <p:spPr>
          <a:xfrm>
            <a:off x="6576711" y="261899"/>
            <a:ext cx="952552" cy="485542"/>
          </a:xfrm>
          <a:prstGeom prst="rect">
            <a:avLst/>
          </a:prstGeom>
        </p:spPr>
      </p:pic>
      <p:sp>
        <p:nvSpPr>
          <p:cNvPr id="28" name="Rectangle 27">
            <a:extLst>
              <a:ext uri="{FF2B5EF4-FFF2-40B4-BE49-F238E27FC236}">
                <a16:creationId xmlns:a16="http://schemas.microsoft.com/office/drawing/2014/main" id="{EFEFC63A-A143-774C-B4DC-5264C9D08199}"/>
              </a:ext>
            </a:extLst>
          </p:cNvPr>
          <p:cNvSpPr/>
          <p:nvPr/>
        </p:nvSpPr>
        <p:spPr>
          <a:xfrm>
            <a:off x="7497034" y="4577293"/>
            <a:ext cx="1545616" cy="276999"/>
          </a:xfrm>
          <a:prstGeom prst="rect">
            <a:avLst/>
          </a:prstGeom>
        </p:spPr>
        <p:txBody>
          <a:bodyPr wrap="none">
            <a:spAutoFit/>
          </a:bodyPr>
          <a:lstStyle/>
          <a:p>
            <a:r>
              <a:rPr lang="fr-FR" sz="1200">
                <a:solidFill>
                  <a:schemeClr val="bg1"/>
                </a:solidFill>
              </a:rPr>
              <a:t>https://visatm.inist.fr</a:t>
            </a:r>
          </a:p>
        </p:txBody>
      </p:sp>
      <p:pic>
        <p:nvPicPr>
          <p:cNvPr id="29" name="Image 28">
            <a:extLst>
              <a:ext uri="{FF2B5EF4-FFF2-40B4-BE49-F238E27FC236}">
                <a16:creationId xmlns:a16="http://schemas.microsoft.com/office/drawing/2014/main" id="{A3A719C8-7B61-374B-B598-50D13D23DD38}"/>
              </a:ext>
            </a:extLst>
          </p:cNvPr>
          <p:cNvPicPr>
            <a:picLocks noChangeAspect="1"/>
          </p:cNvPicPr>
          <p:nvPr/>
        </p:nvPicPr>
        <p:blipFill>
          <a:blip r:embed="rId15"/>
          <a:stretch>
            <a:fillRect/>
          </a:stretch>
        </p:blipFill>
        <p:spPr>
          <a:xfrm>
            <a:off x="6105429" y="5085747"/>
            <a:ext cx="1211733" cy="385246"/>
          </a:xfrm>
          <a:prstGeom prst="rect">
            <a:avLst/>
          </a:prstGeom>
        </p:spPr>
      </p:pic>
    </p:spTree>
    <p:extLst>
      <p:ext uri="{BB962C8B-B14F-4D97-AF65-F5344CB8AC3E}">
        <p14:creationId xmlns:p14="http://schemas.microsoft.com/office/powerpoint/2010/main" val="3829943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ACE70C9A-9B90-CF46-ADAA-570AAE472CF4}"/>
              </a:ext>
            </a:extLst>
          </p:cNvPr>
          <p:cNvGrpSpPr/>
          <p:nvPr/>
        </p:nvGrpSpPr>
        <p:grpSpPr>
          <a:xfrm>
            <a:off x="-655093" y="-522309"/>
            <a:ext cx="5868043" cy="3823221"/>
            <a:chOff x="-655093" y="-522309"/>
            <a:chExt cx="5868043" cy="3823221"/>
          </a:xfrm>
        </p:grpSpPr>
        <p:pic>
          <p:nvPicPr>
            <p:cNvPr id="23" name="Image 22">
              <a:extLst>
                <a:ext uri="{FF2B5EF4-FFF2-40B4-BE49-F238E27FC236}">
                  <a16:creationId xmlns:a16="http://schemas.microsoft.com/office/drawing/2014/main" id="{CFD07DCB-7BB4-FA4C-944E-1E21B65ED4FB}"/>
                </a:ext>
              </a:extLst>
            </p:cNvPr>
            <p:cNvPicPr>
              <a:picLocks noChangeAspect="1"/>
            </p:cNvPicPr>
            <p:nvPr/>
          </p:nvPicPr>
          <p:blipFill rotWithShape="1">
            <a:blip r:embed="rId3"/>
            <a:srcRect l="27304" t="20353" r="27486" b="17867"/>
            <a:stretch/>
          </p:blipFill>
          <p:spPr>
            <a:xfrm rot="5400000">
              <a:off x="367318" y="-1544720"/>
              <a:ext cx="3823221" cy="5868043"/>
            </a:xfrm>
            <a:prstGeom prst="rect">
              <a:avLst/>
            </a:prstGeom>
          </p:spPr>
        </p:pic>
        <p:sp>
          <p:nvSpPr>
            <p:cNvPr id="14" name="ZoneTexte 13">
              <a:extLst>
                <a:ext uri="{FF2B5EF4-FFF2-40B4-BE49-F238E27FC236}">
                  <a16:creationId xmlns:a16="http://schemas.microsoft.com/office/drawing/2014/main" id="{71AD2F3A-CEAB-2F41-A703-AE8408752ACC}"/>
                </a:ext>
              </a:extLst>
            </p:cNvPr>
            <p:cNvSpPr txBox="1"/>
            <p:nvPr/>
          </p:nvSpPr>
          <p:spPr>
            <a:xfrm>
              <a:off x="135748" y="168378"/>
              <a:ext cx="4013168" cy="1569660"/>
            </a:xfrm>
            <a:prstGeom prst="rect">
              <a:avLst/>
            </a:prstGeom>
            <a:noFill/>
          </p:spPr>
          <p:txBody>
            <a:bodyPr wrap="square" rtlCol="0">
              <a:spAutoFit/>
            </a:bodyPr>
            <a:lstStyle/>
            <a:p>
              <a:pPr algn="ctr"/>
              <a:r>
                <a:rPr lang="fr-FR" sz="1600" b="1">
                  <a:solidFill>
                    <a:srgbClr val="0070C0"/>
                  </a:solidFill>
                </a:rPr>
                <a:t>Conception rapide </a:t>
              </a:r>
            </a:p>
            <a:p>
              <a:pPr algn="ctr"/>
              <a:r>
                <a:rPr lang="fr-FR" sz="1600" b="1">
                  <a:solidFill>
                    <a:srgbClr val="0070C0"/>
                  </a:solidFill>
                </a:rPr>
                <a:t>d’applications dédiées</a:t>
              </a:r>
            </a:p>
            <a:p>
              <a:pPr algn="ctr"/>
              <a:r>
                <a:rPr lang="fr-FR" sz="1600" b="1">
                  <a:solidFill>
                    <a:srgbClr val="0070C0"/>
                  </a:solidFill>
                </a:rPr>
                <a:t>Réutilisation et adaptation rapide </a:t>
              </a:r>
            </a:p>
            <a:p>
              <a:pPr algn="ctr"/>
              <a:r>
                <a:rPr lang="fr-FR" sz="1600">
                  <a:solidFill>
                    <a:srgbClr val="0070C0"/>
                  </a:solidFill>
                </a:rPr>
                <a:t>Bibliothèque d'outils combinables</a:t>
              </a:r>
            </a:p>
            <a:p>
              <a:pPr algn="ctr"/>
              <a:r>
                <a:rPr lang="fr-FR" sz="1600">
                  <a:solidFill>
                    <a:srgbClr val="0070C0"/>
                  </a:solidFill>
                </a:rPr>
                <a:t>Plateforme technique </a:t>
              </a:r>
            </a:p>
            <a:p>
              <a:pPr algn="ctr"/>
              <a:r>
                <a:rPr lang="fr-FR" sz="1600">
                  <a:solidFill>
                    <a:srgbClr val="0070C0"/>
                  </a:solidFill>
                </a:rPr>
                <a:t>Masquer la complexité des calculs</a:t>
              </a:r>
            </a:p>
          </p:txBody>
        </p:sp>
      </p:grpSp>
      <p:grpSp>
        <p:nvGrpSpPr>
          <p:cNvPr id="32" name="Groupe 31">
            <a:extLst>
              <a:ext uri="{FF2B5EF4-FFF2-40B4-BE49-F238E27FC236}">
                <a16:creationId xmlns:a16="http://schemas.microsoft.com/office/drawing/2014/main" id="{7B9408D8-6540-BC41-8940-8C21A4D9EC80}"/>
              </a:ext>
            </a:extLst>
          </p:cNvPr>
          <p:cNvGrpSpPr/>
          <p:nvPr/>
        </p:nvGrpSpPr>
        <p:grpSpPr>
          <a:xfrm>
            <a:off x="7552400" y="1677888"/>
            <a:ext cx="2446402" cy="2837320"/>
            <a:chOff x="7552400" y="1677888"/>
            <a:chExt cx="2446402" cy="2837320"/>
          </a:xfrm>
        </p:grpSpPr>
        <p:pic>
          <p:nvPicPr>
            <p:cNvPr id="21" name="Image 20">
              <a:extLst>
                <a:ext uri="{FF2B5EF4-FFF2-40B4-BE49-F238E27FC236}">
                  <a16:creationId xmlns:a16="http://schemas.microsoft.com/office/drawing/2014/main" id="{DA1BDCAB-8C9F-9B43-8C8B-4B625813878D}"/>
                </a:ext>
              </a:extLst>
            </p:cNvPr>
            <p:cNvPicPr>
              <a:picLocks noChangeAspect="1"/>
            </p:cNvPicPr>
            <p:nvPr/>
          </p:nvPicPr>
          <p:blipFill rotWithShape="1">
            <a:blip r:embed="rId3"/>
            <a:srcRect l="27304" t="20353" r="27486" b="17867"/>
            <a:stretch/>
          </p:blipFill>
          <p:spPr>
            <a:xfrm>
              <a:off x="7552400" y="1677888"/>
              <a:ext cx="2446402" cy="2837320"/>
            </a:xfrm>
            <a:prstGeom prst="rect">
              <a:avLst/>
            </a:prstGeom>
          </p:spPr>
        </p:pic>
        <p:sp>
          <p:nvSpPr>
            <p:cNvPr id="11" name="ZoneTexte 10">
              <a:extLst>
                <a:ext uri="{FF2B5EF4-FFF2-40B4-BE49-F238E27FC236}">
                  <a16:creationId xmlns:a16="http://schemas.microsoft.com/office/drawing/2014/main" id="{ABE82AE5-7114-7542-8990-1DCDD6286E77}"/>
                </a:ext>
              </a:extLst>
            </p:cNvPr>
            <p:cNvSpPr txBox="1"/>
            <p:nvPr/>
          </p:nvSpPr>
          <p:spPr>
            <a:xfrm>
              <a:off x="7833815" y="2171589"/>
              <a:ext cx="1893604" cy="1815882"/>
            </a:xfrm>
            <a:prstGeom prst="rect">
              <a:avLst/>
            </a:prstGeom>
            <a:noFill/>
          </p:spPr>
          <p:txBody>
            <a:bodyPr wrap="square" rtlCol="0">
              <a:spAutoFit/>
            </a:bodyPr>
            <a:lstStyle/>
            <a:p>
              <a:pPr algn="ctr"/>
              <a:r>
                <a:rPr lang="fr-FR" sz="1600" b="1">
                  <a:solidFill>
                    <a:srgbClr val="4C1562"/>
                  </a:solidFill>
                </a:rPr>
                <a:t>Des services spécialisés par domaine</a:t>
              </a:r>
            </a:p>
            <a:p>
              <a:pPr algn="ctr"/>
              <a:r>
                <a:rPr lang="fr-FR" sz="1600">
                  <a:solidFill>
                    <a:srgbClr val="4C1562"/>
                  </a:solidFill>
                </a:rPr>
                <a:t>Facilement adaptés grâce à l'IA et aux ontologies </a:t>
              </a:r>
            </a:p>
          </p:txBody>
        </p:sp>
      </p:grpSp>
      <p:grpSp>
        <p:nvGrpSpPr>
          <p:cNvPr id="31" name="Groupe 30">
            <a:extLst>
              <a:ext uri="{FF2B5EF4-FFF2-40B4-BE49-F238E27FC236}">
                <a16:creationId xmlns:a16="http://schemas.microsoft.com/office/drawing/2014/main" id="{1BB918F7-ED91-6B4A-9986-D76F17D32895}"/>
              </a:ext>
            </a:extLst>
          </p:cNvPr>
          <p:cNvGrpSpPr/>
          <p:nvPr/>
        </p:nvGrpSpPr>
        <p:grpSpPr>
          <a:xfrm>
            <a:off x="7459598" y="4549889"/>
            <a:ext cx="2539204" cy="1749325"/>
            <a:chOff x="7459598" y="4549889"/>
            <a:chExt cx="2539204" cy="1749325"/>
          </a:xfrm>
        </p:grpSpPr>
        <p:pic>
          <p:nvPicPr>
            <p:cNvPr id="22" name="Image 21">
              <a:extLst>
                <a:ext uri="{FF2B5EF4-FFF2-40B4-BE49-F238E27FC236}">
                  <a16:creationId xmlns:a16="http://schemas.microsoft.com/office/drawing/2014/main" id="{06608913-24EF-214E-8D81-EA541BEF86F5}"/>
                </a:ext>
              </a:extLst>
            </p:cNvPr>
            <p:cNvPicPr>
              <a:picLocks noChangeAspect="1"/>
            </p:cNvPicPr>
            <p:nvPr/>
          </p:nvPicPr>
          <p:blipFill rotWithShape="1">
            <a:blip r:embed="rId3"/>
            <a:srcRect l="27304" t="20353" r="27486" b="17867"/>
            <a:stretch/>
          </p:blipFill>
          <p:spPr>
            <a:xfrm>
              <a:off x="7459598" y="4549889"/>
              <a:ext cx="2539204" cy="1749325"/>
            </a:xfrm>
            <a:prstGeom prst="rect">
              <a:avLst/>
            </a:prstGeom>
          </p:spPr>
        </p:pic>
        <p:sp>
          <p:nvSpPr>
            <p:cNvPr id="13" name="ZoneTexte 12">
              <a:extLst>
                <a:ext uri="{FF2B5EF4-FFF2-40B4-BE49-F238E27FC236}">
                  <a16:creationId xmlns:a16="http://schemas.microsoft.com/office/drawing/2014/main" id="{D9D362EB-2FE4-E34B-B8E0-CC8ADEDFBB58}"/>
                </a:ext>
              </a:extLst>
            </p:cNvPr>
            <p:cNvSpPr txBox="1"/>
            <p:nvPr/>
          </p:nvSpPr>
          <p:spPr>
            <a:xfrm>
              <a:off x="7660813" y="4810572"/>
              <a:ext cx="1998366" cy="1077218"/>
            </a:xfrm>
            <a:prstGeom prst="rect">
              <a:avLst/>
            </a:prstGeom>
            <a:noFill/>
          </p:spPr>
          <p:txBody>
            <a:bodyPr wrap="square" rtlCol="0">
              <a:spAutoFit/>
            </a:bodyPr>
            <a:lstStyle/>
            <a:p>
              <a:pPr algn="ctr"/>
              <a:r>
                <a:rPr lang="fr-FR" sz="1600">
                  <a:solidFill>
                    <a:srgbClr val="4C1562"/>
                  </a:solidFill>
                </a:rPr>
                <a:t>Réduire la complexité</a:t>
              </a:r>
            </a:p>
            <a:p>
              <a:pPr algn="ctr"/>
              <a:r>
                <a:rPr lang="fr-FR" sz="1600">
                  <a:solidFill>
                    <a:srgbClr val="4C1562"/>
                  </a:solidFill>
                </a:rPr>
                <a:t>Interfaces adaptées aux pratiques</a:t>
              </a:r>
            </a:p>
          </p:txBody>
        </p:sp>
      </p:grpSp>
      <p:grpSp>
        <p:nvGrpSpPr>
          <p:cNvPr id="33" name="Groupe 32">
            <a:extLst>
              <a:ext uri="{FF2B5EF4-FFF2-40B4-BE49-F238E27FC236}">
                <a16:creationId xmlns:a16="http://schemas.microsoft.com/office/drawing/2014/main" id="{4213A68D-1788-BB45-A80B-37A900D4C89B}"/>
              </a:ext>
            </a:extLst>
          </p:cNvPr>
          <p:cNvGrpSpPr/>
          <p:nvPr/>
        </p:nvGrpSpPr>
        <p:grpSpPr>
          <a:xfrm>
            <a:off x="6583516" y="-369607"/>
            <a:ext cx="2837320" cy="2446402"/>
            <a:chOff x="6583516" y="-369607"/>
            <a:chExt cx="2837320" cy="2446402"/>
          </a:xfrm>
        </p:grpSpPr>
        <p:pic>
          <p:nvPicPr>
            <p:cNvPr id="24" name="Image 23">
              <a:extLst>
                <a:ext uri="{FF2B5EF4-FFF2-40B4-BE49-F238E27FC236}">
                  <a16:creationId xmlns:a16="http://schemas.microsoft.com/office/drawing/2014/main" id="{B5053664-4ECB-5D43-A47E-D06C0910E668}"/>
                </a:ext>
              </a:extLst>
            </p:cNvPr>
            <p:cNvPicPr>
              <a:picLocks noChangeAspect="1"/>
            </p:cNvPicPr>
            <p:nvPr/>
          </p:nvPicPr>
          <p:blipFill rotWithShape="1">
            <a:blip r:embed="rId3"/>
            <a:srcRect l="27304" t="20353" r="27486" b="17867"/>
            <a:stretch/>
          </p:blipFill>
          <p:spPr>
            <a:xfrm rot="5400000">
              <a:off x="6778975" y="-565066"/>
              <a:ext cx="2446402" cy="2837320"/>
            </a:xfrm>
            <a:prstGeom prst="rect">
              <a:avLst/>
            </a:prstGeom>
          </p:spPr>
        </p:pic>
        <p:sp>
          <p:nvSpPr>
            <p:cNvPr id="16" name="ZoneTexte 15">
              <a:extLst>
                <a:ext uri="{FF2B5EF4-FFF2-40B4-BE49-F238E27FC236}">
                  <a16:creationId xmlns:a16="http://schemas.microsoft.com/office/drawing/2014/main" id="{274DA3C5-7B2F-9D4F-A505-6C408BF62B50}"/>
                </a:ext>
              </a:extLst>
            </p:cNvPr>
            <p:cNvSpPr txBox="1"/>
            <p:nvPr/>
          </p:nvSpPr>
          <p:spPr>
            <a:xfrm>
              <a:off x="6766691" y="473922"/>
              <a:ext cx="2654145" cy="1077218"/>
            </a:xfrm>
            <a:prstGeom prst="rect">
              <a:avLst/>
            </a:prstGeom>
            <a:noFill/>
          </p:spPr>
          <p:txBody>
            <a:bodyPr wrap="square" rtlCol="0">
              <a:spAutoFit/>
            </a:bodyPr>
            <a:lstStyle/>
            <a:p>
              <a:pPr algn="ctr"/>
              <a:r>
                <a:rPr lang="fr-FR" sz="1600">
                  <a:solidFill>
                    <a:srgbClr val="0070C0"/>
                  </a:solidFill>
                </a:rPr>
                <a:t>Expérimentation</a:t>
              </a:r>
            </a:p>
            <a:p>
              <a:pPr algn="ctr"/>
              <a:r>
                <a:rPr lang="fr-FR" sz="1600">
                  <a:solidFill>
                    <a:srgbClr val="0070C0"/>
                  </a:solidFill>
                </a:rPr>
                <a:t>Facilité de conception </a:t>
              </a:r>
            </a:p>
            <a:p>
              <a:pPr algn="ctr"/>
              <a:r>
                <a:rPr lang="fr-FR" sz="1600">
                  <a:solidFill>
                    <a:srgbClr val="0070C0"/>
                  </a:solidFill>
                </a:rPr>
                <a:t>de corpus</a:t>
              </a:r>
              <a:br>
                <a:rPr lang="fr-FR" sz="1600">
                  <a:solidFill>
                    <a:srgbClr val="0070C0"/>
                  </a:solidFill>
                </a:rPr>
              </a:br>
              <a:endParaRPr lang="fr-FR" sz="1600">
                <a:solidFill>
                  <a:srgbClr val="0070C0"/>
                </a:solidFill>
              </a:endParaRPr>
            </a:p>
          </p:txBody>
        </p:sp>
      </p:grpSp>
      <p:grpSp>
        <p:nvGrpSpPr>
          <p:cNvPr id="26" name="Groupe 25">
            <a:extLst>
              <a:ext uri="{FF2B5EF4-FFF2-40B4-BE49-F238E27FC236}">
                <a16:creationId xmlns:a16="http://schemas.microsoft.com/office/drawing/2014/main" id="{0968FF80-2E25-8D40-921E-A93F09EBDDFF}"/>
              </a:ext>
            </a:extLst>
          </p:cNvPr>
          <p:cNvGrpSpPr/>
          <p:nvPr/>
        </p:nvGrpSpPr>
        <p:grpSpPr>
          <a:xfrm>
            <a:off x="3820946" y="660424"/>
            <a:ext cx="3186147" cy="2446402"/>
            <a:chOff x="6753223" y="-391499"/>
            <a:chExt cx="2837320" cy="2446402"/>
          </a:xfrm>
        </p:grpSpPr>
        <p:pic>
          <p:nvPicPr>
            <p:cNvPr id="25" name="Image 24">
              <a:extLst>
                <a:ext uri="{FF2B5EF4-FFF2-40B4-BE49-F238E27FC236}">
                  <a16:creationId xmlns:a16="http://schemas.microsoft.com/office/drawing/2014/main" id="{BE8F7627-237E-3F41-87B9-D56621B9215C}"/>
                </a:ext>
              </a:extLst>
            </p:cNvPr>
            <p:cNvPicPr>
              <a:picLocks noChangeAspect="1"/>
            </p:cNvPicPr>
            <p:nvPr/>
          </p:nvPicPr>
          <p:blipFill rotWithShape="1">
            <a:blip r:embed="rId3"/>
            <a:srcRect l="27304" t="20353" r="27486" b="17867"/>
            <a:stretch/>
          </p:blipFill>
          <p:spPr>
            <a:xfrm rot="5400000">
              <a:off x="6948682" y="-586958"/>
              <a:ext cx="2446402" cy="2837320"/>
            </a:xfrm>
            <a:prstGeom prst="rect">
              <a:avLst/>
            </a:prstGeom>
          </p:spPr>
        </p:pic>
        <p:sp>
          <p:nvSpPr>
            <p:cNvPr id="15" name="ZoneTexte 14">
              <a:extLst>
                <a:ext uri="{FF2B5EF4-FFF2-40B4-BE49-F238E27FC236}">
                  <a16:creationId xmlns:a16="http://schemas.microsoft.com/office/drawing/2014/main" id="{14A36835-5307-184E-8667-5F718ABD3382}"/>
                </a:ext>
              </a:extLst>
            </p:cNvPr>
            <p:cNvSpPr txBox="1"/>
            <p:nvPr/>
          </p:nvSpPr>
          <p:spPr>
            <a:xfrm>
              <a:off x="6928685" y="196386"/>
              <a:ext cx="2470786" cy="1323439"/>
            </a:xfrm>
            <a:prstGeom prst="rect">
              <a:avLst/>
            </a:prstGeom>
            <a:noFill/>
          </p:spPr>
          <p:txBody>
            <a:bodyPr wrap="square" rtlCol="0">
              <a:spAutoFit/>
            </a:bodyPr>
            <a:lstStyle/>
            <a:p>
              <a:pPr algn="ctr"/>
              <a:r>
                <a:rPr lang="fr-FR" sz="1600" b="1">
                  <a:solidFill>
                    <a:srgbClr val="64BDA8"/>
                  </a:solidFill>
                </a:rPr>
                <a:t>Moyens de calcul </a:t>
              </a:r>
            </a:p>
            <a:p>
              <a:pPr algn="ctr"/>
              <a:r>
                <a:rPr lang="fr-FR" sz="1600" b="1">
                  <a:solidFill>
                    <a:srgbClr val="64BDA8"/>
                  </a:solidFill>
                </a:rPr>
                <a:t>et de stockage </a:t>
              </a:r>
            </a:p>
            <a:p>
              <a:pPr algn="ctr"/>
              <a:r>
                <a:rPr lang="fr-FR" sz="1600">
                  <a:solidFill>
                    <a:srgbClr val="64BDA8"/>
                  </a:solidFill>
                </a:rPr>
                <a:t>pour les outils </a:t>
              </a:r>
            </a:p>
            <a:p>
              <a:pPr algn="ctr"/>
              <a:r>
                <a:rPr lang="fr-FR" sz="1600">
                  <a:solidFill>
                    <a:srgbClr val="64BDA8"/>
                  </a:solidFill>
                </a:rPr>
                <a:t>innovants de l’IA</a:t>
              </a:r>
            </a:p>
            <a:p>
              <a:pPr algn="ctr"/>
              <a:r>
                <a:rPr lang="fr-FR" sz="1600">
                  <a:solidFill>
                    <a:srgbClr val="64BDA8"/>
                  </a:solidFill>
                </a:rPr>
                <a:t>Plan IA</a:t>
              </a:r>
            </a:p>
          </p:txBody>
        </p:sp>
      </p:grpSp>
      <p:grpSp>
        <p:nvGrpSpPr>
          <p:cNvPr id="28" name="Groupe 27">
            <a:extLst>
              <a:ext uri="{FF2B5EF4-FFF2-40B4-BE49-F238E27FC236}">
                <a16:creationId xmlns:a16="http://schemas.microsoft.com/office/drawing/2014/main" id="{AECDC53D-15B4-6547-BC30-D8B7E1EAE057}"/>
              </a:ext>
            </a:extLst>
          </p:cNvPr>
          <p:cNvGrpSpPr/>
          <p:nvPr/>
        </p:nvGrpSpPr>
        <p:grpSpPr>
          <a:xfrm>
            <a:off x="1861477" y="2322818"/>
            <a:ext cx="5868043" cy="3823221"/>
            <a:chOff x="-1177724" y="3309560"/>
            <a:chExt cx="5868043" cy="3823221"/>
          </a:xfrm>
        </p:grpSpPr>
        <p:pic>
          <p:nvPicPr>
            <p:cNvPr id="27" name="Image 26">
              <a:extLst>
                <a:ext uri="{FF2B5EF4-FFF2-40B4-BE49-F238E27FC236}">
                  <a16:creationId xmlns:a16="http://schemas.microsoft.com/office/drawing/2014/main" id="{7D1299E0-9BE9-4F40-B0FE-BEB8C7701119}"/>
                </a:ext>
              </a:extLst>
            </p:cNvPr>
            <p:cNvPicPr>
              <a:picLocks noChangeAspect="1"/>
            </p:cNvPicPr>
            <p:nvPr/>
          </p:nvPicPr>
          <p:blipFill rotWithShape="1">
            <a:blip r:embed="rId3"/>
            <a:srcRect l="27304" t="20353" r="27486" b="17867"/>
            <a:stretch/>
          </p:blipFill>
          <p:spPr>
            <a:xfrm rot="5400000">
              <a:off x="-155313" y="2287149"/>
              <a:ext cx="3823221" cy="5868043"/>
            </a:xfrm>
            <a:prstGeom prst="rect">
              <a:avLst/>
            </a:prstGeom>
          </p:spPr>
        </p:pic>
        <p:sp>
          <p:nvSpPr>
            <p:cNvPr id="12" name="ZoneTexte 11">
              <a:extLst>
                <a:ext uri="{FF2B5EF4-FFF2-40B4-BE49-F238E27FC236}">
                  <a16:creationId xmlns:a16="http://schemas.microsoft.com/office/drawing/2014/main" id="{E391961F-9488-4749-B37E-4F3B9C9C16DB}"/>
                </a:ext>
              </a:extLst>
            </p:cNvPr>
            <p:cNvSpPr txBox="1"/>
            <p:nvPr/>
          </p:nvSpPr>
          <p:spPr>
            <a:xfrm>
              <a:off x="-27171" y="4399196"/>
              <a:ext cx="3674701" cy="1815882"/>
            </a:xfrm>
            <a:prstGeom prst="rect">
              <a:avLst/>
            </a:prstGeom>
            <a:noFill/>
          </p:spPr>
          <p:txBody>
            <a:bodyPr wrap="square" rtlCol="0">
              <a:spAutoFit/>
            </a:bodyPr>
            <a:lstStyle/>
            <a:p>
              <a:pPr algn="ctr"/>
              <a:r>
                <a:rPr lang="fr-FR" sz="1600" b="1">
                  <a:solidFill>
                    <a:srgbClr val="8DA26A"/>
                  </a:solidFill>
                </a:rPr>
                <a:t>Transférer et mutualiser les résultats de la recherche en TDM pour la recherche en général</a:t>
              </a:r>
            </a:p>
            <a:p>
              <a:pPr algn="ctr"/>
              <a:r>
                <a:rPr lang="fr-FR" sz="1600">
                  <a:solidFill>
                    <a:srgbClr val="8DA26A"/>
                  </a:solidFill>
                </a:rPr>
                <a:t>Leviers :</a:t>
              </a:r>
            </a:p>
            <a:p>
              <a:pPr algn="ctr"/>
              <a:r>
                <a:rPr lang="fr-FR" sz="1600">
                  <a:solidFill>
                    <a:srgbClr val="8DA26A"/>
                  </a:solidFill>
                </a:rPr>
                <a:t>expérimentation, évaluation reproductibilité</a:t>
              </a:r>
            </a:p>
            <a:p>
              <a:pPr algn="ctr"/>
              <a:r>
                <a:rPr lang="fr-FR" sz="1600">
                  <a:solidFill>
                    <a:srgbClr val="8DA26A"/>
                  </a:solidFill>
                </a:rPr>
                <a:t>Contribution à la science ouverte</a:t>
              </a:r>
            </a:p>
          </p:txBody>
        </p:sp>
      </p:grpSp>
      <p:grpSp>
        <p:nvGrpSpPr>
          <p:cNvPr id="29" name="Groupe 28">
            <a:extLst>
              <a:ext uri="{FF2B5EF4-FFF2-40B4-BE49-F238E27FC236}">
                <a16:creationId xmlns:a16="http://schemas.microsoft.com/office/drawing/2014/main" id="{FBBE35C8-9F6A-C34C-A9BD-87DCC1ECE40E}"/>
              </a:ext>
            </a:extLst>
          </p:cNvPr>
          <p:cNvGrpSpPr/>
          <p:nvPr/>
        </p:nvGrpSpPr>
        <p:grpSpPr>
          <a:xfrm>
            <a:off x="67333" y="1677888"/>
            <a:ext cx="2696985" cy="3037148"/>
            <a:chOff x="67333" y="1677888"/>
            <a:chExt cx="2696985" cy="3037148"/>
          </a:xfrm>
        </p:grpSpPr>
        <p:pic>
          <p:nvPicPr>
            <p:cNvPr id="20" name="Image 19">
              <a:extLst>
                <a:ext uri="{FF2B5EF4-FFF2-40B4-BE49-F238E27FC236}">
                  <a16:creationId xmlns:a16="http://schemas.microsoft.com/office/drawing/2014/main" id="{8C6E75A6-6396-CE4E-8D17-59C945CA302E}"/>
                </a:ext>
              </a:extLst>
            </p:cNvPr>
            <p:cNvPicPr>
              <a:picLocks noChangeAspect="1"/>
            </p:cNvPicPr>
            <p:nvPr/>
          </p:nvPicPr>
          <p:blipFill rotWithShape="1">
            <a:blip r:embed="rId3"/>
            <a:srcRect l="27304" t="20353" r="27486" b="17867"/>
            <a:stretch/>
          </p:blipFill>
          <p:spPr>
            <a:xfrm>
              <a:off x="67333" y="1677888"/>
              <a:ext cx="2696985" cy="3037148"/>
            </a:xfrm>
            <a:prstGeom prst="rect">
              <a:avLst/>
            </a:prstGeom>
          </p:spPr>
        </p:pic>
        <p:sp>
          <p:nvSpPr>
            <p:cNvPr id="10" name="ZoneTexte 9">
              <a:extLst>
                <a:ext uri="{FF2B5EF4-FFF2-40B4-BE49-F238E27FC236}">
                  <a16:creationId xmlns:a16="http://schemas.microsoft.com/office/drawing/2014/main" id="{B16B1F9A-51BB-DC4F-8E75-3790D8CCCFF6}"/>
                </a:ext>
              </a:extLst>
            </p:cNvPr>
            <p:cNvSpPr txBox="1"/>
            <p:nvPr/>
          </p:nvSpPr>
          <p:spPr>
            <a:xfrm>
              <a:off x="509190" y="2151022"/>
              <a:ext cx="1914141" cy="2062103"/>
            </a:xfrm>
            <a:prstGeom prst="rect">
              <a:avLst/>
            </a:prstGeom>
            <a:noFill/>
          </p:spPr>
          <p:txBody>
            <a:bodyPr wrap="square" rtlCol="0">
              <a:spAutoFit/>
            </a:bodyPr>
            <a:lstStyle/>
            <a:p>
              <a:pPr algn="ctr"/>
              <a:r>
                <a:rPr lang="fr-FR" sz="1600" b="1">
                  <a:solidFill>
                    <a:srgbClr val="5C8B82"/>
                  </a:solidFill>
                </a:rPr>
                <a:t>Accès aux publications et ressources sémantiques</a:t>
              </a:r>
              <a:br>
                <a:rPr lang="fr-FR" sz="1600">
                  <a:solidFill>
                    <a:srgbClr val="5C8B82"/>
                  </a:solidFill>
                </a:rPr>
              </a:br>
              <a:r>
                <a:rPr lang="fr-FR" sz="1600">
                  <a:solidFill>
                    <a:srgbClr val="5C8B82"/>
                  </a:solidFill>
                </a:rPr>
                <a:t>Enjeux FAIR</a:t>
              </a:r>
              <a:br>
                <a:rPr lang="fr-FR" sz="1600">
                  <a:solidFill>
                    <a:srgbClr val="5C8B82"/>
                  </a:solidFill>
                </a:rPr>
              </a:br>
              <a:r>
                <a:rPr lang="fr-FR" sz="1600">
                  <a:solidFill>
                    <a:srgbClr val="5C8B82"/>
                  </a:solidFill>
                </a:rPr>
                <a:t>Open Access</a:t>
              </a:r>
            </a:p>
            <a:p>
              <a:pPr algn="ctr"/>
              <a:r>
                <a:rPr lang="fr-FR" sz="1600">
                  <a:solidFill>
                    <a:srgbClr val="5C8B82"/>
                  </a:solidFill>
                </a:rPr>
                <a:t>Enjeux politiques et techniques</a:t>
              </a:r>
            </a:p>
          </p:txBody>
        </p:sp>
      </p:grpSp>
      <p:sp>
        <p:nvSpPr>
          <p:cNvPr id="30" name="ZoneTexte 29">
            <a:extLst>
              <a:ext uri="{FF2B5EF4-FFF2-40B4-BE49-F238E27FC236}">
                <a16:creationId xmlns:a16="http://schemas.microsoft.com/office/drawing/2014/main" id="{E0A4687C-1288-CD4D-81DD-002E9EB84186}"/>
              </a:ext>
            </a:extLst>
          </p:cNvPr>
          <p:cNvSpPr txBox="1"/>
          <p:nvPr/>
        </p:nvSpPr>
        <p:spPr>
          <a:xfrm>
            <a:off x="1542452" y="931553"/>
            <a:ext cx="7753991" cy="4154984"/>
          </a:xfrm>
          <a:prstGeom prst="rect">
            <a:avLst/>
          </a:prstGeom>
          <a:solidFill>
            <a:srgbClr val="4C1562"/>
          </a:solidFill>
          <a:effectLst>
            <a:outerShdw blurRad="50800" dist="38100" dir="2700000" algn="tl" rotWithShape="0">
              <a:prstClr val="black">
                <a:alpha val="40000"/>
              </a:prstClr>
            </a:outerShdw>
          </a:effectLst>
        </p:spPr>
        <p:txBody>
          <a:bodyPr wrap="square" rtlCol="0">
            <a:spAutoFit/>
          </a:bodyPr>
          <a:lstStyle/>
          <a:p>
            <a:pPr algn="ctr"/>
            <a:endParaRPr lang="fr-FR" sz="2400" b="1">
              <a:solidFill>
                <a:schemeClr val="bg1"/>
              </a:solidFill>
            </a:endParaRPr>
          </a:p>
          <a:p>
            <a:pPr algn="ctr"/>
            <a:endParaRPr lang="fr-FR" sz="2400" b="1">
              <a:solidFill>
                <a:schemeClr val="bg1"/>
              </a:solidFill>
            </a:endParaRPr>
          </a:p>
          <a:p>
            <a:pPr algn="ctr"/>
            <a:endParaRPr lang="fr-FR" sz="2400" b="1">
              <a:solidFill>
                <a:schemeClr val="bg1"/>
              </a:solidFill>
            </a:endParaRPr>
          </a:p>
          <a:p>
            <a:pPr algn="ctr"/>
            <a:endParaRPr lang="fr-FR" sz="2400" b="1">
              <a:solidFill>
                <a:schemeClr val="bg1"/>
              </a:solidFill>
            </a:endParaRPr>
          </a:p>
          <a:p>
            <a:pPr algn="ctr"/>
            <a:endParaRPr lang="fr-FR" sz="2400" b="1">
              <a:solidFill>
                <a:schemeClr val="bg1"/>
              </a:solidFill>
            </a:endParaRPr>
          </a:p>
          <a:p>
            <a:pPr algn="ctr"/>
            <a:r>
              <a:rPr lang="fr-FR" sz="2400" b="1">
                <a:solidFill>
                  <a:schemeClr val="bg1"/>
                </a:solidFill>
              </a:rPr>
              <a:t>Conclusions</a:t>
            </a:r>
          </a:p>
          <a:p>
            <a:pPr algn="ctr"/>
            <a:endParaRPr lang="fr-FR" sz="2400" b="1">
              <a:solidFill>
                <a:schemeClr val="bg1"/>
              </a:solidFill>
            </a:endParaRPr>
          </a:p>
          <a:p>
            <a:pPr algn="ctr"/>
            <a:endParaRPr lang="fr-FR" sz="2400" b="1">
              <a:solidFill>
                <a:schemeClr val="bg1"/>
              </a:solidFill>
            </a:endParaRPr>
          </a:p>
          <a:p>
            <a:pPr algn="ctr"/>
            <a:endParaRPr lang="fr-FR" sz="2400" b="1">
              <a:solidFill>
                <a:schemeClr val="bg1"/>
              </a:solidFill>
            </a:endParaRPr>
          </a:p>
          <a:p>
            <a:pPr algn="ctr"/>
            <a:endParaRPr lang="fr-FR" sz="2400" b="1">
              <a:solidFill>
                <a:schemeClr val="bg1"/>
              </a:solidFill>
            </a:endParaRPr>
          </a:p>
          <a:p>
            <a:pPr algn="ctr"/>
            <a:endParaRPr lang="fr-FR" sz="2400" b="1">
              <a:solidFill>
                <a:schemeClr val="bg1"/>
              </a:solidFill>
            </a:endParaRPr>
          </a:p>
        </p:txBody>
      </p:sp>
      <p:sp>
        <p:nvSpPr>
          <p:cNvPr id="9" name="ZoneTexte 8">
            <a:extLst>
              <a:ext uri="{FF2B5EF4-FFF2-40B4-BE49-F238E27FC236}">
                <a16:creationId xmlns:a16="http://schemas.microsoft.com/office/drawing/2014/main" id="{B5ED1540-9DFD-DA4D-87E1-A3296C013444}"/>
              </a:ext>
            </a:extLst>
          </p:cNvPr>
          <p:cNvSpPr txBox="1"/>
          <p:nvPr/>
        </p:nvSpPr>
        <p:spPr>
          <a:xfrm>
            <a:off x="40580" y="5193098"/>
            <a:ext cx="6059606"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fr-FR" sz="2400" b="1">
                <a:solidFill>
                  <a:srgbClr val="4C1562"/>
                </a:solidFill>
              </a:rPr>
              <a:t>Fossé entre les besoins exprimés </a:t>
            </a:r>
          </a:p>
          <a:p>
            <a:r>
              <a:rPr lang="fr-FR" sz="2400" b="1">
                <a:solidFill>
                  <a:srgbClr val="4C1562"/>
                </a:solidFill>
              </a:rPr>
              <a:t>et les éléments de solutions</a:t>
            </a:r>
          </a:p>
        </p:txBody>
      </p:sp>
      <p:sp>
        <p:nvSpPr>
          <p:cNvPr id="7" name="ZoneTexte 6">
            <a:extLst>
              <a:ext uri="{FF2B5EF4-FFF2-40B4-BE49-F238E27FC236}">
                <a16:creationId xmlns:a16="http://schemas.microsoft.com/office/drawing/2014/main" id="{BC419BBB-2E48-E340-BAED-46F64396D3CA}"/>
              </a:ext>
            </a:extLst>
          </p:cNvPr>
          <p:cNvSpPr txBox="1"/>
          <p:nvPr/>
        </p:nvSpPr>
        <p:spPr>
          <a:xfrm>
            <a:off x="-18653" y="-25277"/>
            <a:ext cx="2531898" cy="409154"/>
          </a:xfrm>
          <a:prstGeom prst="rect">
            <a:avLst/>
          </a:prstGeom>
          <a:noFill/>
        </p:spPr>
        <p:txBody>
          <a:bodyPr wrap="none" rtlCol="0">
            <a:spAutoFit/>
          </a:bodyPr>
          <a:lstStyle/>
          <a:p>
            <a:r>
              <a:rPr lang="fr-FR" sz="600">
                <a:solidFill>
                  <a:schemeClr val="bg1">
                    <a:lumMod val="65000"/>
                  </a:schemeClr>
                </a:solidFill>
                <a:latin typeface="Arial" panose="020B0604020202020204" pitchFamily="34" charset="0"/>
                <a:cs typeface="Arial" panose="020B0604020202020204" pitchFamily="34" charset="0"/>
              </a:rPr>
              <a:t>Image par PIRO4D de </a:t>
            </a:r>
            <a:r>
              <a:rPr lang="fr-FR" sz="600" u="sng">
                <a:solidFill>
                  <a:schemeClr val="bg1">
                    <a:lumMod val="6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Pixabay</a:t>
            </a:r>
            <a:endParaRPr lang="fr-FR" sz="60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55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2" nodeType="clickEffect">
                                  <p:stCondLst>
                                    <p:cond delay="0"/>
                                  </p:stCondLst>
                                  <p:childTnLst>
                                    <p:animEffect transition="out" filter="dissolv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E8F0345-EF26-594A-B1DE-5FDD1D53A3C7}"/>
              </a:ext>
            </a:extLst>
          </p:cNvPr>
          <p:cNvPicPr>
            <a:picLocks noChangeAspect="1"/>
          </p:cNvPicPr>
          <p:nvPr/>
        </p:nvPicPr>
        <p:blipFill rotWithShape="1">
          <a:blip r:embed="rId3">
            <a:alphaModFix amt="38000"/>
          </a:blip>
          <a:srcRect l="4861" t="8683" r="4422" b="7948"/>
          <a:stretch/>
        </p:blipFill>
        <p:spPr>
          <a:xfrm flipH="1">
            <a:off x="-12011" y="137303"/>
            <a:ext cx="9930022" cy="5820427"/>
          </a:xfrm>
          <a:prstGeom prst="rect">
            <a:avLst/>
          </a:prstGeom>
        </p:spPr>
      </p:pic>
      <p:sp>
        <p:nvSpPr>
          <p:cNvPr id="4" name="ZoneTexte 3">
            <a:extLst>
              <a:ext uri="{FF2B5EF4-FFF2-40B4-BE49-F238E27FC236}">
                <a16:creationId xmlns:a16="http://schemas.microsoft.com/office/drawing/2014/main" id="{2F57D359-750D-3D42-9502-E0E69D9955B7}"/>
              </a:ext>
            </a:extLst>
          </p:cNvPr>
          <p:cNvSpPr txBox="1"/>
          <p:nvPr/>
        </p:nvSpPr>
        <p:spPr>
          <a:xfrm>
            <a:off x="118792" y="1019561"/>
            <a:ext cx="2916183" cy="156966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fr-FR" sz="1600" b="1">
                <a:solidFill>
                  <a:srgbClr val="C00000"/>
                </a:solidFill>
              </a:rPr>
              <a:t>Quelle organisation ?</a:t>
            </a:r>
          </a:p>
          <a:p>
            <a:pPr algn="ctr"/>
            <a:r>
              <a:rPr lang="fr-FR" sz="1600">
                <a:solidFill>
                  <a:srgbClr val="C00000"/>
                </a:solidFill>
              </a:rPr>
              <a:t>une e-infrastructure </a:t>
            </a:r>
          </a:p>
          <a:p>
            <a:pPr algn="ctr"/>
            <a:r>
              <a:rPr lang="fr-FR" sz="1600">
                <a:solidFill>
                  <a:srgbClr val="C00000"/>
                </a:solidFill>
              </a:rPr>
              <a:t>semi-centralisée </a:t>
            </a:r>
          </a:p>
          <a:p>
            <a:pPr algn="ctr"/>
            <a:r>
              <a:rPr lang="fr-FR" sz="1600">
                <a:solidFill>
                  <a:srgbClr val="C00000"/>
                </a:solidFill>
              </a:rPr>
              <a:t>contribuant à</a:t>
            </a:r>
          </a:p>
          <a:p>
            <a:pPr algn="ctr"/>
            <a:r>
              <a:rPr lang="fr-FR" sz="1600">
                <a:solidFill>
                  <a:srgbClr val="C00000"/>
                </a:solidFill>
              </a:rPr>
              <a:t>la coordination des acteurs </a:t>
            </a:r>
          </a:p>
          <a:p>
            <a:pPr algn="ctr"/>
            <a:r>
              <a:rPr lang="fr-FR" sz="1600">
                <a:solidFill>
                  <a:srgbClr val="C00000"/>
                </a:solidFill>
              </a:rPr>
              <a:t>et l’animation interdisciplinaire</a:t>
            </a:r>
          </a:p>
        </p:txBody>
      </p:sp>
      <p:sp>
        <p:nvSpPr>
          <p:cNvPr id="6" name="ZoneTexte 5">
            <a:extLst>
              <a:ext uri="{FF2B5EF4-FFF2-40B4-BE49-F238E27FC236}">
                <a16:creationId xmlns:a16="http://schemas.microsoft.com/office/drawing/2014/main" id="{BB557806-E770-6F49-A37E-343614C4DB38}"/>
              </a:ext>
            </a:extLst>
          </p:cNvPr>
          <p:cNvSpPr txBox="1"/>
          <p:nvPr/>
        </p:nvSpPr>
        <p:spPr>
          <a:xfrm>
            <a:off x="6836979" y="543543"/>
            <a:ext cx="2782640" cy="107721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fr-FR" sz="1600" b="1">
                <a:solidFill>
                  <a:srgbClr val="002060"/>
                </a:solidFill>
              </a:rPr>
              <a:t>Une stratégie </a:t>
            </a:r>
          </a:p>
          <a:p>
            <a:pPr algn="ctr"/>
            <a:r>
              <a:rPr lang="fr-FR" sz="1600" b="1">
                <a:solidFill>
                  <a:srgbClr val="002060"/>
                </a:solidFill>
              </a:rPr>
              <a:t>multi-acteurs à penser</a:t>
            </a:r>
          </a:p>
          <a:p>
            <a:pPr algn="ctr"/>
            <a:r>
              <a:rPr lang="fr-FR" sz="1600">
                <a:solidFill>
                  <a:srgbClr val="002060"/>
                </a:solidFill>
              </a:rPr>
              <a:t>Fragilité de la dynamique </a:t>
            </a:r>
          </a:p>
          <a:p>
            <a:pPr algn="ctr"/>
            <a:r>
              <a:rPr lang="fr-FR" sz="1600">
                <a:solidFill>
                  <a:srgbClr val="002060"/>
                </a:solidFill>
              </a:rPr>
              <a:t>Reposant sur peu d'équipes. </a:t>
            </a:r>
          </a:p>
        </p:txBody>
      </p:sp>
      <p:sp>
        <p:nvSpPr>
          <p:cNvPr id="7" name="ZoneTexte 6">
            <a:extLst>
              <a:ext uri="{FF2B5EF4-FFF2-40B4-BE49-F238E27FC236}">
                <a16:creationId xmlns:a16="http://schemas.microsoft.com/office/drawing/2014/main" id="{E5CCD0C8-0715-D34D-8249-7EF780EA486A}"/>
              </a:ext>
            </a:extLst>
          </p:cNvPr>
          <p:cNvSpPr txBox="1"/>
          <p:nvPr/>
        </p:nvSpPr>
        <p:spPr>
          <a:xfrm>
            <a:off x="5299571" y="5983634"/>
            <a:ext cx="2828308"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fr-FR" sz="1600">
                <a:solidFill>
                  <a:schemeClr val="accent3">
                    <a:lumMod val="50000"/>
                  </a:schemeClr>
                </a:solidFill>
              </a:rPr>
              <a:t>Traiter la question RH de  l’ingénierie </a:t>
            </a:r>
          </a:p>
          <a:p>
            <a:pPr algn="ctr"/>
            <a:r>
              <a:rPr lang="fr-FR" sz="1600">
                <a:solidFill>
                  <a:schemeClr val="accent3">
                    <a:lumMod val="50000"/>
                  </a:schemeClr>
                </a:solidFill>
              </a:rPr>
              <a:t>dont l’informatique</a:t>
            </a:r>
          </a:p>
        </p:txBody>
      </p:sp>
      <p:sp>
        <p:nvSpPr>
          <p:cNvPr id="12" name="ZoneTexte 11">
            <a:extLst>
              <a:ext uri="{FF2B5EF4-FFF2-40B4-BE49-F238E27FC236}">
                <a16:creationId xmlns:a16="http://schemas.microsoft.com/office/drawing/2014/main" id="{201AF9A0-DB7B-624C-93EC-4C54219191AE}"/>
              </a:ext>
            </a:extLst>
          </p:cNvPr>
          <p:cNvSpPr txBox="1"/>
          <p:nvPr/>
        </p:nvSpPr>
        <p:spPr>
          <a:xfrm>
            <a:off x="3636688" y="1064531"/>
            <a:ext cx="2542684" cy="1077218"/>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pPr algn="ctr"/>
            <a:r>
              <a:rPr lang="fr-FR" sz="1600">
                <a:solidFill>
                  <a:srgbClr val="00B050"/>
                </a:solidFill>
              </a:rPr>
              <a:t> Utilisateurs TDM</a:t>
            </a:r>
          </a:p>
          <a:p>
            <a:pPr algn="ctr"/>
            <a:r>
              <a:rPr lang="fr-FR" sz="1600">
                <a:solidFill>
                  <a:schemeClr val="accent3">
                    <a:lumMod val="50000"/>
                  </a:schemeClr>
                </a:solidFill>
              </a:rPr>
              <a:t>Utilisateurs finaux</a:t>
            </a:r>
          </a:p>
          <a:p>
            <a:pPr algn="ctr"/>
            <a:r>
              <a:rPr lang="fr-FR" sz="1600">
                <a:solidFill>
                  <a:srgbClr val="00B050"/>
                </a:solidFill>
              </a:rPr>
              <a:t>Utilisateurs </a:t>
            </a:r>
            <a:r>
              <a:rPr lang="fr-FR" sz="1600" i="1">
                <a:solidFill>
                  <a:srgbClr val="00B050"/>
                </a:solidFill>
              </a:rPr>
              <a:t>intermédiaires</a:t>
            </a:r>
          </a:p>
          <a:p>
            <a:endParaRPr lang="fr-FR" sz="1600"/>
          </a:p>
        </p:txBody>
      </p:sp>
      <p:sp>
        <p:nvSpPr>
          <p:cNvPr id="13" name="ZoneTexte 12">
            <a:extLst>
              <a:ext uri="{FF2B5EF4-FFF2-40B4-BE49-F238E27FC236}">
                <a16:creationId xmlns:a16="http://schemas.microsoft.com/office/drawing/2014/main" id="{3036D9D3-9868-744A-9311-10FC3B525A4F}"/>
              </a:ext>
            </a:extLst>
          </p:cNvPr>
          <p:cNvSpPr txBox="1"/>
          <p:nvPr/>
        </p:nvSpPr>
        <p:spPr>
          <a:xfrm>
            <a:off x="0" y="44970"/>
            <a:ext cx="1572866" cy="184666"/>
          </a:xfrm>
          <a:prstGeom prst="rect">
            <a:avLst/>
          </a:prstGeom>
          <a:noFill/>
        </p:spPr>
        <p:txBody>
          <a:bodyPr wrap="none" rtlCol="0">
            <a:spAutoFit/>
          </a:bodyPr>
          <a:lstStyle/>
          <a:p>
            <a:r>
              <a:rPr lang="fr-FR" sz="600">
                <a:solidFill>
                  <a:schemeClr val="tx1">
                    <a:lumMod val="50000"/>
                    <a:lumOff val="50000"/>
                  </a:schemeClr>
                </a:solidFill>
              </a:rPr>
              <a:t>Image parGerhard Gellinger de Pixabay </a:t>
            </a:r>
          </a:p>
        </p:txBody>
      </p:sp>
      <p:sp>
        <p:nvSpPr>
          <p:cNvPr id="5" name="ZoneTexte 4">
            <a:extLst>
              <a:ext uri="{FF2B5EF4-FFF2-40B4-BE49-F238E27FC236}">
                <a16:creationId xmlns:a16="http://schemas.microsoft.com/office/drawing/2014/main" id="{7FEE6A2B-4298-9943-B4CB-D126EE23998F}"/>
              </a:ext>
            </a:extLst>
          </p:cNvPr>
          <p:cNvSpPr txBox="1"/>
          <p:nvPr/>
        </p:nvSpPr>
        <p:spPr>
          <a:xfrm>
            <a:off x="5203173" y="3417397"/>
            <a:ext cx="2849756" cy="107721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fr-FR" sz="1600" b="1">
                <a:solidFill>
                  <a:schemeClr val="tx1">
                    <a:lumMod val="65000"/>
                    <a:lumOff val="35000"/>
                  </a:schemeClr>
                </a:solidFill>
              </a:rPr>
              <a:t>Importance de </a:t>
            </a:r>
          </a:p>
          <a:p>
            <a:pPr algn="ctr"/>
            <a:r>
              <a:rPr lang="fr-FR" sz="1600" b="1">
                <a:solidFill>
                  <a:schemeClr val="tx1">
                    <a:lumMod val="65000"/>
                    <a:lumOff val="35000"/>
                  </a:schemeClr>
                </a:solidFill>
              </a:rPr>
              <a:t>la montée en compétence technique « à l’interface »</a:t>
            </a:r>
          </a:p>
          <a:p>
            <a:endParaRPr lang="fr-FR" sz="1600"/>
          </a:p>
        </p:txBody>
      </p:sp>
      <p:sp>
        <p:nvSpPr>
          <p:cNvPr id="11" name="ZoneTexte 10">
            <a:extLst>
              <a:ext uri="{FF2B5EF4-FFF2-40B4-BE49-F238E27FC236}">
                <a16:creationId xmlns:a16="http://schemas.microsoft.com/office/drawing/2014/main" id="{F7081DA9-3FB0-A740-9C5B-CEDC7FA8B3C1}"/>
              </a:ext>
            </a:extLst>
          </p:cNvPr>
          <p:cNvSpPr txBox="1"/>
          <p:nvPr/>
        </p:nvSpPr>
        <p:spPr>
          <a:xfrm>
            <a:off x="1151824" y="5643479"/>
            <a:ext cx="3926075" cy="830997"/>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pPr algn="ctr"/>
            <a:r>
              <a:rPr lang="fr-FR" sz="1600">
                <a:solidFill>
                  <a:schemeClr val="accent6">
                    <a:lumMod val="50000"/>
                  </a:schemeClr>
                </a:solidFill>
              </a:rPr>
              <a:t>Stratégie renforcée et soutien nécessaire</a:t>
            </a:r>
          </a:p>
          <a:p>
            <a:pPr algn="ctr"/>
            <a:r>
              <a:rPr lang="fr-FR" sz="1600">
                <a:solidFill>
                  <a:schemeClr val="accent6">
                    <a:lumMod val="50000"/>
                  </a:schemeClr>
                </a:solidFill>
              </a:rPr>
              <a:t>à la création d’une solution technique </a:t>
            </a:r>
          </a:p>
          <a:p>
            <a:pPr algn="ctr"/>
            <a:r>
              <a:rPr lang="fr-FR" sz="1600">
                <a:solidFill>
                  <a:schemeClr val="accent6">
                    <a:lumMod val="50000"/>
                  </a:schemeClr>
                </a:solidFill>
              </a:rPr>
              <a:t>pérenne </a:t>
            </a:r>
          </a:p>
        </p:txBody>
      </p:sp>
      <p:sp>
        <p:nvSpPr>
          <p:cNvPr id="15" name="ZoneTexte 14">
            <a:extLst>
              <a:ext uri="{FF2B5EF4-FFF2-40B4-BE49-F238E27FC236}">
                <a16:creationId xmlns:a16="http://schemas.microsoft.com/office/drawing/2014/main" id="{40F1EE40-B6E9-7040-829C-74A1474D0B56}"/>
              </a:ext>
            </a:extLst>
          </p:cNvPr>
          <p:cNvSpPr txBox="1"/>
          <p:nvPr/>
        </p:nvSpPr>
        <p:spPr>
          <a:xfrm>
            <a:off x="6694695" y="1538783"/>
            <a:ext cx="3092513" cy="830997"/>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pPr lvl="0" algn="ctr"/>
            <a:r>
              <a:rPr lang="fr-FR" sz="1600">
                <a:solidFill>
                  <a:schemeClr val="bg2">
                    <a:lumMod val="60000"/>
                    <a:lumOff val="40000"/>
                  </a:schemeClr>
                </a:solidFill>
              </a:rPr>
              <a:t>Domaine peu compris, </a:t>
            </a:r>
          </a:p>
          <a:p>
            <a:pPr lvl="0" algn="ctr"/>
            <a:r>
              <a:rPr lang="fr-FR" sz="1600">
                <a:solidFill>
                  <a:schemeClr val="bg2">
                    <a:lumMod val="60000"/>
                    <a:lumOff val="40000"/>
                  </a:schemeClr>
                </a:solidFill>
              </a:rPr>
              <a:t>apparaissant comme technique </a:t>
            </a:r>
          </a:p>
          <a:p>
            <a:pPr lvl="0" algn="ctr"/>
            <a:r>
              <a:rPr lang="fr-FR" sz="1600">
                <a:solidFill>
                  <a:schemeClr val="bg2">
                    <a:lumMod val="60000"/>
                    <a:lumOff val="40000"/>
                  </a:schemeClr>
                </a:solidFill>
              </a:rPr>
              <a:t>et risqué. </a:t>
            </a:r>
          </a:p>
        </p:txBody>
      </p:sp>
    </p:spTree>
    <p:extLst>
      <p:ext uri="{BB962C8B-B14F-4D97-AF65-F5344CB8AC3E}">
        <p14:creationId xmlns:p14="http://schemas.microsoft.com/office/powerpoint/2010/main" val="1448759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E8F0345-EF26-594A-B1DE-5FDD1D53A3C7}"/>
              </a:ext>
            </a:extLst>
          </p:cNvPr>
          <p:cNvPicPr>
            <a:picLocks noChangeAspect="1"/>
          </p:cNvPicPr>
          <p:nvPr/>
        </p:nvPicPr>
        <p:blipFill rotWithShape="1">
          <a:blip r:embed="rId3"/>
          <a:srcRect t="1" b="-1426"/>
          <a:stretch/>
        </p:blipFill>
        <p:spPr>
          <a:xfrm flipH="1">
            <a:off x="-981724" y="-841885"/>
            <a:ext cx="12760376" cy="8254523"/>
          </a:xfrm>
          <a:prstGeom prst="rect">
            <a:avLst/>
          </a:prstGeom>
        </p:spPr>
      </p:pic>
      <p:sp>
        <p:nvSpPr>
          <p:cNvPr id="8" name="ZoneTexte 7">
            <a:extLst>
              <a:ext uri="{FF2B5EF4-FFF2-40B4-BE49-F238E27FC236}">
                <a16:creationId xmlns:a16="http://schemas.microsoft.com/office/drawing/2014/main" id="{5788B85F-5B5E-1C40-A680-72293B5F73DD}"/>
              </a:ext>
            </a:extLst>
          </p:cNvPr>
          <p:cNvSpPr txBox="1"/>
          <p:nvPr/>
        </p:nvSpPr>
        <p:spPr>
          <a:xfrm>
            <a:off x="2443398" y="4986925"/>
            <a:ext cx="7297712" cy="156966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r"/>
            <a:endParaRPr lang="fr-FR" sz="1600"/>
          </a:p>
          <a:p>
            <a:pPr algn="r"/>
            <a:r>
              <a:rPr lang="fr-FR" sz="1600"/>
              <a:t>Etablir une feuille de route sur la formation à l'utilisation en fonction des profils</a:t>
            </a:r>
          </a:p>
          <a:p>
            <a:pPr algn="r"/>
            <a:r>
              <a:rPr lang="fr-FR" sz="1600"/>
              <a:t>S'appuyer en premier lieu sur les plateformes thématiques ou locales pionnières </a:t>
            </a:r>
          </a:p>
          <a:p>
            <a:pPr algn="r"/>
            <a:r>
              <a:rPr lang="fr-FR" sz="1600"/>
              <a:t>(Huma-Num, biofinformatique, Santé)</a:t>
            </a:r>
          </a:p>
          <a:p>
            <a:pPr algn="r"/>
            <a:r>
              <a:rPr lang="fr-FR" sz="1600"/>
              <a:t>Jonction données textuelles – données numériques</a:t>
            </a:r>
          </a:p>
        </p:txBody>
      </p:sp>
      <p:sp>
        <p:nvSpPr>
          <p:cNvPr id="9" name="ZoneTexte 8">
            <a:extLst>
              <a:ext uri="{FF2B5EF4-FFF2-40B4-BE49-F238E27FC236}">
                <a16:creationId xmlns:a16="http://schemas.microsoft.com/office/drawing/2014/main" id="{E309B5A5-4AF1-904E-814E-978BD7127F5F}"/>
              </a:ext>
            </a:extLst>
          </p:cNvPr>
          <p:cNvSpPr txBox="1"/>
          <p:nvPr/>
        </p:nvSpPr>
        <p:spPr>
          <a:xfrm>
            <a:off x="411247" y="175112"/>
            <a:ext cx="7608492" cy="132343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marL="234950"/>
            <a:endParaRPr lang="fr-FR" sz="1600">
              <a:solidFill>
                <a:schemeClr val="tx1">
                  <a:lumMod val="65000"/>
                  <a:lumOff val="35000"/>
                </a:schemeClr>
              </a:solidFill>
            </a:endParaRPr>
          </a:p>
          <a:p>
            <a:pPr marL="234950"/>
            <a:r>
              <a:rPr lang="fr-FR" sz="1600">
                <a:solidFill>
                  <a:schemeClr val="tx1">
                    <a:lumMod val="65000"/>
                    <a:lumOff val="35000"/>
                  </a:schemeClr>
                </a:solidFill>
              </a:rPr>
              <a:t>Poursuivre et renforcer la stratégie </a:t>
            </a:r>
            <a:r>
              <a:rPr lang="fr-FR" sz="1600" b="1">
                <a:solidFill>
                  <a:schemeClr val="tx1">
                    <a:lumMod val="65000"/>
                    <a:lumOff val="35000"/>
                  </a:schemeClr>
                </a:solidFill>
              </a:rPr>
              <a:t>coordonnée avec le niveau européen </a:t>
            </a:r>
          </a:p>
          <a:p>
            <a:pPr marL="234950"/>
            <a:r>
              <a:rPr lang="fr-FR" sz="1600">
                <a:solidFill>
                  <a:schemeClr val="tx1">
                    <a:lumMod val="65000"/>
                    <a:lumOff val="35000"/>
                  </a:schemeClr>
                </a:solidFill>
              </a:rPr>
              <a:t>(OpenAIRE, OpenMinTeD, CLARIN, OPERA, Elixir, </a:t>
            </a:r>
            <a:r>
              <a:rPr lang="fr-FR" sz="1600" i="1">
                <a:solidFill>
                  <a:schemeClr val="tx1">
                    <a:lumMod val="65000"/>
                    <a:lumOff val="35000"/>
                  </a:schemeClr>
                </a:solidFill>
              </a:rPr>
              <a:t>etc</a:t>
            </a:r>
            <a:r>
              <a:rPr lang="fr-FR" sz="1600">
                <a:solidFill>
                  <a:schemeClr val="tx1">
                    <a:lumMod val="65000"/>
                    <a:lumOff val="35000"/>
                  </a:schemeClr>
                </a:solidFill>
              </a:rPr>
              <a:t>.) </a:t>
            </a:r>
          </a:p>
          <a:p>
            <a:pPr marL="234950"/>
            <a:r>
              <a:rPr lang="fr-FR" sz="1600">
                <a:solidFill>
                  <a:schemeClr val="tx1">
                    <a:lumMod val="65000"/>
                    <a:lumOff val="35000"/>
                  </a:schemeClr>
                </a:solidFill>
              </a:rPr>
              <a:t>dans la perspective de création de services EOSC. </a:t>
            </a:r>
          </a:p>
          <a:p>
            <a:pPr marL="234950"/>
            <a:r>
              <a:rPr lang="fr-FR" sz="1600">
                <a:solidFill>
                  <a:schemeClr val="tx1">
                    <a:lumMod val="65000"/>
                    <a:lumOff val="35000"/>
                  </a:schemeClr>
                </a:solidFill>
              </a:rPr>
              <a:t>La France doit être partie prenante. </a:t>
            </a:r>
          </a:p>
        </p:txBody>
      </p:sp>
    </p:spTree>
    <p:extLst>
      <p:ext uri="{BB962C8B-B14F-4D97-AF65-F5344CB8AC3E}">
        <p14:creationId xmlns:p14="http://schemas.microsoft.com/office/powerpoint/2010/main" val="1021868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5"/>
          <p:cNvSpPr txBox="1">
            <a:spLocks noGrp="1"/>
          </p:cNvSpPr>
          <p:nvPr>
            <p:ph type="body" idx="1"/>
          </p:nvPr>
        </p:nvSpPr>
        <p:spPr>
          <a:xfrm>
            <a:off x="337740" y="1151280"/>
            <a:ext cx="9230130" cy="455472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b="1"/>
          </a:p>
          <a:p>
            <a:pPr marL="0" lvl="0" indent="457200" algn="l" rtl="0">
              <a:spcBef>
                <a:spcPts val="0"/>
              </a:spcBef>
              <a:spcAft>
                <a:spcPts val="0"/>
              </a:spcAft>
              <a:buNone/>
            </a:pPr>
            <a:endParaRPr/>
          </a:p>
          <a:p>
            <a:pPr marL="0" lvl="0" indent="0" algn="l" rtl="0">
              <a:spcBef>
                <a:spcPts val="0"/>
              </a:spcBef>
              <a:spcAft>
                <a:spcPts val="0"/>
              </a:spcAft>
              <a:buNone/>
            </a:pPr>
            <a:r>
              <a:rPr lang="fr-FR"/>
              <a:t>  </a:t>
            </a:r>
            <a:endParaRPr/>
          </a:p>
          <a:p>
            <a:pPr marL="0" lvl="0" indent="0" algn="l" rtl="0">
              <a:spcBef>
                <a:spcPts val="0"/>
              </a:spcBef>
              <a:spcAft>
                <a:spcPts val="0"/>
              </a:spcAft>
              <a:buNone/>
            </a:pPr>
            <a:r>
              <a:rPr lang="fr-FR"/>
              <a:t>   Inscrit dans le projet scientifique de l’institut pour </a:t>
            </a:r>
            <a:endParaRPr/>
          </a:p>
          <a:p>
            <a:pPr marL="914400" lvl="1" indent="-317500" algn="l" rtl="0">
              <a:spcBef>
                <a:spcPts val="0"/>
              </a:spcBef>
              <a:spcAft>
                <a:spcPts val="0"/>
              </a:spcAft>
              <a:buClr>
                <a:srgbClr val="999999"/>
              </a:buClr>
              <a:buSzPts val="1400"/>
              <a:buChar char="○"/>
            </a:pPr>
            <a:r>
              <a:rPr lang="fr-FR">
                <a:solidFill>
                  <a:srgbClr val="999999"/>
                </a:solidFill>
              </a:rPr>
              <a:t>Ajouter de l’analyse de contenu dans les prestations d’analyse bibliométrique</a:t>
            </a:r>
            <a:endParaRPr>
              <a:solidFill>
                <a:srgbClr val="999999"/>
              </a:solidFill>
            </a:endParaRPr>
          </a:p>
          <a:p>
            <a:pPr marL="914400" lvl="1" indent="-317500" algn="l" rtl="0">
              <a:spcBef>
                <a:spcPts val="0"/>
              </a:spcBef>
              <a:spcAft>
                <a:spcPts val="0"/>
              </a:spcAft>
              <a:buClr>
                <a:srgbClr val="999999"/>
              </a:buClr>
              <a:buSzPts val="1400"/>
              <a:buChar char="○"/>
            </a:pPr>
            <a:r>
              <a:rPr lang="fr-FR">
                <a:solidFill>
                  <a:srgbClr val="999999"/>
                </a:solidFill>
              </a:rPr>
              <a:t>Développer de nouveaux modes de recherche d’information basés sur le contenu</a:t>
            </a:r>
            <a:endParaRPr>
              <a:solidFill>
                <a:srgbClr val="999999"/>
              </a:solidFill>
            </a:endParaRPr>
          </a:p>
          <a:p>
            <a:pPr marL="914400" lvl="1" indent="-317500" algn="l" rtl="0">
              <a:spcBef>
                <a:spcPts val="0"/>
              </a:spcBef>
              <a:spcAft>
                <a:spcPts val="0"/>
              </a:spcAft>
              <a:buClr>
                <a:srgbClr val="999999"/>
              </a:buClr>
              <a:buSzPts val="1400"/>
              <a:buChar char="○"/>
            </a:pPr>
            <a:r>
              <a:rPr lang="fr-FR">
                <a:solidFill>
                  <a:srgbClr val="999999"/>
                </a:solidFill>
              </a:rPr>
              <a:t>Assister à la création et l’enrichissement  de référentiels, par exemple pour les données de la recherche</a:t>
            </a:r>
            <a:endParaRPr>
              <a:solidFill>
                <a:srgbClr val="999999"/>
              </a:solidFill>
            </a:endParaRPr>
          </a:p>
          <a:p>
            <a:pPr marL="0" lvl="0" indent="0" algn="l" rtl="0">
              <a:spcBef>
                <a:spcPts val="0"/>
              </a:spcBef>
              <a:spcAft>
                <a:spcPts val="0"/>
              </a:spcAft>
              <a:buNone/>
            </a:pPr>
            <a:endParaRPr/>
          </a:p>
          <a:p>
            <a:pPr marL="0" lvl="0" indent="0" algn="l" rtl="0">
              <a:spcBef>
                <a:spcPts val="0"/>
              </a:spcBef>
              <a:spcAft>
                <a:spcPts val="0"/>
              </a:spcAft>
              <a:buNone/>
            </a:pPr>
            <a:r>
              <a:rPr lang="fr-FR" b="1"/>
              <a:t>  Objectif</a:t>
            </a:r>
            <a:r>
              <a:rPr lang="fr-FR"/>
              <a:t> : Faciliter l'extraction de connaissances dans le processus de recherche</a:t>
            </a:r>
            <a:br>
              <a:rPr lang="fr-FR">
                <a:solidFill>
                  <a:srgbClr val="7F7F7F"/>
                </a:solidFill>
              </a:rPr>
            </a:br>
            <a:br>
              <a:rPr lang="fr-FR">
                <a:solidFill>
                  <a:srgbClr val="7F7F7F"/>
                </a:solidFill>
              </a:rPr>
            </a:br>
            <a:br>
              <a:rPr lang="fr-FR">
                <a:solidFill>
                  <a:srgbClr val="7F7F7F"/>
                </a:solidFill>
              </a:rPr>
            </a:br>
            <a:endParaRPr>
              <a:solidFill>
                <a:srgbClr val="7F7F7F"/>
              </a:solidFill>
            </a:endParaRPr>
          </a:p>
        </p:txBody>
      </p:sp>
      <p:sp>
        <p:nvSpPr>
          <p:cNvPr id="352" name="Google Shape;352;p15"/>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a:t>Stratégie de l'Inist-CNRS (1)</a:t>
            </a:r>
            <a:endParaRPr/>
          </a:p>
        </p:txBody>
      </p:sp>
      <p:sp>
        <p:nvSpPr>
          <p:cNvPr id="353" name="Google Shape;353;p15"/>
          <p:cNvSpPr txBox="1"/>
          <p:nvPr/>
        </p:nvSpPr>
        <p:spPr>
          <a:xfrm>
            <a:off x="507725" y="1481750"/>
            <a:ext cx="8890200" cy="1537500"/>
          </a:xfrm>
          <a:prstGeom prst="rect">
            <a:avLst/>
          </a:prstGeom>
          <a:solidFill>
            <a:srgbClr val="F3F3F3"/>
          </a:solid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FR" sz="1800" i="1">
                <a:solidFill>
                  <a:schemeClr val="dk1"/>
                </a:solidFill>
                <a:latin typeface="Lora"/>
                <a:ea typeface="Lora"/>
                <a:cs typeface="Lora"/>
                <a:sym typeface="Lora"/>
              </a:rPr>
              <a:t>“Faciliter la fouille et l'analyse des résultats de la science avec le développement des infrastructures, des outils et des compétences permettant l’analyse de contenus scientifiques en toute indépendance” — </a:t>
            </a:r>
            <a:r>
              <a:rPr lang="fr-FR" sz="1800" b="1">
                <a:solidFill>
                  <a:schemeClr val="dk1"/>
                </a:solidFill>
                <a:latin typeface="Lora"/>
                <a:ea typeface="Lora"/>
                <a:cs typeface="Lora"/>
                <a:sym typeface="Lora"/>
              </a:rPr>
              <a:t>Alain Schuhl</a:t>
            </a:r>
            <a:r>
              <a:rPr lang="fr-FR" sz="1800" i="1">
                <a:solidFill>
                  <a:schemeClr val="dk1"/>
                </a:solidFill>
                <a:latin typeface="Lora"/>
                <a:ea typeface="Lora"/>
                <a:cs typeface="Lora"/>
                <a:sym typeface="Lora"/>
              </a:rPr>
              <a:t>,</a:t>
            </a:r>
            <a:r>
              <a:rPr lang="fr-FR" sz="1800">
                <a:solidFill>
                  <a:schemeClr val="dk1"/>
                </a:solidFill>
                <a:latin typeface="Lora"/>
                <a:ea typeface="Lora"/>
                <a:cs typeface="Lora"/>
                <a:sym typeface="Lora"/>
              </a:rPr>
              <a:t> </a:t>
            </a:r>
            <a:endParaRPr sz="1800">
              <a:solidFill>
                <a:schemeClr val="dk1"/>
              </a:solidFill>
              <a:latin typeface="Lora"/>
              <a:ea typeface="Lora"/>
              <a:cs typeface="Lora"/>
              <a:sym typeface="Lora"/>
            </a:endParaRPr>
          </a:p>
          <a:p>
            <a:pPr marL="0" lvl="0" indent="0" algn="l" rtl="0">
              <a:lnSpc>
                <a:spcPct val="115000"/>
              </a:lnSpc>
              <a:spcBef>
                <a:spcPts val="0"/>
              </a:spcBef>
              <a:spcAft>
                <a:spcPts val="0"/>
              </a:spcAft>
              <a:buNone/>
            </a:pPr>
            <a:r>
              <a:rPr lang="fr-FR" sz="1800">
                <a:solidFill>
                  <a:schemeClr val="dk1"/>
                </a:solidFill>
                <a:latin typeface="Lora"/>
                <a:ea typeface="Lora"/>
                <a:cs typeface="Lora"/>
                <a:sym typeface="Lora"/>
              </a:rPr>
              <a:t>journée science ouverte du CNRS, 8 octobre 2019</a:t>
            </a:r>
            <a:endParaRPr sz="1800">
              <a:latin typeface="Lora"/>
              <a:ea typeface="Lora"/>
              <a:cs typeface="Lora"/>
              <a:sym typeface="Lora"/>
            </a:endParaRPr>
          </a:p>
        </p:txBody>
      </p:sp>
    </p:spTree>
    <p:extLst>
      <p:ext uri="{BB962C8B-B14F-4D97-AF65-F5344CB8AC3E}">
        <p14:creationId xmlns:p14="http://schemas.microsoft.com/office/powerpoint/2010/main" val="361011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6"/>
          <p:cNvSpPr txBox="1">
            <a:spLocks noGrp="1"/>
          </p:cNvSpPr>
          <p:nvPr>
            <p:ph type="body" idx="1"/>
          </p:nvPr>
        </p:nvSpPr>
        <p:spPr>
          <a:xfrm>
            <a:off x="337740" y="1151280"/>
            <a:ext cx="9230130" cy="455472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fr-FR" b="1">
                <a:solidFill>
                  <a:srgbClr val="434343"/>
                </a:solidFill>
              </a:rPr>
              <a:t>Intérêt pour une plateforme nationale</a:t>
            </a:r>
            <a:r>
              <a:rPr lang="fr-FR">
                <a:solidFill>
                  <a:srgbClr val="434343"/>
                </a:solidFill>
              </a:rPr>
              <a:t> :</a:t>
            </a:r>
            <a:endParaRPr>
              <a:solidFill>
                <a:srgbClr val="434343"/>
              </a:solidFill>
            </a:endParaRPr>
          </a:p>
          <a:p>
            <a:pPr marL="914400" lvl="1" indent="-317500" algn="l" rtl="0">
              <a:spcBef>
                <a:spcPts val="0"/>
              </a:spcBef>
              <a:spcAft>
                <a:spcPts val="0"/>
              </a:spcAft>
              <a:buClr>
                <a:srgbClr val="666666"/>
              </a:buClr>
              <a:buSzPts val="1400"/>
              <a:buChar char="○"/>
            </a:pPr>
            <a:r>
              <a:rPr lang="fr-FR">
                <a:solidFill>
                  <a:srgbClr val="666666"/>
                </a:solidFill>
              </a:rPr>
              <a:t>Déclinaison technologie complexe : partage de la complexité, développements longs, grande variété de technologies </a:t>
            </a:r>
            <a:br>
              <a:rPr lang="fr-FR">
                <a:solidFill>
                  <a:srgbClr val="666666"/>
                </a:solidFill>
              </a:rPr>
            </a:br>
            <a:r>
              <a:rPr lang="fr-FR">
                <a:solidFill>
                  <a:srgbClr val="666666"/>
                </a:solidFill>
              </a:rPr>
              <a:t>	</a:t>
            </a:r>
            <a:r>
              <a:rPr lang="fr-FR" b="1">
                <a:solidFill>
                  <a:srgbClr val="666666"/>
                </a:solidFill>
              </a:rPr>
              <a:t>&gt; non maîtrisable par un seul acteur</a:t>
            </a:r>
            <a:endParaRPr b="1">
              <a:solidFill>
                <a:srgbClr val="666666"/>
              </a:solidFill>
            </a:endParaRPr>
          </a:p>
          <a:p>
            <a:pPr marL="914400" lvl="1" indent="-317500" algn="l" rtl="0">
              <a:spcBef>
                <a:spcPts val="0"/>
              </a:spcBef>
              <a:spcAft>
                <a:spcPts val="0"/>
              </a:spcAft>
              <a:buClr>
                <a:srgbClr val="666666"/>
              </a:buClr>
              <a:buSzPts val="1400"/>
              <a:buChar char="○"/>
            </a:pPr>
            <a:r>
              <a:rPr lang="fr-FR">
                <a:solidFill>
                  <a:srgbClr val="666666"/>
                </a:solidFill>
              </a:rPr>
              <a:t>L’inist n’est pas un développeur de technologie</a:t>
            </a:r>
            <a:br>
              <a:rPr lang="fr-FR">
                <a:solidFill>
                  <a:srgbClr val="666666"/>
                </a:solidFill>
              </a:rPr>
            </a:br>
            <a:r>
              <a:rPr lang="fr-FR">
                <a:solidFill>
                  <a:srgbClr val="666666"/>
                </a:solidFill>
              </a:rPr>
              <a:t>	</a:t>
            </a:r>
            <a:r>
              <a:rPr lang="fr-FR" b="1">
                <a:solidFill>
                  <a:srgbClr val="666666"/>
                </a:solidFill>
              </a:rPr>
              <a:t>&gt; intégrer l’usage de la plateforme dans ses services </a:t>
            </a:r>
            <a:endParaRPr b="1">
              <a:solidFill>
                <a:srgbClr val="666666"/>
              </a:solidFill>
            </a:endParaRPr>
          </a:p>
          <a:p>
            <a:pPr marL="0" lvl="0" indent="0" algn="l" rtl="0">
              <a:spcBef>
                <a:spcPts val="0"/>
              </a:spcBef>
              <a:spcAft>
                <a:spcPts val="0"/>
              </a:spcAft>
              <a:buNone/>
            </a:pPr>
            <a:endParaRPr b="1">
              <a:solidFill>
                <a:srgbClr val="434343"/>
              </a:solidFill>
            </a:endParaRPr>
          </a:p>
          <a:p>
            <a:pPr marL="0" lvl="0" indent="0" algn="l" rtl="0">
              <a:spcBef>
                <a:spcPts val="0"/>
              </a:spcBef>
              <a:spcAft>
                <a:spcPts val="0"/>
              </a:spcAft>
              <a:buNone/>
            </a:pPr>
            <a:r>
              <a:rPr lang="fr-FR" b="1">
                <a:solidFill>
                  <a:srgbClr val="434343"/>
                </a:solidFill>
              </a:rPr>
              <a:t>Constats actuels :</a:t>
            </a:r>
            <a:endParaRPr b="1">
              <a:solidFill>
                <a:srgbClr val="434343"/>
              </a:solidFill>
            </a:endParaRPr>
          </a:p>
          <a:p>
            <a:pPr marL="914400" lvl="1" indent="-317500" algn="l" rtl="0">
              <a:spcBef>
                <a:spcPts val="0"/>
              </a:spcBef>
              <a:spcAft>
                <a:spcPts val="0"/>
              </a:spcAft>
              <a:buClr>
                <a:srgbClr val="666666"/>
              </a:buClr>
              <a:buSzPts val="1400"/>
              <a:buChar char="○"/>
            </a:pPr>
            <a:r>
              <a:rPr lang="fr-FR">
                <a:solidFill>
                  <a:srgbClr val="666666"/>
                </a:solidFill>
              </a:rPr>
              <a:t>Intérêt potentiel pour devenir administrateur de la plateforme </a:t>
            </a:r>
            <a:r>
              <a:rPr lang="fr-FR" sz="1200">
                <a:solidFill>
                  <a:srgbClr val="666666"/>
                </a:solidFill>
              </a:rPr>
              <a:t>(sans être l’intégrateur)</a:t>
            </a:r>
            <a:br>
              <a:rPr lang="fr-FR" sz="1200">
                <a:solidFill>
                  <a:srgbClr val="666666"/>
                </a:solidFill>
              </a:rPr>
            </a:br>
            <a:r>
              <a:rPr lang="fr-FR">
                <a:solidFill>
                  <a:srgbClr val="666666"/>
                </a:solidFill>
              </a:rPr>
              <a:t>	</a:t>
            </a:r>
            <a:r>
              <a:rPr lang="fr-FR" b="1">
                <a:solidFill>
                  <a:srgbClr val="666666"/>
                </a:solidFill>
              </a:rPr>
              <a:t>&gt; aller au delà de l’IST</a:t>
            </a:r>
            <a:r>
              <a:rPr lang="fr-FR">
                <a:solidFill>
                  <a:srgbClr val="666666"/>
                </a:solidFill>
              </a:rPr>
              <a:t> </a:t>
            </a:r>
            <a:r>
              <a:rPr lang="fr-FR" sz="1200">
                <a:solidFill>
                  <a:srgbClr val="666666"/>
                </a:solidFill>
              </a:rPr>
              <a:t>(en lien avec les plateformes thématiques des différentes disciplines) </a:t>
            </a:r>
            <a:endParaRPr sz="1200">
              <a:solidFill>
                <a:srgbClr val="666666"/>
              </a:solidFill>
            </a:endParaRPr>
          </a:p>
          <a:p>
            <a:pPr marL="914400" lvl="1" indent="-317500" algn="l" rtl="0">
              <a:spcBef>
                <a:spcPts val="0"/>
              </a:spcBef>
              <a:spcAft>
                <a:spcPts val="0"/>
              </a:spcAft>
              <a:buClr>
                <a:srgbClr val="666666"/>
              </a:buClr>
              <a:buSzPts val="1400"/>
              <a:buChar char="○"/>
            </a:pPr>
            <a:r>
              <a:rPr lang="fr-FR">
                <a:solidFill>
                  <a:srgbClr val="666666"/>
                </a:solidFill>
              </a:rPr>
              <a:t>Complexité de mise en oeuvre en interne de la plateforme OMTD, besoin d’une infrastructure  “centre de calcul” </a:t>
            </a:r>
            <a:br>
              <a:rPr lang="fr-FR">
                <a:solidFill>
                  <a:srgbClr val="666666"/>
                </a:solidFill>
              </a:rPr>
            </a:br>
            <a:r>
              <a:rPr lang="fr-FR">
                <a:solidFill>
                  <a:srgbClr val="666666"/>
                </a:solidFill>
              </a:rPr>
              <a:t>	</a:t>
            </a:r>
            <a:r>
              <a:rPr lang="fr-FR" b="1">
                <a:solidFill>
                  <a:srgbClr val="666666"/>
                </a:solidFill>
              </a:rPr>
              <a:t>&gt; un niveau de compétence supplémentaire</a:t>
            </a:r>
            <a:endParaRPr b="1">
              <a:solidFill>
                <a:srgbClr val="666666"/>
              </a:solidFill>
            </a:endParaRPr>
          </a:p>
          <a:p>
            <a:pPr marL="914400" lvl="1" indent="-317500" algn="l" rtl="0">
              <a:spcBef>
                <a:spcPts val="0"/>
              </a:spcBef>
              <a:spcAft>
                <a:spcPts val="0"/>
              </a:spcAft>
              <a:buClr>
                <a:srgbClr val="666666"/>
              </a:buClr>
              <a:buSzPts val="1400"/>
              <a:buChar char="○"/>
            </a:pPr>
            <a:r>
              <a:rPr lang="fr-FR">
                <a:solidFill>
                  <a:srgbClr val="666666"/>
                </a:solidFill>
              </a:rPr>
              <a:t>Nouveaux outils, nouvelles compétences</a:t>
            </a:r>
            <a:endParaRPr>
              <a:solidFill>
                <a:srgbClr val="666666"/>
              </a:solidFill>
            </a:endParaRPr>
          </a:p>
          <a:p>
            <a:pPr marL="914400" lvl="0" indent="457200" algn="l" rtl="0">
              <a:spcBef>
                <a:spcPts val="0"/>
              </a:spcBef>
              <a:spcAft>
                <a:spcPts val="0"/>
              </a:spcAft>
              <a:buNone/>
            </a:pPr>
            <a:r>
              <a:rPr lang="fr-FR" b="1">
                <a:solidFill>
                  <a:srgbClr val="666666"/>
                </a:solidFill>
              </a:rPr>
              <a:t>&gt; Besoin de temps pour s'approprier les outils et les nouveaux usages</a:t>
            </a:r>
            <a:r>
              <a:rPr lang="fr-FR" b="1">
                <a:solidFill>
                  <a:srgbClr val="434343"/>
                </a:solidFill>
              </a:rPr>
              <a:t> </a:t>
            </a:r>
            <a:endParaRPr b="1">
              <a:solidFill>
                <a:srgbClr val="434343"/>
              </a:solidFill>
            </a:endParaRPr>
          </a:p>
        </p:txBody>
      </p:sp>
      <p:sp>
        <p:nvSpPr>
          <p:cNvPr id="359" name="Google Shape;359;p16"/>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a:t>Stratégie de l'Inist-CNRS (2)</a:t>
            </a:r>
            <a:endParaRPr/>
          </a:p>
        </p:txBody>
      </p:sp>
    </p:spTree>
    <p:extLst>
      <p:ext uri="{BB962C8B-B14F-4D97-AF65-F5344CB8AC3E}">
        <p14:creationId xmlns:p14="http://schemas.microsoft.com/office/powerpoint/2010/main" val="162617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A746949-FAC4-3446-8243-B3F07E39FFF8}"/>
              </a:ext>
            </a:extLst>
          </p:cNvPr>
          <p:cNvSpPr txBox="1"/>
          <p:nvPr/>
        </p:nvSpPr>
        <p:spPr>
          <a:xfrm>
            <a:off x="224894" y="3429000"/>
            <a:ext cx="9455819" cy="2308324"/>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r>
              <a:rPr lang="fr-FR" sz="1600" b="1">
                <a:solidFill>
                  <a:schemeClr val="tx1">
                    <a:lumMod val="85000"/>
                    <a:lumOff val="15000"/>
                  </a:schemeClr>
                </a:solidFill>
              </a:rPr>
              <a:t>Le Numérique pour la Recherche</a:t>
            </a:r>
          </a:p>
          <a:p>
            <a:pPr marL="674688" lvl="1"/>
            <a:r>
              <a:rPr lang="fr-FR" sz="1600">
                <a:solidFill>
                  <a:srgbClr val="4C1562"/>
                </a:solidFill>
              </a:rPr>
              <a:t>Pour une meilleure exploitation de l’information scientifique : </a:t>
            </a:r>
          </a:p>
          <a:p>
            <a:pPr marL="674688" lvl="1"/>
            <a:r>
              <a:rPr lang="fr-FR" sz="1600">
                <a:solidFill>
                  <a:srgbClr val="699F95"/>
                </a:solidFill>
              </a:rPr>
              <a:t>Etendre les capacités d’intégration et de traitement de données hétérogènes, dont les données textuelles, en s’appuyant sur la recherche en math-info et des infrastructures interopérables.</a:t>
            </a:r>
          </a:p>
          <a:p>
            <a:endParaRPr lang="fr-FR" sz="1600">
              <a:solidFill>
                <a:schemeClr val="tx1">
                  <a:lumMod val="85000"/>
                  <a:lumOff val="15000"/>
                </a:schemeClr>
              </a:solidFill>
            </a:endParaRPr>
          </a:p>
          <a:p>
            <a:pPr marL="635000" indent="-622300"/>
            <a:r>
              <a:rPr lang="fr-FR" sz="1600" b="1">
                <a:solidFill>
                  <a:schemeClr val="tx1">
                    <a:lumMod val="85000"/>
                    <a:lumOff val="15000"/>
                  </a:schemeClr>
                </a:solidFill>
              </a:rPr>
              <a:t>DIST</a:t>
            </a:r>
            <a:r>
              <a:rPr lang="fr-FR" sz="1600">
                <a:solidFill>
                  <a:schemeClr val="tx1">
                    <a:lumMod val="85000"/>
                    <a:lumOff val="15000"/>
                  </a:schemeClr>
                </a:solidFill>
              </a:rPr>
              <a:t>   </a:t>
            </a:r>
            <a:r>
              <a:rPr lang="fr-FR" sz="1600" i="1">
                <a:solidFill>
                  <a:srgbClr val="00B0F0"/>
                </a:solidFill>
              </a:rPr>
              <a:t>FAIRisation des données : </a:t>
            </a:r>
            <a:r>
              <a:rPr lang="fr-FR" sz="1600">
                <a:solidFill>
                  <a:srgbClr val="00B0F0"/>
                </a:solidFill>
              </a:rPr>
              <a:t>construction et d’utilisation de ressources sémantiques </a:t>
            </a:r>
          </a:p>
          <a:p>
            <a:pPr marL="635000" indent="-622300"/>
            <a:r>
              <a:rPr lang="fr-FR" sz="1600">
                <a:solidFill>
                  <a:schemeClr val="tx1">
                    <a:lumMod val="85000"/>
                    <a:lumOff val="15000"/>
                  </a:schemeClr>
                </a:solidFill>
              </a:rPr>
              <a:t>	</a:t>
            </a:r>
            <a:r>
              <a:rPr lang="fr-FR" sz="1600">
                <a:solidFill>
                  <a:srgbClr val="699F95"/>
                </a:solidFill>
              </a:rPr>
              <a:t>Analyse de l’information scientifique : internaliser les services d’extraction d’information textuelle</a:t>
            </a:r>
          </a:p>
          <a:p>
            <a:pPr marL="635000" indent="-622300"/>
            <a:r>
              <a:rPr lang="fr-FR" sz="1600">
                <a:solidFill>
                  <a:schemeClr val="tx1">
                    <a:lumMod val="85000"/>
                    <a:lumOff val="15000"/>
                  </a:schemeClr>
                </a:solidFill>
              </a:rPr>
              <a:t>	</a:t>
            </a:r>
            <a:r>
              <a:rPr lang="fr-FR" sz="1600">
                <a:solidFill>
                  <a:srgbClr val="4C1562"/>
                </a:solidFill>
              </a:rPr>
              <a:t>Etendre les services de veille et de bibliométrie</a:t>
            </a:r>
          </a:p>
          <a:p>
            <a:pPr marL="1255713" indent="-1243013"/>
            <a:endParaRPr lang="fr-FR" sz="1600">
              <a:solidFill>
                <a:schemeClr val="tx1">
                  <a:lumMod val="85000"/>
                  <a:lumOff val="15000"/>
                </a:schemeClr>
              </a:solidFill>
            </a:endParaRPr>
          </a:p>
        </p:txBody>
      </p:sp>
      <p:sp>
        <p:nvSpPr>
          <p:cNvPr id="2" name="Titre 1">
            <a:extLst>
              <a:ext uri="{FF2B5EF4-FFF2-40B4-BE49-F238E27FC236}">
                <a16:creationId xmlns:a16="http://schemas.microsoft.com/office/drawing/2014/main" id="{870D7C5F-EDEC-1445-ADE3-7E3C4E53DE20}"/>
              </a:ext>
            </a:extLst>
          </p:cNvPr>
          <p:cNvSpPr>
            <a:spLocks noGrp="1"/>
          </p:cNvSpPr>
          <p:nvPr>
            <p:ph type="title"/>
          </p:nvPr>
        </p:nvSpPr>
        <p:spPr>
          <a:xfrm>
            <a:off x="337740" y="223920"/>
            <a:ext cx="9230130" cy="763200"/>
          </a:xfrm>
        </p:spPr>
        <p:txBody>
          <a:bodyPr/>
          <a:lstStyle/>
          <a:p>
            <a:r>
              <a:rPr lang="fr-FR"/>
              <a:t>Stratégie de l'INRA</a:t>
            </a:r>
            <a:br>
              <a:rPr lang="fr-FR"/>
            </a:br>
            <a:r>
              <a:rPr lang="fr-FR" sz="1600"/>
              <a:t>Institut de recherche finalisée pour l’agriculture, l’alimentation et l’environnement</a:t>
            </a:r>
            <a:br>
              <a:rPr lang="fr-FR" b="1"/>
            </a:br>
            <a:endParaRPr lang="fr-FR"/>
          </a:p>
        </p:txBody>
      </p:sp>
      <p:sp>
        <p:nvSpPr>
          <p:cNvPr id="4" name="ZoneTexte 3">
            <a:extLst>
              <a:ext uri="{FF2B5EF4-FFF2-40B4-BE49-F238E27FC236}">
                <a16:creationId xmlns:a16="http://schemas.microsoft.com/office/drawing/2014/main" id="{03CC100E-A420-C440-A7B6-51542AB51CBA}"/>
              </a:ext>
            </a:extLst>
          </p:cNvPr>
          <p:cNvSpPr txBox="1"/>
          <p:nvPr/>
        </p:nvSpPr>
        <p:spPr>
          <a:xfrm>
            <a:off x="337740" y="987120"/>
            <a:ext cx="9230130" cy="2949525"/>
          </a:xfrm>
          <a:prstGeom prst="rect">
            <a:avLst/>
          </a:prstGeom>
          <a:solidFill>
            <a:schemeClr val="bg1">
              <a:lumMod val="95000"/>
            </a:schemeClr>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marL="1481138" indent="-1481138" fontAlgn="base">
              <a:spcAft>
                <a:spcPts val="1000"/>
              </a:spcAft>
            </a:pPr>
            <a:r>
              <a:rPr lang="fr-FR" sz="1600" b="1">
                <a:solidFill>
                  <a:schemeClr val="tx1">
                    <a:lumMod val="75000"/>
                    <a:lumOff val="25000"/>
                  </a:schemeClr>
                </a:solidFill>
              </a:rPr>
              <a:t>Objectifs </a:t>
            </a:r>
            <a:r>
              <a:rPr lang="fr-FR" sz="1600" b="1" i="1">
                <a:solidFill>
                  <a:schemeClr val="tx1">
                    <a:lumMod val="75000"/>
                    <a:lumOff val="25000"/>
                  </a:schemeClr>
                </a:solidFill>
              </a:rPr>
              <a:t>Science Ouverte </a:t>
            </a:r>
            <a:r>
              <a:rPr lang="fr-FR" sz="1600" b="1">
                <a:solidFill>
                  <a:schemeClr val="tx1">
                    <a:lumMod val="75000"/>
                    <a:lumOff val="25000"/>
                  </a:schemeClr>
                </a:solidFill>
              </a:rPr>
              <a:t>[Document d’Orientation ]</a:t>
            </a:r>
          </a:p>
          <a:p>
            <a:pPr marL="1652588" indent="-1652588" fontAlgn="base">
              <a:spcAft>
                <a:spcPts val="1000"/>
              </a:spcAft>
            </a:pPr>
            <a:r>
              <a:rPr lang="fr-FR" sz="1600" b="1">
                <a:solidFill>
                  <a:srgbClr val="4C1562"/>
                </a:solidFill>
              </a:rPr>
              <a:t>OpenScience-1 </a:t>
            </a:r>
            <a:r>
              <a:rPr lang="fr-FR" sz="1600">
                <a:solidFill>
                  <a:srgbClr val="4C1562"/>
                </a:solidFill>
              </a:rPr>
              <a:t>: Des infrastructures de recherche connectées</a:t>
            </a:r>
            <a:endParaRPr lang="fr-FR" sz="1600">
              <a:solidFill>
                <a:srgbClr val="5C8B82"/>
              </a:solidFill>
            </a:endParaRPr>
          </a:p>
          <a:p>
            <a:pPr marL="1652588" indent="-1652588" fontAlgn="base">
              <a:spcAft>
                <a:spcPts val="1000"/>
              </a:spcAft>
            </a:pPr>
            <a:r>
              <a:rPr lang="fr-FR" sz="1600" b="1">
                <a:solidFill>
                  <a:srgbClr val="5C8B82"/>
                </a:solidFill>
              </a:rPr>
              <a:t>OpenScience-2 </a:t>
            </a:r>
            <a:r>
              <a:rPr lang="fr-FR" sz="1600">
                <a:solidFill>
                  <a:srgbClr val="5C8B82"/>
                </a:solidFill>
              </a:rPr>
              <a:t>: Une organisation des données pour le partage et la réutilisation</a:t>
            </a:r>
          </a:p>
          <a:p>
            <a:pPr marL="1652588" indent="-1652588" fontAlgn="base">
              <a:spcAft>
                <a:spcPts val="1000"/>
              </a:spcAft>
            </a:pPr>
            <a:r>
              <a:rPr lang="fr-FR" sz="1600" b="1">
                <a:solidFill>
                  <a:srgbClr val="53C4EA"/>
                </a:solidFill>
              </a:rPr>
              <a:t>OpenScience-3 </a:t>
            </a:r>
            <a:r>
              <a:rPr lang="fr-FR" sz="1600">
                <a:solidFill>
                  <a:srgbClr val="53C4EA"/>
                </a:solidFill>
              </a:rPr>
              <a:t>: Des approches prédictives pour la biologie : ... l’organisation, le traitement et l’exploitation de l’information et des connaissances ...</a:t>
            </a:r>
          </a:p>
          <a:p>
            <a:pPr marL="1652588" indent="-1652588" fontAlgn="base"/>
            <a:r>
              <a:rPr lang="fr-FR" sz="1600" b="1">
                <a:solidFill>
                  <a:srgbClr val="4C1562"/>
                </a:solidFill>
              </a:rPr>
              <a:t>OpenScience-4 </a:t>
            </a:r>
            <a:r>
              <a:rPr lang="fr-FR" sz="1600">
                <a:solidFill>
                  <a:srgbClr val="4C1562"/>
                </a:solidFill>
              </a:rPr>
              <a:t>: De nouveaux modes de diffusion de la connaissance : </a:t>
            </a:r>
          </a:p>
          <a:p>
            <a:pPr marL="1652588" indent="-1652588" fontAlgn="base">
              <a:spcAft>
                <a:spcPts val="1000"/>
              </a:spcAft>
            </a:pPr>
            <a:r>
              <a:rPr lang="fr-FR" sz="1600">
                <a:solidFill>
                  <a:srgbClr val="4C1562"/>
                </a:solidFill>
              </a:rPr>
              <a:t>	Proposer aux communautés scientifiques des services modernes d’analyse de l’information, valorisant les recherches en analyse textuelle</a:t>
            </a:r>
          </a:p>
          <a:p>
            <a:pPr marL="1652588" indent="-1652588" fontAlgn="base">
              <a:spcAft>
                <a:spcPts val="1000"/>
              </a:spcAft>
            </a:pPr>
            <a:r>
              <a:rPr lang="fr-FR" sz="1600" b="1">
                <a:solidFill>
                  <a:srgbClr val="699F95"/>
                </a:solidFill>
              </a:rPr>
              <a:t>OpenScience-5 </a:t>
            </a:r>
            <a:r>
              <a:rPr lang="fr-FR" sz="1600">
                <a:solidFill>
                  <a:srgbClr val="699F95"/>
                </a:solidFill>
              </a:rPr>
              <a:t>: Le métier et l’environnement du chercheur adaptés au numérique</a:t>
            </a:r>
          </a:p>
        </p:txBody>
      </p:sp>
      <p:pic>
        <p:nvPicPr>
          <p:cNvPr id="7" name="Image 6">
            <a:extLst>
              <a:ext uri="{FF2B5EF4-FFF2-40B4-BE49-F238E27FC236}">
                <a16:creationId xmlns:a16="http://schemas.microsoft.com/office/drawing/2014/main" id="{032A3883-7B37-7542-A06F-1858FDCB9E74}"/>
              </a:ext>
            </a:extLst>
          </p:cNvPr>
          <p:cNvPicPr>
            <a:picLocks noChangeAspect="1"/>
          </p:cNvPicPr>
          <p:nvPr/>
        </p:nvPicPr>
        <p:blipFill>
          <a:blip r:embed="rId3"/>
          <a:stretch>
            <a:fillRect/>
          </a:stretch>
        </p:blipFill>
        <p:spPr>
          <a:xfrm>
            <a:off x="7605920" y="166188"/>
            <a:ext cx="2200689" cy="878663"/>
          </a:xfrm>
          <a:prstGeom prst="rect">
            <a:avLst/>
          </a:prstGeom>
        </p:spPr>
      </p:pic>
    </p:spTree>
    <p:extLst>
      <p:ext uri="{BB962C8B-B14F-4D97-AF65-F5344CB8AC3E}">
        <p14:creationId xmlns:p14="http://schemas.microsoft.com/office/powerpoint/2010/main" val="63119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337740" y="403410"/>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rgbClr val="403D78"/>
                </a:solidFill>
              </a:rPr>
              <a:t>Fouille de texte, un enjeu scientifique majeur</a:t>
            </a:r>
            <a:endParaRPr lang="en-US" sz="1200" dirty="0"/>
          </a:p>
          <a:p>
            <a:endParaRPr lang="fr-FR" sz="2400">
              <a:solidFill>
                <a:srgbClr val="4A496B"/>
              </a:solidFill>
              <a:latin typeface="+mj-lt"/>
              <a:ea typeface="Cambria"/>
            </a:endParaRPr>
          </a:p>
        </p:txBody>
      </p:sp>
      <p:sp>
        <p:nvSpPr>
          <p:cNvPr id="6" name="Zone de texte 157">
            <a:extLst>
              <a:ext uri="{FF2B5EF4-FFF2-40B4-BE49-F238E27FC236}">
                <a16:creationId xmlns:a16="http://schemas.microsoft.com/office/drawing/2014/main" id="{23F0AC78-DFA2-F441-9227-F70A1326F70C}"/>
              </a:ext>
            </a:extLst>
          </p:cNvPr>
          <p:cNvSpPr txBox="1">
            <a:spLocks/>
          </p:cNvSpPr>
          <p:nvPr/>
        </p:nvSpPr>
        <p:spPr>
          <a:xfrm>
            <a:off x="5167541" y="1057060"/>
            <a:ext cx="4004310" cy="267017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10000"/>
              </a:lnSpc>
              <a:spcAft>
                <a:spcPts val="0"/>
              </a:spcAft>
            </a:pPr>
            <a:r>
              <a:rPr lang="fr-FR" sz="1600" b="1" kern="0">
                <a:solidFill>
                  <a:srgbClr val="595959"/>
                </a:solidFill>
                <a:effectLst/>
                <a:latin typeface="Arial" panose="020B0604020202020204" pitchFamily="34" charset="0"/>
                <a:ea typeface="Times New Roman"/>
                <a:cs typeface="Arial" panose="020B0604020202020204" pitchFamily="34" charset="0"/>
              </a:rPr>
              <a:t>Exploiter les données de la recherche</a:t>
            </a:r>
            <a:endParaRPr lang="fr-FR" sz="1600" b="1" kern="0">
              <a:solidFill>
                <a:srgbClr val="215868"/>
              </a:solidFill>
              <a:effectLst/>
              <a:latin typeface="Arial" panose="020B0604020202020204" pitchFamily="34" charset="0"/>
              <a:ea typeface="Times New Roman"/>
              <a:cs typeface="Arial" panose="020B0604020202020204" pitchFamily="34" charset="0"/>
            </a:endParaRPr>
          </a:p>
          <a:p>
            <a:pPr algn="r">
              <a:lnSpc>
                <a:spcPct val="110000"/>
              </a:lnSpc>
              <a:spcAft>
                <a:spcPts val="0"/>
              </a:spcAft>
            </a:pPr>
            <a:r>
              <a:rPr lang="fr-FR" sz="1600">
                <a:solidFill>
                  <a:srgbClr val="595959"/>
                </a:solidFill>
                <a:effectLst/>
                <a:latin typeface="Arial" panose="020B0604020202020204" pitchFamily="34" charset="0"/>
                <a:ea typeface="Cambria"/>
                <a:cs typeface="Arial" panose="020B0604020202020204" pitchFamily="34" charset="0"/>
              </a:rPr>
              <a:t>Donner du sens aux données textuelles</a:t>
            </a:r>
            <a:endParaRPr lang="fr-FR" sz="1600">
              <a:effectLst/>
              <a:latin typeface="Arial" panose="020B0604020202020204" pitchFamily="34" charset="0"/>
              <a:ea typeface="Cambria"/>
              <a:cs typeface="Arial" panose="020B0604020202020204" pitchFamily="34" charset="0"/>
            </a:endParaRPr>
          </a:p>
          <a:p>
            <a:pPr algn="r">
              <a:lnSpc>
                <a:spcPct val="110000"/>
              </a:lnSpc>
              <a:spcAft>
                <a:spcPts val="0"/>
              </a:spcAft>
            </a:pPr>
            <a:r>
              <a:rPr lang="fr-FR" sz="1600" b="0" kern="0">
                <a:solidFill>
                  <a:srgbClr val="595959"/>
                </a:solidFill>
                <a:effectLst/>
                <a:latin typeface="Arial" panose="020B0604020202020204" pitchFamily="34" charset="0"/>
                <a:ea typeface="Times New Roman"/>
                <a:cs typeface="Arial" panose="020B0604020202020204" pitchFamily="34" charset="0"/>
              </a:rPr>
              <a:t>Transformer une donnée non structurée </a:t>
            </a:r>
            <a:endParaRPr lang="fr-FR" sz="1600" b="1" kern="0">
              <a:solidFill>
                <a:srgbClr val="215868"/>
              </a:solidFill>
              <a:effectLst/>
              <a:latin typeface="Arial" panose="020B0604020202020204" pitchFamily="34" charset="0"/>
              <a:ea typeface="Times New Roman"/>
              <a:cs typeface="Arial" panose="020B0604020202020204" pitchFamily="34" charset="0"/>
            </a:endParaRPr>
          </a:p>
          <a:p>
            <a:pPr algn="r">
              <a:lnSpc>
                <a:spcPct val="110000"/>
              </a:lnSpc>
              <a:spcAft>
                <a:spcPts val="0"/>
              </a:spcAft>
            </a:pPr>
            <a:r>
              <a:rPr lang="fr-FR" sz="1600" b="0" kern="0">
                <a:solidFill>
                  <a:srgbClr val="595959"/>
                </a:solidFill>
                <a:effectLst/>
                <a:latin typeface="Arial" panose="020B0604020202020204" pitchFamily="34" charset="0"/>
                <a:ea typeface="Times New Roman"/>
                <a:cs typeface="Arial" panose="020B0604020202020204" pitchFamily="34" charset="0"/>
              </a:rPr>
              <a:t>en donnée structurée, manipulable par un ordinateur</a:t>
            </a:r>
            <a:endParaRPr lang="fr-FR" sz="1600">
              <a:effectLst/>
              <a:latin typeface="Arial" panose="020B0604020202020204" pitchFamily="34" charset="0"/>
              <a:ea typeface="Times New Roman"/>
              <a:cs typeface="Arial" panose="020B0604020202020204" pitchFamily="34" charset="0"/>
            </a:endParaRPr>
          </a:p>
          <a:p>
            <a:pPr algn="just">
              <a:lnSpc>
                <a:spcPts val="600"/>
              </a:lnSpc>
              <a:spcAft>
                <a:spcPts val="0"/>
              </a:spcAft>
            </a:pPr>
            <a:r>
              <a:rPr lang="fr-FR" sz="1600">
                <a:effectLst/>
                <a:latin typeface="Arial" panose="020B0604020202020204" pitchFamily="34" charset="0"/>
                <a:ea typeface="Times New Roman"/>
                <a:cs typeface="Arial" panose="020B0604020202020204" pitchFamily="34" charset="0"/>
              </a:rPr>
              <a:t> </a:t>
            </a:r>
          </a:p>
          <a:p>
            <a:pPr algn="r">
              <a:lnSpc>
                <a:spcPct val="110000"/>
              </a:lnSpc>
              <a:spcAft>
                <a:spcPts val="0"/>
              </a:spcAft>
            </a:pPr>
            <a:r>
              <a:rPr lang="fr-FR" sz="1600" b="1">
                <a:solidFill>
                  <a:srgbClr val="595959"/>
                </a:solidFill>
                <a:effectLst/>
                <a:latin typeface="Arial" panose="020B0604020202020204" pitchFamily="34" charset="0"/>
                <a:ea typeface="Times New Roman"/>
                <a:cs typeface="Arial" panose="020B0604020202020204" pitchFamily="34" charset="0"/>
              </a:rPr>
              <a:t>Intégrer le TDM scientifique </a:t>
            </a:r>
            <a:endParaRPr lang="fr-FR" sz="1600">
              <a:solidFill>
                <a:srgbClr val="595959"/>
              </a:solidFill>
              <a:effectLst/>
              <a:latin typeface="Arial" panose="020B0604020202020204" pitchFamily="34" charset="0"/>
              <a:ea typeface="Times New Roman"/>
              <a:cs typeface="Arial" panose="020B0604020202020204" pitchFamily="34" charset="0"/>
            </a:endParaRPr>
          </a:p>
          <a:p>
            <a:pPr algn="r">
              <a:lnSpc>
                <a:spcPct val="110000"/>
              </a:lnSpc>
              <a:spcAft>
                <a:spcPts val="0"/>
              </a:spcAft>
            </a:pPr>
            <a:r>
              <a:rPr lang="fr-FR" sz="1600">
                <a:solidFill>
                  <a:srgbClr val="595959"/>
                </a:solidFill>
                <a:effectLst/>
                <a:latin typeface="Arial" panose="020B0604020202020204" pitchFamily="34" charset="0"/>
                <a:ea typeface="Times New Roman"/>
                <a:cs typeface="Arial" panose="020B0604020202020204" pitchFamily="34" charset="0"/>
              </a:rPr>
              <a:t>au cœur de l'activité du chercheur </a:t>
            </a:r>
          </a:p>
          <a:p>
            <a:pPr algn="r">
              <a:lnSpc>
                <a:spcPct val="110000"/>
              </a:lnSpc>
              <a:spcAft>
                <a:spcPts val="0"/>
              </a:spcAft>
            </a:pPr>
            <a:r>
              <a:rPr lang="fr-FR" sz="1600">
                <a:solidFill>
                  <a:srgbClr val="595959"/>
                </a:solidFill>
                <a:effectLst/>
                <a:latin typeface="Arial" panose="020B0604020202020204" pitchFamily="34" charset="0"/>
                <a:ea typeface="Times New Roman"/>
                <a:cs typeface="Arial" panose="020B0604020202020204" pitchFamily="34" charset="0"/>
              </a:rPr>
              <a:t>non spécialiste</a:t>
            </a:r>
          </a:p>
          <a:p>
            <a:pPr algn="just">
              <a:spcAft>
                <a:spcPts val="0"/>
              </a:spcAft>
            </a:pPr>
            <a:r>
              <a:rPr lang="fr-FR" sz="1600">
                <a:effectLst/>
                <a:latin typeface="Arial" panose="020B0604020202020204" pitchFamily="34" charset="0"/>
                <a:ea typeface="Cambria"/>
                <a:cs typeface="Arial" panose="020B0604020202020204" pitchFamily="34" charset="0"/>
              </a:rPr>
              <a:t> </a:t>
            </a:r>
          </a:p>
          <a:p>
            <a:pPr algn="just">
              <a:spcAft>
                <a:spcPts val="0"/>
              </a:spcAft>
            </a:pPr>
            <a:r>
              <a:rPr lang="fr-FR" sz="1600">
                <a:solidFill>
                  <a:srgbClr val="595959"/>
                </a:solidFill>
                <a:effectLst/>
                <a:latin typeface="Arial" panose="020B0604020202020204" pitchFamily="34" charset="0"/>
                <a:ea typeface="Times New Roman"/>
                <a:cs typeface="Arial" panose="020B0604020202020204" pitchFamily="34" charset="0"/>
              </a:rPr>
              <a:t> </a:t>
            </a:r>
          </a:p>
          <a:p>
            <a:pPr algn="just">
              <a:spcAft>
                <a:spcPts val="0"/>
              </a:spcAft>
            </a:pPr>
            <a:r>
              <a:rPr lang="fr-FR" sz="1600">
                <a:solidFill>
                  <a:srgbClr val="595959"/>
                </a:solidFill>
                <a:effectLst/>
                <a:latin typeface="Arial" panose="020B0604020202020204" pitchFamily="34" charset="0"/>
                <a:ea typeface="Cambria"/>
                <a:cs typeface="Arial" panose="020B0604020202020204" pitchFamily="34" charset="0"/>
              </a:rPr>
              <a:t> </a:t>
            </a:r>
            <a:endParaRPr lang="fr-FR" sz="1600">
              <a:effectLst/>
              <a:latin typeface="Arial" panose="020B0604020202020204" pitchFamily="34" charset="0"/>
              <a:ea typeface="Cambria"/>
              <a:cs typeface="Arial" panose="020B0604020202020204" pitchFamily="34" charset="0"/>
            </a:endParaRPr>
          </a:p>
        </p:txBody>
      </p:sp>
      <p:grpSp>
        <p:nvGrpSpPr>
          <p:cNvPr id="7" name="Group 1762">
            <a:extLst>
              <a:ext uri="{FF2B5EF4-FFF2-40B4-BE49-F238E27FC236}">
                <a16:creationId xmlns:a16="http://schemas.microsoft.com/office/drawing/2014/main" id="{04B91B5E-FADD-D94E-926A-5B3805DDFE1C}"/>
              </a:ext>
            </a:extLst>
          </p:cNvPr>
          <p:cNvGrpSpPr>
            <a:grpSpLocks/>
          </p:cNvGrpSpPr>
          <p:nvPr/>
        </p:nvGrpSpPr>
        <p:grpSpPr bwMode="auto">
          <a:xfrm>
            <a:off x="425139" y="1057060"/>
            <a:ext cx="3751394" cy="3084427"/>
            <a:chOff x="10883" y="893"/>
            <a:chExt cx="5962" cy="4716"/>
          </a:xfrm>
        </p:grpSpPr>
        <p:pic>
          <p:nvPicPr>
            <p:cNvPr id="8" name="Image 7">
              <a:extLst>
                <a:ext uri="{FF2B5EF4-FFF2-40B4-BE49-F238E27FC236}">
                  <a16:creationId xmlns:a16="http://schemas.microsoft.com/office/drawing/2014/main" id="{1D067324-17C8-694D-9C4D-6E4E4C516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 y="893"/>
              <a:ext cx="5472" cy="432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age 8">
              <a:extLst>
                <a:ext uri="{FF2B5EF4-FFF2-40B4-BE49-F238E27FC236}">
                  <a16:creationId xmlns:a16="http://schemas.microsoft.com/office/drawing/2014/main" id="{292EED36-B7B6-CF40-ADA0-72F4BC11E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6" y="1836"/>
              <a:ext cx="5309" cy="377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Rectangle 3">
            <a:extLst>
              <a:ext uri="{FF2B5EF4-FFF2-40B4-BE49-F238E27FC236}">
                <a16:creationId xmlns:a16="http://schemas.microsoft.com/office/drawing/2014/main" id="{961E5074-B9C1-1E41-9F54-2FB7BADA7989}"/>
              </a:ext>
            </a:extLst>
          </p:cNvPr>
          <p:cNvSpPr/>
          <p:nvPr/>
        </p:nvSpPr>
        <p:spPr>
          <a:xfrm>
            <a:off x="337740" y="1057060"/>
            <a:ext cx="2095445" cy="646331"/>
          </a:xfrm>
          <a:prstGeom prst="rect">
            <a:avLst/>
          </a:prstGeom>
          <a:solidFill>
            <a:schemeClr val="bg1"/>
          </a:solidFill>
        </p:spPr>
        <p:txBody>
          <a:bodyPr wrap="none">
            <a:spAutoFit/>
          </a:bodyPr>
          <a:lstStyle/>
          <a:p>
            <a:pPr marL="457200" lvl="0" indent="-228600">
              <a:buSzPts val="1400"/>
            </a:pPr>
            <a:r>
              <a:rPr lang="fr-FR" sz="1200">
                <a:solidFill>
                  <a:schemeClr val="tx1"/>
                </a:solidFill>
                <a:latin typeface="Arial" panose="020B0604020202020204" pitchFamily="34" charset="0"/>
                <a:cs typeface="Arial" panose="020B0604020202020204" pitchFamily="34" charset="0"/>
              </a:rPr>
              <a:t>Plus de 170 millions de</a:t>
            </a:r>
          </a:p>
          <a:p>
            <a:pPr marL="457200" lvl="0" indent="-228600">
              <a:buSzPts val="1400"/>
            </a:pPr>
            <a:r>
              <a:rPr lang="fr-FR" sz="1200">
                <a:solidFill>
                  <a:schemeClr val="tx1"/>
                </a:solidFill>
                <a:latin typeface="Arial" panose="020B0604020202020204" pitchFamily="34" charset="0"/>
                <a:cs typeface="Arial" panose="020B0604020202020204" pitchFamily="34" charset="0"/>
              </a:rPr>
              <a:t>documents scientifiques </a:t>
            </a:r>
          </a:p>
          <a:p>
            <a:pPr marL="457200" lvl="0" indent="-228600">
              <a:buSzPts val="1400"/>
            </a:pPr>
            <a:r>
              <a:rPr lang="fr-FR" sz="1200">
                <a:solidFill>
                  <a:schemeClr val="tx1"/>
                </a:solidFill>
                <a:latin typeface="Arial" panose="020B0604020202020204" pitchFamily="34" charset="0"/>
                <a:cs typeface="Arial" panose="020B0604020202020204" pitchFamily="34" charset="0"/>
              </a:rPr>
              <a:t>indexés</a:t>
            </a:r>
          </a:p>
        </p:txBody>
      </p:sp>
      <p:pic>
        <p:nvPicPr>
          <p:cNvPr id="10" name="Image 9">
            <a:extLst>
              <a:ext uri="{FF2B5EF4-FFF2-40B4-BE49-F238E27FC236}">
                <a16:creationId xmlns:a16="http://schemas.microsoft.com/office/drawing/2014/main" id="{A0AC8C41-FD71-2543-B659-DB96C7F7F3D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837691" y="3727235"/>
            <a:ext cx="3317240" cy="2208530"/>
          </a:xfrm>
          <a:prstGeom prst="rect">
            <a:avLst/>
          </a:prstGeom>
          <a:noFill/>
          <a:ln>
            <a:noFill/>
          </a:ln>
        </p:spPr>
      </p:pic>
      <p:sp>
        <p:nvSpPr>
          <p:cNvPr id="11" name="Rectangle 10">
            <a:extLst>
              <a:ext uri="{FF2B5EF4-FFF2-40B4-BE49-F238E27FC236}">
                <a16:creationId xmlns:a16="http://schemas.microsoft.com/office/drawing/2014/main" id="{F6BFBE9F-BC51-5E44-A3C3-46B58E36725B}"/>
              </a:ext>
            </a:extLst>
          </p:cNvPr>
          <p:cNvSpPr/>
          <p:nvPr/>
        </p:nvSpPr>
        <p:spPr>
          <a:xfrm>
            <a:off x="337740" y="4193518"/>
            <a:ext cx="5242789" cy="1818447"/>
          </a:xfrm>
          <a:prstGeom prst="rect">
            <a:avLst/>
          </a:prstGeom>
        </p:spPr>
        <p:txBody>
          <a:bodyPr wrap="square">
            <a:spAutoFit/>
          </a:bodyPr>
          <a:lstStyle/>
          <a:p>
            <a:pPr>
              <a:spcAft>
                <a:spcPts val="500"/>
              </a:spcAft>
            </a:pPr>
            <a:r>
              <a:rPr lang="fr-FR" sz="1800" b="1">
                <a:solidFill>
                  <a:schemeClr val="tx1">
                    <a:lumMod val="75000"/>
                    <a:lumOff val="25000"/>
                  </a:schemeClr>
                </a:solidFill>
                <a:latin typeface="Calibri"/>
                <a:cs typeface="Calibri"/>
              </a:rPr>
              <a:t>Convergences</a:t>
            </a:r>
            <a:endParaRPr lang="fr-FR" sz="1800">
              <a:solidFill>
                <a:schemeClr val="tx1">
                  <a:lumMod val="75000"/>
                  <a:lumOff val="25000"/>
                </a:schemeClr>
              </a:solidFill>
              <a:latin typeface="Calibri"/>
              <a:cs typeface="Calibri"/>
            </a:endParaRPr>
          </a:p>
          <a:p>
            <a:pPr marL="285750" lvl="0" indent="-285750">
              <a:buFont typeface="Arial"/>
              <a:buChar char="•"/>
            </a:pPr>
            <a:r>
              <a:rPr lang="fr-FR" sz="1800">
                <a:solidFill>
                  <a:schemeClr val="tx1">
                    <a:lumMod val="65000"/>
                    <a:lumOff val="35000"/>
                  </a:schemeClr>
                </a:solidFill>
                <a:latin typeface="Calibri"/>
                <a:cs typeface="Calibri"/>
              </a:rPr>
              <a:t>Maturité des technologies de l’IA</a:t>
            </a:r>
          </a:p>
          <a:p>
            <a:pPr marL="285750" lvl="0" indent="-285750">
              <a:buFont typeface="Arial"/>
              <a:buChar char="•"/>
            </a:pPr>
            <a:r>
              <a:rPr lang="fr-FR" sz="1800">
                <a:solidFill>
                  <a:schemeClr val="tx1">
                    <a:lumMod val="65000"/>
                    <a:lumOff val="35000"/>
                  </a:schemeClr>
                </a:solidFill>
                <a:latin typeface="Calibri"/>
                <a:cs typeface="Calibri"/>
              </a:rPr>
              <a:t>Science Ouverte et « FAIRisation »</a:t>
            </a:r>
          </a:p>
          <a:p>
            <a:pPr marL="285750" lvl="0" indent="-285750">
              <a:buFont typeface="Arial"/>
              <a:buChar char="•"/>
            </a:pPr>
            <a:r>
              <a:rPr lang="fr-FR" sz="1800">
                <a:solidFill>
                  <a:schemeClr val="tx1">
                    <a:lumMod val="65000"/>
                    <a:lumOff val="35000"/>
                  </a:schemeClr>
                </a:solidFill>
                <a:latin typeface="Calibri"/>
                <a:cs typeface="Calibri"/>
              </a:rPr>
              <a:t>Sécurité juridique grandissante</a:t>
            </a:r>
          </a:p>
          <a:p>
            <a:pPr marL="285750" indent="-285750">
              <a:buFont typeface="Arial"/>
              <a:buChar char="•"/>
            </a:pPr>
            <a:r>
              <a:rPr lang="fr-FR" sz="1800">
                <a:solidFill>
                  <a:schemeClr val="tx1">
                    <a:lumMod val="65000"/>
                    <a:lumOff val="35000"/>
                  </a:schemeClr>
                </a:solidFill>
                <a:latin typeface="Calibri"/>
                <a:cs typeface="Calibri"/>
              </a:rPr>
              <a:t>Développement des infrastructures de recherche</a:t>
            </a:r>
          </a:p>
          <a:p>
            <a:pPr marL="285750" indent="-285750">
              <a:buFont typeface="Arial"/>
              <a:buChar char="•"/>
            </a:pPr>
            <a:r>
              <a:rPr lang="fr-FR" sz="1800">
                <a:solidFill>
                  <a:schemeClr val="tx1">
                    <a:lumMod val="65000"/>
                    <a:lumOff val="35000"/>
                  </a:schemeClr>
                </a:solidFill>
                <a:latin typeface="Calibri"/>
                <a:cs typeface="Calibri"/>
              </a:rPr>
              <a:t>Efficacité et disponibilité des moyens de calcul</a:t>
            </a:r>
            <a:r>
              <a:rPr lang="fr-FR" sz="1800">
                <a:solidFill>
                  <a:schemeClr val="tx1">
                    <a:lumMod val="65000"/>
                    <a:lumOff val="35000"/>
                  </a:schemeClr>
                </a:solidFill>
                <a:effectLst/>
                <a:latin typeface="Calibri"/>
                <a:cs typeface="Calibri"/>
              </a:rPr>
              <a:t> </a:t>
            </a:r>
            <a:endParaRPr lang="fr-FR" sz="1800">
              <a:solidFill>
                <a:schemeClr val="tx1">
                  <a:lumMod val="65000"/>
                  <a:lumOff val="35000"/>
                </a:schemeClr>
              </a:solidFill>
              <a:latin typeface="Calibri"/>
              <a:cs typeface="Calibri"/>
            </a:endParaRPr>
          </a:p>
        </p:txBody>
      </p:sp>
    </p:spTree>
    <p:extLst>
      <p:ext uri="{BB962C8B-B14F-4D97-AF65-F5344CB8AC3E}">
        <p14:creationId xmlns:p14="http://schemas.microsoft.com/office/powerpoint/2010/main" val="84217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4;p13"/>
          <p:cNvSpPr/>
          <p:nvPr/>
        </p:nvSpPr>
        <p:spPr>
          <a:xfrm>
            <a:off x="2351300" y="457704"/>
            <a:ext cx="6120000" cy="6120000"/>
          </a:xfrm>
          <a:prstGeom prst="ellipse">
            <a:avLst/>
          </a:prstGeom>
          <a:noFill/>
          <a:ln w="12700" cap="flat" cmpd="sng">
            <a:solidFill>
              <a:srgbClr val="BBD6E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88;p13"/>
          <p:cNvSpPr/>
          <p:nvPr/>
        </p:nvSpPr>
        <p:spPr>
          <a:xfrm>
            <a:off x="3525736" y="1578666"/>
            <a:ext cx="3960000" cy="3960000"/>
          </a:xfrm>
          <a:prstGeom prst="ellipse">
            <a:avLst/>
          </a:prstGeom>
          <a:noFill/>
          <a:ln w="12700"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oogle Shape;89;p13"/>
          <p:cNvGrpSpPr/>
          <p:nvPr/>
        </p:nvGrpSpPr>
        <p:grpSpPr>
          <a:xfrm>
            <a:off x="3175255" y="4197426"/>
            <a:ext cx="1437468" cy="1525915"/>
            <a:chOff x="6749491" y="3535614"/>
            <a:chExt cx="1437468" cy="1390573"/>
          </a:xfrm>
          <a:solidFill>
            <a:srgbClr val="6DA59B"/>
          </a:solidFill>
        </p:grpSpPr>
        <p:sp>
          <p:nvSpPr>
            <p:cNvPr id="9" name="Google Shape;90;p13"/>
            <p:cNvSpPr/>
            <p:nvPr/>
          </p:nvSpPr>
          <p:spPr>
            <a:xfrm>
              <a:off x="6749491" y="3535614"/>
              <a:ext cx="1437468" cy="1390573"/>
            </a:xfrm>
            <a:prstGeom prst="roundRect">
              <a:avLst>
                <a:gd name="adj" fmla="val 16667"/>
              </a:avLst>
            </a:prstGeom>
            <a:grpFill/>
            <a:ln w="12700" cap="flat" cmpd="sng">
              <a:solidFill>
                <a:srgbClr val="D8D8D8"/>
              </a:solidFill>
              <a:prstDash val="solid"/>
              <a:miter lim="800000"/>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fr-FR" sz="1200">
                  <a:solidFill>
                    <a:schemeClr val="bg1"/>
                  </a:solidFill>
                  <a:latin typeface="Calibri"/>
                  <a:ea typeface="Calibri"/>
                  <a:cs typeface="Calibri"/>
                  <a:sym typeface="Calibri"/>
                </a:rPr>
                <a:t>Fournisseurs et agrégateurs de contenus</a:t>
              </a:r>
              <a:endParaRPr sz="1200">
                <a:solidFill>
                  <a:schemeClr val="bg1"/>
                </a:solidFill>
                <a:latin typeface="Calibri"/>
                <a:ea typeface="Calibri"/>
                <a:cs typeface="Calibri"/>
                <a:sym typeface="Calibri"/>
              </a:endParaRPr>
            </a:p>
          </p:txBody>
        </p:sp>
        <p:sp>
          <p:nvSpPr>
            <p:cNvPr id="10" name="Google Shape;91;p13"/>
            <p:cNvSpPr/>
            <p:nvPr/>
          </p:nvSpPr>
          <p:spPr>
            <a:xfrm>
              <a:off x="6854868" y="4085184"/>
              <a:ext cx="1169026" cy="405323"/>
            </a:xfrm>
            <a:prstGeom prst="rect">
              <a:avLst/>
            </a:prstGeom>
            <a:solidFill>
              <a:schemeClr val="bg1">
                <a:lumMod val="85000"/>
              </a:schemeClr>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000">
                  <a:solidFill>
                    <a:schemeClr val="bg1"/>
                  </a:solidFill>
                  <a:latin typeface="Calibri"/>
                  <a:ea typeface="Calibri"/>
                  <a:cs typeface="Calibri"/>
                  <a:sym typeface="Calibri"/>
                </a:rPr>
                <a:t>Bibliothèques numériques</a:t>
              </a:r>
              <a:endParaRPr sz="1000">
                <a:solidFill>
                  <a:schemeClr val="bg1"/>
                </a:solidFill>
                <a:latin typeface="Calibri"/>
                <a:ea typeface="Calibri"/>
                <a:cs typeface="Calibri"/>
                <a:sym typeface="Calibri"/>
              </a:endParaRPr>
            </a:p>
          </p:txBody>
        </p:sp>
        <p:sp>
          <p:nvSpPr>
            <p:cNvPr id="11" name="Google Shape;92;p13"/>
            <p:cNvSpPr/>
            <p:nvPr/>
          </p:nvSpPr>
          <p:spPr>
            <a:xfrm>
              <a:off x="6769811" y="4509026"/>
              <a:ext cx="1373399" cy="361608"/>
            </a:xfrm>
            <a:prstGeom prst="rect">
              <a:avLst/>
            </a:prstGeom>
            <a:grp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000">
                  <a:solidFill>
                    <a:schemeClr val="bg1"/>
                  </a:solidFill>
                  <a:latin typeface="Calibri"/>
                  <a:ea typeface="Calibri"/>
                  <a:cs typeface="Calibri"/>
                  <a:sym typeface="Calibri"/>
                </a:rPr>
                <a:t>Portails de ressources sémantiques</a:t>
              </a:r>
              <a:endParaRPr sz="1000">
                <a:solidFill>
                  <a:schemeClr val="bg1"/>
                </a:solidFill>
              </a:endParaRPr>
            </a:p>
          </p:txBody>
        </p:sp>
      </p:grpSp>
      <p:sp>
        <p:nvSpPr>
          <p:cNvPr id="12" name="Google Shape;93;p13"/>
          <p:cNvSpPr/>
          <p:nvPr/>
        </p:nvSpPr>
        <p:spPr>
          <a:xfrm>
            <a:off x="5401137" y="1395385"/>
            <a:ext cx="1041077" cy="673916"/>
          </a:xfrm>
          <a:prstGeom prst="roundRect">
            <a:avLst>
              <a:gd name="adj" fmla="val 16667"/>
            </a:avLst>
          </a:prstGeom>
          <a:solidFill>
            <a:schemeClr val="bg1">
              <a:lumMod val="85000"/>
            </a:schemeClr>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chemeClr val="lt1"/>
                </a:solidFill>
                <a:latin typeface="Calibri"/>
                <a:ea typeface="Calibri"/>
                <a:cs typeface="Calibri"/>
                <a:sym typeface="Calibri"/>
              </a:rPr>
              <a:t>Financeurs</a:t>
            </a:r>
          </a:p>
          <a:p>
            <a:pPr marL="0" marR="0" lvl="0" indent="0" algn="ctr" rtl="0">
              <a:spcBef>
                <a:spcPts val="0"/>
              </a:spcBef>
              <a:spcAft>
                <a:spcPts val="0"/>
              </a:spcAft>
              <a:buNone/>
            </a:pPr>
            <a:r>
              <a:rPr lang="fr-FR" sz="1200">
                <a:solidFill>
                  <a:schemeClr val="lt1"/>
                </a:solidFill>
                <a:latin typeface="Calibri"/>
                <a:ea typeface="Calibri"/>
                <a:cs typeface="Calibri"/>
                <a:sym typeface="Calibri"/>
              </a:rPr>
              <a:t>Politiques publiques</a:t>
            </a:r>
            <a:endParaRPr sz="1200">
              <a:solidFill>
                <a:schemeClr val="lt1"/>
              </a:solidFill>
              <a:latin typeface="Calibri"/>
              <a:ea typeface="Calibri"/>
              <a:cs typeface="Calibri"/>
              <a:sym typeface="Calibri"/>
            </a:endParaRPr>
          </a:p>
        </p:txBody>
      </p:sp>
      <p:sp>
        <p:nvSpPr>
          <p:cNvPr id="13" name="Google Shape;94;p13"/>
          <p:cNvSpPr/>
          <p:nvPr/>
        </p:nvSpPr>
        <p:spPr>
          <a:xfrm>
            <a:off x="4629553" y="637225"/>
            <a:ext cx="1011219" cy="475488"/>
          </a:xfrm>
          <a:prstGeom prst="roundRect">
            <a:avLst>
              <a:gd name="adj" fmla="val 16667"/>
            </a:avLst>
          </a:prstGeom>
          <a:solidFill>
            <a:srgbClr val="DBDBDB"/>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chemeClr val="bg1"/>
                </a:solidFill>
                <a:latin typeface="Calibri"/>
                <a:ea typeface="Calibri"/>
                <a:cs typeface="Calibri"/>
                <a:sym typeface="Calibri"/>
              </a:rPr>
              <a:t>Législateurs</a:t>
            </a:r>
            <a:endParaRPr sz="1200">
              <a:solidFill>
                <a:schemeClr val="bg1"/>
              </a:solidFill>
              <a:latin typeface="Calibri"/>
              <a:ea typeface="Calibri"/>
              <a:cs typeface="Calibri"/>
              <a:sym typeface="Calibri"/>
            </a:endParaRPr>
          </a:p>
        </p:txBody>
      </p:sp>
      <p:grpSp>
        <p:nvGrpSpPr>
          <p:cNvPr id="14" name="Google Shape;95;p13"/>
          <p:cNvGrpSpPr/>
          <p:nvPr/>
        </p:nvGrpSpPr>
        <p:grpSpPr>
          <a:xfrm>
            <a:off x="5185873" y="4708115"/>
            <a:ext cx="1524139" cy="1215165"/>
            <a:chOff x="4235065" y="4583679"/>
            <a:chExt cx="1524139" cy="1215165"/>
          </a:xfrm>
          <a:solidFill>
            <a:srgbClr val="6DA59B"/>
          </a:solidFill>
        </p:grpSpPr>
        <p:sp>
          <p:nvSpPr>
            <p:cNvPr id="15" name="Google Shape;96;p13"/>
            <p:cNvSpPr/>
            <p:nvPr/>
          </p:nvSpPr>
          <p:spPr>
            <a:xfrm>
              <a:off x="4235065" y="4583679"/>
              <a:ext cx="1524139" cy="1215165"/>
            </a:xfrm>
            <a:prstGeom prst="roundRect">
              <a:avLst>
                <a:gd name="adj" fmla="val 16667"/>
              </a:avLst>
            </a:prstGeom>
            <a:grpFill/>
            <a:ln w="12700" cap="flat" cmpd="sng">
              <a:solidFill>
                <a:srgbClr val="D8D8D8"/>
              </a:solidFill>
              <a:prstDash val="solid"/>
              <a:miter lim="800000"/>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fr-FR" sz="1200">
                  <a:solidFill>
                    <a:schemeClr val="bg1"/>
                  </a:solidFill>
                  <a:latin typeface="Calibri"/>
                  <a:ea typeface="Calibri"/>
                  <a:cs typeface="Calibri"/>
                  <a:sym typeface="Calibri"/>
                </a:rPr>
                <a:t>Fournisseurs de composants TDM</a:t>
              </a:r>
              <a:endParaRPr sz="1200">
                <a:solidFill>
                  <a:schemeClr val="bg1"/>
                </a:solidFill>
                <a:latin typeface="Calibri"/>
                <a:ea typeface="Calibri"/>
                <a:cs typeface="Calibri"/>
                <a:sym typeface="Calibri"/>
              </a:endParaRPr>
            </a:p>
          </p:txBody>
        </p:sp>
        <p:sp>
          <p:nvSpPr>
            <p:cNvPr id="16" name="Google Shape;97;p13"/>
            <p:cNvSpPr/>
            <p:nvPr/>
          </p:nvSpPr>
          <p:spPr>
            <a:xfrm>
              <a:off x="4387826" y="5064362"/>
              <a:ext cx="1169026" cy="345721"/>
            </a:xfrm>
            <a:prstGeom prst="rect">
              <a:avLst/>
            </a:prstGeom>
            <a:grp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000">
                  <a:solidFill>
                    <a:schemeClr val="bg1"/>
                  </a:solidFill>
                  <a:latin typeface="Calibri"/>
                  <a:ea typeface="Calibri"/>
                  <a:cs typeface="Calibri"/>
                  <a:sym typeface="Calibri"/>
                </a:rPr>
                <a:t>Laboratoire de recherche</a:t>
              </a:r>
              <a:endParaRPr sz="1000">
                <a:solidFill>
                  <a:schemeClr val="bg1"/>
                </a:solidFill>
                <a:latin typeface="Calibri"/>
                <a:ea typeface="Calibri"/>
                <a:cs typeface="Calibri"/>
                <a:sym typeface="Calibri"/>
              </a:endParaRPr>
            </a:p>
          </p:txBody>
        </p:sp>
        <p:sp>
          <p:nvSpPr>
            <p:cNvPr id="17" name="Google Shape;98;p13"/>
            <p:cNvSpPr/>
            <p:nvPr/>
          </p:nvSpPr>
          <p:spPr>
            <a:xfrm>
              <a:off x="4387826" y="5410084"/>
              <a:ext cx="1169026" cy="358279"/>
            </a:xfrm>
            <a:prstGeom prst="rect">
              <a:avLst/>
            </a:prstGeom>
            <a:grp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000">
                  <a:solidFill>
                    <a:schemeClr val="bg1"/>
                  </a:solidFill>
                  <a:latin typeface="Calibri"/>
                  <a:ea typeface="Calibri"/>
                  <a:cs typeface="Calibri"/>
                  <a:sym typeface="Calibri"/>
                </a:rPr>
                <a:t>Ingénierie de transfert</a:t>
              </a:r>
              <a:endParaRPr sz="1000">
                <a:solidFill>
                  <a:schemeClr val="bg1"/>
                </a:solidFill>
              </a:endParaRPr>
            </a:p>
          </p:txBody>
        </p:sp>
      </p:grpSp>
      <p:sp>
        <p:nvSpPr>
          <p:cNvPr id="23" name="Google Shape;104;p13"/>
          <p:cNvSpPr/>
          <p:nvPr/>
        </p:nvSpPr>
        <p:spPr>
          <a:xfrm>
            <a:off x="3420465" y="1083278"/>
            <a:ext cx="1227380" cy="678606"/>
          </a:xfrm>
          <a:prstGeom prst="roundRect">
            <a:avLst>
              <a:gd name="adj" fmla="val 16667"/>
            </a:avLst>
          </a:prstGeom>
          <a:solidFill>
            <a:srgbClr val="DBDBDB"/>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chemeClr val="bg1"/>
                </a:solidFill>
                <a:latin typeface="Calibri"/>
                <a:ea typeface="Calibri"/>
                <a:cs typeface="Calibri"/>
                <a:sym typeface="Calibri"/>
              </a:rPr>
              <a:t>Développeurs de standards / certifications</a:t>
            </a:r>
            <a:endParaRPr sz="1200">
              <a:solidFill>
                <a:schemeClr val="bg1"/>
              </a:solidFill>
              <a:latin typeface="Calibri"/>
              <a:ea typeface="Calibri"/>
              <a:cs typeface="Calibri"/>
              <a:sym typeface="Calibri"/>
            </a:endParaRPr>
          </a:p>
        </p:txBody>
      </p:sp>
      <p:grpSp>
        <p:nvGrpSpPr>
          <p:cNvPr id="5" name="Groupe 4">
            <a:extLst>
              <a:ext uri="{FF2B5EF4-FFF2-40B4-BE49-F238E27FC236}">
                <a16:creationId xmlns:a16="http://schemas.microsoft.com/office/drawing/2014/main" id="{E46E08A1-BD9F-B645-A455-CEAF824EB025}"/>
              </a:ext>
            </a:extLst>
          </p:cNvPr>
          <p:cNvGrpSpPr/>
          <p:nvPr/>
        </p:nvGrpSpPr>
        <p:grpSpPr>
          <a:xfrm>
            <a:off x="7248744" y="2552226"/>
            <a:ext cx="2190724" cy="1990648"/>
            <a:chOff x="7248744" y="2552226"/>
            <a:chExt cx="2190724" cy="1990648"/>
          </a:xfrm>
        </p:grpSpPr>
        <p:grpSp>
          <p:nvGrpSpPr>
            <p:cNvPr id="18" name="Google Shape;99;p13"/>
            <p:cNvGrpSpPr/>
            <p:nvPr/>
          </p:nvGrpSpPr>
          <p:grpSpPr>
            <a:xfrm>
              <a:off x="7248744" y="2552226"/>
              <a:ext cx="2190724" cy="1990648"/>
              <a:chOff x="1534649" y="1768808"/>
              <a:chExt cx="2090353" cy="1332287"/>
            </a:xfrm>
            <a:solidFill>
              <a:srgbClr val="6DA59B"/>
            </a:solidFill>
          </p:grpSpPr>
          <p:sp>
            <p:nvSpPr>
              <p:cNvPr id="19" name="Google Shape;100;p13"/>
              <p:cNvSpPr/>
              <p:nvPr/>
            </p:nvSpPr>
            <p:spPr>
              <a:xfrm>
                <a:off x="1534649" y="1768808"/>
                <a:ext cx="2090353" cy="1332287"/>
              </a:xfrm>
              <a:prstGeom prst="roundRect">
                <a:avLst>
                  <a:gd name="adj" fmla="val 16667"/>
                </a:avLst>
              </a:prstGeom>
              <a:grpFill/>
              <a:ln w="12700" cap="flat" cmpd="sng">
                <a:solidFill>
                  <a:srgbClr val="D8D8D8"/>
                </a:solidFill>
                <a:prstDash val="solid"/>
                <a:miter lim="800000"/>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fr-FR" sz="1200">
                    <a:solidFill>
                      <a:schemeClr val="lt1"/>
                    </a:solidFill>
                    <a:latin typeface="Calibri"/>
                    <a:ea typeface="Calibri"/>
                    <a:cs typeface="Calibri"/>
                    <a:sym typeface="Calibri"/>
                  </a:rPr>
                  <a:t>Développeurs/fournisseurs d’applications/services utilisant du TDM</a:t>
                </a:r>
                <a:endParaRPr sz="1200">
                  <a:solidFill>
                    <a:schemeClr val="lt1"/>
                  </a:solidFill>
                  <a:latin typeface="Calibri"/>
                  <a:ea typeface="Calibri"/>
                  <a:cs typeface="Calibri"/>
                  <a:sym typeface="Calibri"/>
                </a:endParaRPr>
              </a:p>
            </p:txBody>
          </p:sp>
          <p:sp>
            <p:nvSpPr>
              <p:cNvPr id="20" name="Google Shape;101;p13"/>
              <p:cNvSpPr/>
              <p:nvPr/>
            </p:nvSpPr>
            <p:spPr>
              <a:xfrm>
                <a:off x="2049753" y="2531910"/>
                <a:ext cx="1238746" cy="244434"/>
              </a:xfrm>
              <a:prstGeom prst="rect">
                <a:avLst/>
              </a:prstGeom>
              <a:grpFill/>
              <a:ln w="12700" cap="flat" cmpd="sng">
                <a:solidFill>
                  <a:schemeClr val="bg2">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000">
                    <a:solidFill>
                      <a:schemeClr val="lt1"/>
                    </a:solidFill>
                    <a:latin typeface="Calibri"/>
                    <a:ea typeface="Calibri"/>
                    <a:cs typeface="Calibri"/>
                    <a:sym typeface="Calibri"/>
                  </a:rPr>
                  <a:t>Plateformes thématiques</a:t>
                </a:r>
                <a:endParaRPr sz="1000">
                  <a:solidFill>
                    <a:schemeClr val="lt1"/>
                  </a:solidFill>
                  <a:latin typeface="Calibri"/>
                  <a:ea typeface="Calibri"/>
                  <a:cs typeface="Calibri"/>
                  <a:sym typeface="Calibri"/>
                </a:endParaRPr>
              </a:p>
            </p:txBody>
          </p:sp>
          <p:sp>
            <p:nvSpPr>
              <p:cNvPr id="21" name="Google Shape;102;p13"/>
              <p:cNvSpPr/>
              <p:nvPr/>
            </p:nvSpPr>
            <p:spPr>
              <a:xfrm>
                <a:off x="2060451" y="2799629"/>
                <a:ext cx="1228048" cy="244434"/>
              </a:xfrm>
              <a:prstGeom prst="rect">
                <a:avLst/>
              </a:prstGeom>
              <a:grpFill/>
              <a:ln w="12700" cap="flat" cmpd="sng">
                <a:solidFill>
                  <a:schemeClr val="bg2">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000">
                    <a:solidFill>
                      <a:schemeClr val="lt1"/>
                    </a:solidFill>
                    <a:latin typeface="Calibri"/>
                    <a:ea typeface="Calibri"/>
                    <a:cs typeface="Calibri"/>
                    <a:sym typeface="Calibri"/>
                  </a:rPr>
                  <a:t>Plateformes IST</a:t>
                </a:r>
                <a:endParaRPr sz="1000">
                  <a:solidFill>
                    <a:schemeClr val="lt1"/>
                  </a:solidFill>
                  <a:latin typeface="Calibri"/>
                  <a:ea typeface="Calibri"/>
                  <a:cs typeface="Calibri"/>
                  <a:sym typeface="Calibri"/>
                </a:endParaRPr>
              </a:p>
            </p:txBody>
          </p:sp>
        </p:grpSp>
        <p:sp>
          <p:nvSpPr>
            <p:cNvPr id="27" name="Google Shape;101;p13"/>
            <p:cNvSpPr/>
            <p:nvPr/>
          </p:nvSpPr>
          <p:spPr>
            <a:xfrm>
              <a:off x="7799793" y="3175480"/>
              <a:ext cx="1298226" cy="436492"/>
            </a:xfrm>
            <a:prstGeom prst="rect">
              <a:avLst/>
            </a:prstGeom>
            <a:solidFill>
              <a:schemeClr val="bg1">
                <a:lumMod val="85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000">
                  <a:solidFill>
                    <a:schemeClr val="lt1"/>
                  </a:solidFill>
                  <a:latin typeface="Calibri"/>
                  <a:ea typeface="Calibri"/>
                  <a:cs typeface="Calibri"/>
                  <a:sym typeface="Calibri"/>
                </a:rPr>
                <a:t>Industriels de l’information</a:t>
              </a:r>
              <a:endParaRPr sz="1000">
                <a:solidFill>
                  <a:schemeClr val="lt1"/>
                </a:solidFill>
                <a:latin typeface="Calibri"/>
                <a:ea typeface="Calibri"/>
                <a:cs typeface="Calibri"/>
                <a:sym typeface="Calibri"/>
              </a:endParaRPr>
            </a:p>
          </p:txBody>
        </p:sp>
      </p:grpSp>
      <p:sp>
        <p:nvSpPr>
          <p:cNvPr id="31" name="Google Shape;103;p13"/>
          <p:cNvSpPr/>
          <p:nvPr/>
        </p:nvSpPr>
        <p:spPr>
          <a:xfrm>
            <a:off x="2938344" y="2069301"/>
            <a:ext cx="1232338" cy="663739"/>
          </a:xfrm>
          <a:prstGeom prst="roundRect">
            <a:avLst>
              <a:gd name="adj" fmla="val 16667"/>
            </a:avLst>
          </a:prstGeom>
          <a:solidFill>
            <a:srgbClr val="6DA59B"/>
          </a:solidFill>
          <a:ln w="12700" cap="flat" cmpd="sng">
            <a:solidFill>
              <a:srgbClr val="D8D8D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a:solidFill>
                  <a:schemeClr val="bg1"/>
                </a:solidFill>
                <a:latin typeface="Calibri"/>
                <a:ea typeface="Calibri"/>
                <a:cs typeface="Calibri"/>
                <a:sym typeface="Calibri"/>
              </a:rPr>
              <a:t>Infrastructures</a:t>
            </a:r>
            <a:endParaRPr>
              <a:solidFill>
                <a:schemeClr val="bg1"/>
              </a:solidFill>
            </a:endParaRPr>
          </a:p>
          <a:p>
            <a:pPr marL="0" marR="0" lvl="0" indent="0" algn="ctr" rtl="0">
              <a:spcBef>
                <a:spcPts val="0"/>
              </a:spcBef>
              <a:spcAft>
                <a:spcPts val="0"/>
              </a:spcAft>
              <a:buNone/>
            </a:pPr>
            <a:r>
              <a:rPr lang="fr-FR" sz="1200">
                <a:solidFill>
                  <a:schemeClr val="bg1"/>
                </a:solidFill>
                <a:latin typeface="Calibri"/>
                <a:ea typeface="Calibri"/>
                <a:cs typeface="Calibri"/>
                <a:sym typeface="Calibri"/>
              </a:rPr>
              <a:t>de calcul et de stockage</a:t>
            </a:r>
            <a:endParaRPr>
              <a:solidFill>
                <a:schemeClr val="bg1"/>
              </a:solidFill>
            </a:endParaRPr>
          </a:p>
        </p:txBody>
      </p:sp>
      <p:sp>
        <p:nvSpPr>
          <p:cNvPr id="32" name="Google Shape;106;p13"/>
          <p:cNvSpPr/>
          <p:nvPr/>
        </p:nvSpPr>
        <p:spPr>
          <a:xfrm>
            <a:off x="2570801" y="3169993"/>
            <a:ext cx="1544110" cy="653663"/>
          </a:xfrm>
          <a:prstGeom prst="roundRect">
            <a:avLst>
              <a:gd name="adj" fmla="val 16667"/>
            </a:avLst>
          </a:prstGeom>
          <a:solidFill>
            <a:schemeClr val="bg1">
              <a:lumMod val="85000"/>
            </a:schemeClr>
          </a:solidFill>
          <a:ln w="12700" cap="flat" cmpd="sng">
            <a:solidFill>
              <a:srgbClr val="D8D8D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a:solidFill>
                  <a:schemeClr val="bg1"/>
                </a:solidFill>
                <a:latin typeface="Calibri"/>
                <a:ea typeface="Calibri"/>
                <a:cs typeface="Calibri"/>
                <a:sym typeface="Calibri"/>
              </a:rPr>
              <a:t>Fournisseurs des technologies de plateforme</a:t>
            </a:r>
            <a:endParaRPr sz="1200">
              <a:solidFill>
                <a:schemeClr val="bg1"/>
              </a:solidFill>
              <a:latin typeface="Calibri"/>
              <a:ea typeface="Calibri"/>
              <a:cs typeface="Calibri"/>
              <a:sym typeface="Calibri"/>
            </a:endParaRPr>
          </a:p>
        </p:txBody>
      </p:sp>
      <p:grpSp>
        <p:nvGrpSpPr>
          <p:cNvPr id="4" name="Groupe 3">
            <a:extLst>
              <a:ext uri="{FF2B5EF4-FFF2-40B4-BE49-F238E27FC236}">
                <a16:creationId xmlns:a16="http://schemas.microsoft.com/office/drawing/2014/main" id="{2BF37544-5BCB-E943-9AEC-C25C6C1439F6}"/>
              </a:ext>
            </a:extLst>
          </p:cNvPr>
          <p:cNvGrpSpPr/>
          <p:nvPr/>
        </p:nvGrpSpPr>
        <p:grpSpPr>
          <a:xfrm>
            <a:off x="6557628" y="529942"/>
            <a:ext cx="1436373" cy="1717040"/>
            <a:chOff x="8144123" y="548640"/>
            <a:chExt cx="1436373" cy="1717040"/>
          </a:xfrm>
        </p:grpSpPr>
        <p:sp>
          <p:nvSpPr>
            <p:cNvPr id="38" name="Google Shape;105;p13"/>
            <p:cNvSpPr/>
            <p:nvPr/>
          </p:nvSpPr>
          <p:spPr>
            <a:xfrm>
              <a:off x="8144123" y="548640"/>
              <a:ext cx="1436373" cy="1717040"/>
            </a:xfrm>
            <a:prstGeom prst="roundRect">
              <a:avLst>
                <a:gd name="adj" fmla="val 16667"/>
              </a:avLst>
            </a:prstGeom>
            <a:solidFill>
              <a:srgbClr val="6DA59B"/>
            </a:solidFill>
            <a:ln w="12700" cap="flat" cmpd="sng">
              <a:solidFill>
                <a:srgbClr val="D8D8D8"/>
              </a:solidFill>
              <a:prstDash val="solid"/>
              <a:miter lim="800000"/>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fr-FR" sz="1200">
                  <a:solidFill>
                    <a:schemeClr val="bg1"/>
                  </a:solidFill>
                  <a:latin typeface="Calibri"/>
                  <a:ea typeface="Calibri"/>
                  <a:cs typeface="Calibri"/>
                  <a:sym typeface="Calibri"/>
                </a:rPr>
                <a:t>Utilisateurs finaux</a:t>
              </a:r>
              <a:endParaRPr sz="1200">
                <a:solidFill>
                  <a:schemeClr val="bg1"/>
                </a:solidFill>
                <a:latin typeface="Calibri"/>
                <a:ea typeface="Calibri"/>
                <a:cs typeface="Calibri"/>
                <a:sym typeface="Calibri"/>
              </a:endParaRPr>
            </a:p>
          </p:txBody>
        </p:sp>
        <p:grpSp>
          <p:nvGrpSpPr>
            <p:cNvPr id="3" name="Groupe 2">
              <a:extLst>
                <a:ext uri="{FF2B5EF4-FFF2-40B4-BE49-F238E27FC236}">
                  <a16:creationId xmlns:a16="http://schemas.microsoft.com/office/drawing/2014/main" id="{57B5F43D-9ABF-D142-9DD9-8A42C5EF621E}"/>
                </a:ext>
              </a:extLst>
            </p:cNvPr>
            <p:cNvGrpSpPr/>
            <p:nvPr/>
          </p:nvGrpSpPr>
          <p:grpSpPr>
            <a:xfrm>
              <a:off x="8215244" y="1005841"/>
              <a:ext cx="1302132" cy="1131108"/>
              <a:chOff x="8215244" y="1005841"/>
              <a:chExt cx="1302132" cy="1131108"/>
            </a:xfrm>
          </p:grpSpPr>
          <p:sp>
            <p:nvSpPr>
              <p:cNvPr id="39" name="Google Shape;101;p13"/>
              <p:cNvSpPr/>
              <p:nvPr/>
            </p:nvSpPr>
            <p:spPr>
              <a:xfrm>
                <a:off x="8215244" y="1005841"/>
                <a:ext cx="1298226" cy="401316"/>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000">
                    <a:solidFill>
                      <a:schemeClr val="bg1"/>
                    </a:solidFill>
                    <a:latin typeface="Calibri"/>
                    <a:ea typeface="Calibri"/>
                    <a:cs typeface="Calibri"/>
                    <a:sym typeface="Calibri"/>
                  </a:rPr>
                  <a:t>Laboratoires de recherche</a:t>
                </a:r>
                <a:endParaRPr sz="1000">
                  <a:solidFill>
                    <a:schemeClr val="bg1"/>
                  </a:solidFill>
                  <a:latin typeface="Calibri"/>
                  <a:ea typeface="Calibri"/>
                  <a:cs typeface="Calibri"/>
                  <a:sym typeface="Calibri"/>
                </a:endParaRPr>
              </a:p>
            </p:txBody>
          </p:sp>
          <p:sp>
            <p:nvSpPr>
              <p:cNvPr id="40" name="Google Shape;101;p13"/>
              <p:cNvSpPr/>
              <p:nvPr/>
            </p:nvSpPr>
            <p:spPr>
              <a:xfrm>
                <a:off x="8219150" y="1376677"/>
                <a:ext cx="1298226" cy="324247"/>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000">
                    <a:solidFill>
                      <a:schemeClr val="bg1"/>
                    </a:solidFill>
                    <a:latin typeface="Calibri"/>
                    <a:ea typeface="Calibri"/>
                    <a:cs typeface="Calibri"/>
                    <a:sym typeface="Calibri"/>
                  </a:rPr>
                  <a:t>Gestion de la recherche</a:t>
                </a:r>
                <a:endParaRPr sz="1000">
                  <a:solidFill>
                    <a:schemeClr val="bg1"/>
                  </a:solidFill>
                  <a:latin typeface="Calibri"/>
                  <a:ea typeface="Calibri"/>
                  <a:cs typeface="Calibri"/>
                  <a:sym typeface="Calibri"/>
                </a:endParaRPr>
              </a:p>
            </p:txBody>
          </p:sp>
          <p:sp>
            <p:nvSpPr>
              <p:cNvPr id="41" name="Google Shape;101;p13"/>
              <p:cNvSpPr/>
              <p:nvPr/>
            </p:nvSpPr>
            <p:spPr>
              <a:xfrm>
                <a:off x="8219150" y="1700925"/>
                <a:ext cx="1298226" cy="436024"/>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000">
                    <a:solidFill>
                      <a:schemeClr val="bg1"/>
                    </a:solidFill>
                    <a:latin typeface="Calibri"/>
                    <a:ea typeface="Calibri"/>
                    <a:cs typeface="Calibri"/>
                    <a:sym typeface="Calibri"/>
                  </a:rPr>
                  <a:t>Agences, réseaux professionnels, industriels</a:t>
                </a:r>
                <a:endParaRPr sz="1000">
                  <a:solidFill>
                    <a:schemeClr val="bg1"/>
                  </a:solidFill>
                  <a:latin typeface="Calibri"/>
                  <a:ea typeface="Calibri"/>
                  <a:cs typeface="Calibri"/>
                  <a:sym typeface="Calibri"/>
                </a:endParaRPr>
              </a:p>
            </p:txBody>
          </p:sp>
        </p:grpSp>
      </p:grpSp>
      <p:sp>
        <p:nvSpPr>
          <p:cNvPr id="36" name="Google Shape;87;p13">
            <a:extLst>
              <a:ext uri="{FF2B5EF4-FFF2-40B4-BE49-F238E27FC236}">
                <a16:creationId xmlns:a16="http://schemas.microsoft.com/office/drawing/2014/main" id="{B014143A-D322-AC41-BA95-8B5705C08734}"/>
              </a:ext>
            </a:extLst>
          </p:cNvPr>
          <p:cNvSpPr/>
          <p:nvPr/>
        </p:nvSpPr>
        <p:spPr>
          <a:xfrm>
            <a:off x="4612723" y="2346960"/>
            <a:ext cx="2214797" cy="2064730"/>
          </a:xfrm>
          <a:prstGeom prst="ellipse">
            <a:avLst/>
          </a:prstGeom>
          <a:solidFill>
            <a:srgbClr val="2F5496"/>
          </a:solidFill>
          <a:ln w="12700" cap="flat" cmpd="sng">
            <a:solidFill>
              <a:srgbClr val="42719B"/>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lvl="0" algn="ctr"/>
            <a:r>
              <a:rPr lang="fr-FR" sz="1600">
                <a:solidFill>
                  <a:schemeClr val="lt1"/>
                </a:solidFill>
                <a:latin typeface="Calibri"/>
                <a:ea typeface="Calibri"/>
                <a:cs typeface="Calibri"/>
                <a:sym typeface="Calibri"/>
              </a:rPr>
              <a:t>e‑infrastructure de TDM</a:t>
            </a:r>
            <a:endParaRPr/>
          </a:p>
        </p:txBody>
      </p:sp>
      <p:sp>
        <p:nvSpPr>
          <p:cNvPr id="42" name="Titre 1">
            <a:extLst>
              <a:ext uri="{FF2B5EF4-FFF2-40B4-BE49-F238E27FC236}">
                <a16:creationId xmlns:a16="http://schemas.microsoft.com/office/drawing/2014/main" id="{3CE489FF-2667-A44D-96AE-B8A8F493A224}"/>
              </a:ext>
            </a:extLst>
          </p:cNvPr>
          <p:cNvSpPr>
            <a:spLocks noGrp="1"/>
          </p:cNvSpPr>
          <p:nvPr>
            <p:ph type="title"/>
          </p:nvPr>
        </p:nvSpPr>
        <p:spPr>
          <a:xfrm>
            <a:off x="337740" y="223920"/>
            <a:ext cx="5593169" cy="763200"/>
          </a:xfrm>
          <a:solidFill>
            <a:schemeClr val="bg1"/>
          </a:solidFill>
        </p:spPr>
        <p:txBody>
          <a:bodyPr/>
          <a:lstStyle/>
          <a:p>
            <a:r>
              <a:rPr lang="fr-FR"/>
              <a:t>Text mining à l’INRA, besoins et acteurs</a:t>
            </a:r>
          </a:p>
        </p:txBody>
      </p:sp>
      <p:sp>
        <p:nvSpPr>
          <p:cNvPr id="43" name="Rectangle : coins arrondis 42">
            <a:extLst>
              <a:ext uri="{FF2B5EF4-FFF2-40B4-BE49-F238E27FC236}">
                <a16:creationId xmlns:a16="http://schemas.microsoft.com/office/drawing/2014/main" id="{8BA7DA41-2326-E84B-AB0A-E6CDB5426A30}"/>
              </a:ext>
            </a:extLst>
          </p:cNvPr>
          <p:cNvSpPr/>
          <p:nvPr/>
        </p:nvSpPr>
        <p:spPr>
          <a:xfrm>
            <a:off x="309946" y="947018"/>
            <a:ext cx="4777831" cy="1421383"/>
          </a:xfrm>
          <a:prstGeom prst="roundRect">
            <a:avLst/>
          </a:prstGeom>
          <a:solidFill>
            <a:srgbClr val="4C15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t> </a:t>
            </a:r>
          </a:p>
          <a:p>
            <a:pPr algn="ctr">
              <a:lnSpc>
                <a:spcPct val="150000"/>
              </a:lnSpc>
            </a:pPr>
            <a:r>
              <a:rPr lang="fr-FR"/>
              <a:t>DIST INRA</a:t>
            </a:r>
          </a:p>
          <a:p>
            <a:pPr algn="ctr">
              <a:lnSpc>
                <a:spcPct val="150000"/>
              </a:lnSpc>
            </a:pPr>
            <a:r>
              <a:rPr lang="fr-FR"/>
              <a:t>s'appuyer sur une plateforme nationale et des infrastructures internes pour servir le plus grand nombre.</a:t>
            </a:r>
          </a:p>
        </p:txBody>
      </p:sp>
      <p:sp>
        <p:nvSpPr>
          <p:cNvPr id="44" name="Rectangle : coins arrondis 43">
            <a:extLst>
              <a:ext uri="{FF2B5EF4-FFF2-40B4-BE49-F238E27FC236}">
                <a16:creationId xmlns:a16="http://schemas.microsoft.com/office/drawing/2014/main" id="{886FDEC1-AFA5-F446-9F77-381691BC8728}"/>
              </a:ext>
            </a:extLst>
          </p:cNvPr>
          <p:cNvSpPr/>
          <p:nvPr/>
        </p:nvSpPr>
        <p:spPr>
          <a:xfrm>
            <a:off x="134301" y="2654594"/>
            <a:ext cx="4422321" cy="936330"/>
          </a:xfrm>
          <a:prstGeom prst="roundRect">
            <a:avLst/>
          </a:prstGeom>
          <a:solidFill>
            <a:srgbClr val="4C15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fr-FR" b="1"/>
              <a:t>Apport d’une infrastructure nationale</a:t>
            </a:r>
            <a:r>
              <a:rPr lang="fr-FR"/>
              <a:t> : travailler en réseau d’e-infrastructures plus spécialisées</a:t>
            </a:r>
          </a:p>
        </p:txBody>
      </p:sp>
      <p:sp>
        <p:nvSpPr>
          <p:cNvPr id="45" name="Rectangle : coins arrondis 44">
            <a:extLst>
              <a:ext uri="{FF2B5EF4-FFF2-40B4-BE49-F238E27FC236}">
                <a16:creationId xmlns:a16="http://schemas.microsoft.com/office/drawing/2014/main" id="{A661588B-8C72-B049-B61C-192DC0ED0F75}"/>
              </a:ext>
            </a:extLst>
          </p:cNvPr>
          <p:cNvSpPr/>
          <p:nvPr/>
        </p:nvSpPr>
        <p:spPr>
          <a:xfrm>
            <a:off x="5115571" y="726419"/>
            <a:ext cx="3393033" cy="723516"/>
          </a:xfrm>
          <a:prstGeom prst="roundRect">
            <a:avLst/>
          </a:prstGeom>
          <a:solidFill>
            <a:srgbClr val="4C15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fr-FR"/>
              <a:t>Montée en compétence, formation</a:t>
            </a:r>
          </a:p>
        </p:txBody>
      </p:sp>
      <p:sp>
        <p:nvSpPr>
          <p:cNvPr id="46" name="Rectangle : coins arrondis 45">
            <a:extLst>
              <a:ext uri="{FF2B5EF4-FFF2-40B4-BE49-F238E27FC236}">
                <a16:creationId xmlns:a16="http://schemas.microsoft.com/office/drawing/2014/main" id="{EED42373-9109-2D43-887B-482C2A8EC0EC}"/>
              </a:ext>
            </a:extLst>
          </p:cNvPr>
          <p:cNvSpPr/>
          <p:nvPr/>
        </p:nvSpPr>
        <p:spPr>
          <a:xfrm>
            <a:off x="4402795" y="1876139"/>
            <a:ext cx="5036673" cy="1082433"/>
          </a:xfrm>
          <a:prstGeom prst="roundRect">
            <a:avLst/>
          </a:prstGeom>
          <a:solidFill>
            <a:srgbClr val="4C15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nSpc>
                <a:spcPct val="150000"/>
              </a:lnSpc>
            </a:pPr>
            <a:r>
              <a:rPr lang="fr-FR"/>
              <a:t>Economie de moyens informatique. </a:t>
            </a:r>
          </a:p>
          <a:p>
            <a:pPr marL="228600">
              <a:lnSpc>
                <a:spcPct val="150000"/>
              </a:lnSpc>
            </a:pPr>
            <a:r>
              <a:rPr lang="fr-FR"/>
              <a:t>Montée en puissance plus rapide sur la plateforme de développement de text mining</a:t>
            </a:r>
          </a:p>
        </p:txBody>
      </p:sp>
      <p:sp>
        <p:nvSpPr>
          <p:cNvPr id="47" name="Rectangle : coins arrondis 46">
            <a:extLst>
              <a:ext uri="{FF2B5EF4-FFF2-40B4-BE49-F238E27FC236}">
                <a16:creationId xmlns:a16="http://schemas.microsoft.com/office/drawing/2014/main" id="{A33337E2-DB0F-FC44-8B80-7ADD984C9CE9}"/>
              </a:ext>
            </a:extLst>
          </p:cNvPr>
          <p:cNvSpPr/>
          <p:nvPr/>
        </p:nvSpPr>
        <p:spPr>
          <a:xfrm>
            <a:off x="4554929" y="4917976"/>
            <a:ext cx="4610106" cy="993006"/>
          </a:xfrm>
          <a:prstGeom prst="roundRect">
            <a:avLst/>
          </a:prstGeom>
          <a:solidFill>
            <a:srgbClr val="4C15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lnSpc>
                <a:spcPct val="150000"/>
              </a:lnSpc>
            </a:pPr>
            <a:r>
              <a:rPr lang="fr-FR"/>
              <a:t>Délégation de tâches hors coeur de l’INRA </a:t>
            </a:r>
          </a:p>
          <a:p>
            <a:pPr marL="228600" algn="ctr">
              <a:lnSpc>
                <a:spcPct val="150000"/>
              </a:lnSpc>
            </a:pPr>
            <a:r>
              <a:rPr lang="fr-FR"/>
              <a:t>(ex corpus, calcul IA)</a:t>
            </a:r>
          </a:p>
        </p:txBody>
      </p:sp>
      <p:sp>
        <p:nvSpPr>
          <p:cNvPr id="48" name="Rectangle : coins arrondis 47">
            <a:extLst>
              <a:ext uri="{FF2B5EF4-FFF2-40B4-BE49-F238E27FC236}">
                <a16:creationId xmlns:a16="http://schemas.microsoft.com/office/drawing/2014/main" id="{5ABEC3CA-6119-A543-A4E0-3F244CE5518B}"/>
              </a:ext>
            </a:extLst>
          </p:cNvPr>
          <p:cNvSpPr/>
          <p:nvPr/>
        </p:nvSpPr>
        <p:spPr>
          <a:xfrm>
            <a:off x="3838800" y="3445025"/>
            <a:ext cx="4610106" cy="970846"/>
          </a:xfrm>
          <a:prstGeom prst="roundRect">
            <a:avLst/>
          </a:prstGeom>
          <a:solidFill>
            <a:srgbClr val="4C15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nSpc>
                <a:spcPct val="150000"/>
              </a:lnSpc>
            </a:pPr>
            <a:r>
              <a:rPr lang="fr-FR"/>
              <a:t>Mutualiser les outils TDM en s’appuyant sur une dynamique au-delà de l’INRA</a:t>
            </a:r>
          </a:p>
        </p:txBody>
      </p:sp>
      <p:sp>
        <p:nvSpPr>
          <p:cNvPr id="49" name="Rectangle : coins arrondis 48">
            <a:extLst>
              <a:ext uri="{FF2B5EF4-FFF2-40B4-BE49-F238E27FC236}">
                <a16:creationId xmlns:a16="http://schemas.microsoft.com/office/drawing/2014/main" id="{64CD1AD4-4F09-804F-812B-7D52EC825B5F}"/>
              </a:ext>
            </a:extLst>
          </p:cNvPr>
          <p:cNvSpPr/>
          <p:nvPr/>
        </p:nvSpPr>
        <p:spPr>
          <a:xfrm>
            <a:off x="220263" y="4703604"/>
            <a:ext cx="4610106" cy="727774"/>
          </a:xfrm>
          <a:prstGeom prst="roundRect">
            <a:avLst/>
          </a:prstGeom>
          <a:solidFill>
            <a:srgbClr val="4C15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 Valoriser ses compétences et son expérience pluridisciplinaires.</a:t>
            </a:r>
          </a:p>
        </p:txBody>
      </p:sp>
    </p:spTree>
    <p:extLst>
      <p:ext uri="{BB962C8B-B14F-4D97-AF65-F5344CB8AC3E}">
        <p14:creationId xmlns:p14="http://schemas.microsoft.com/office/powerpoint/2010/main" val="64569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3" grpId="0" animBg="1"/>
      <p:bldP spid="44" grpId="0" animBg="1"/>
      <p:bldP spid="45" grpId="0" animBg="1"/>
      <p:bldP spid="46" grpId="0" animBg="1"/>
      <p:bldP spid="47" grpId="0" animBg="1"/>
      <p:bldP spid="48"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9"/>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dirty="0"/>
              <a:t>Stratégie du LIRMM — Université de Montpellier (1)</a:t>
            </a:r>
            <a:endParaRPr dirty="0"/>
          </a:p>
        </p:txBody>
      </p:sp>
      <p:sp>
        <p:nvSpPr>
          <p:cNvPr id="377" name="Google Shape;377;p19"/>
          <p:cNvSpPr txBox="1">
            <a:spLocks noGrp="1"/>
          </p:cNvSpPr>
          <p:nvPr>
            <p:ph type="body" idx="1"/>
          </p:nvPr>
        </p:nvSpPr>
        <p:spPr>
          <a:xfrm>
            <a:off x="170472" y="1002460"/>
            <a:ext cx="7579626" cy="971306"/>
          </a:xfrm>
          <a:prstGeom prst="rect">
            <a:avLst/>
          </a:prstGeom>
          <a:noFill/>
          <a:ln>
            <a:noFill/>
          </a:ln>
        </p:spPr>
        <p:txBody>
          <a:bodyPr spcFirstLastPara="1" wrap="square" lIns="0" tIns="0" rIns="0" bIns="0" anchor="t" anchorCtr="0">
            <a:noAutofit/>
          </a:bodyPr>
          <a:lstStyle/>
          <a:p>
            <a:pPr marL="514350" indent="-285750">
              <a:buFont typeface="Arial" panose="020B0604020202020204" pitchFamily="34" charset="0"/>
              <a:buChar char="•"/>
            </a:pPr>
            <a:r>
              <a:rPr lang="fr-FR"/>
              <a:t>Les principes FAIR ont établis l’importance de l’usage de vocabulaires ou </a:t>
            </a:r>
            <a:r>
              <a:rPr lang="fr-FR">
                <a:solidFill>
                  <a:schemeClr val="accent1">
                    <a:lumMod val="75000"/>
                  </a:schemeClr>
                </a:solidFill>
              </a:rPr>
              <a:t>d’ontologies pour la description des données FAIR</a:t>
            </a:r>
            <a:r>
              <a:rPr lang="fr-FR"/>
              <a:t>…</a:t>
            </a:r>
            <a:endParaRPr lang="en-US" dirty="0"/>
          </a:p>
          <a:p>
            <a:pPr marL="514350" lvl="0" indent="-285750" algn="l" rtl="0">
              <a:lnSpc>
                <a:spcPct val="100000"/>
              </a:lnSpc>
              <a:spcBef>
                <a:spcPts val="0"/>
              </a:spcBef>
              <a:spcAft>
                <a:spcPts val="0"/>
              </a:spcAft>
              <a:buSzPts val="1400"/>
              <a:buFont typeface="Arial" panose="020B0604020202020204" pitchFamily="34" charset="0"/>
              <a:buChar char="•"/>
            </a:pPr>
            <a:endParaRPr dirty="0"/>
          </a:p>
        </p:txBody>
      </p:sp>
      <p:pic>
        <p:nvPicPr>
          <p:cNvPr id="3" name="Image 2">
            <a:extLst>
              <a:ext uri="{FF2B5EF4-FFF2-40B4-BE49-F238E27FC236}">
                <a16:creationId xmlns:a16="http://schemas.microsoft.com/office/drawing/2014/main" id="{F58EBC29-052C-EB47-877F-F7FF5C9FE65F}"/>
              </a:ext>
            </a:extLst>
          </p:cNvPr>
          <p:cNvPicPr>
            <a:picLocks noChangeAspect="1"/>
          </p:cNvPicPr>
          <p:nvPr/>
        </p:nvPicPr>
        <p:blipFill>
          <a:blip r:embed="rId3"/>
          <a:stretch>
            <a:fillRect/>
          </a:stretch>
        </p:blipFill>
        <p:spPr>
          <a:xfrm>
            <a:off x="7750098" y="47124"/>
            <a:ext cx="2037420" cy="1647419"/>
          </a:xfrm>
          <a:prstGeom prst="rect">
            <a:avLst/>
          </a:prstGeom>
        </p:spPr>
      </p:pic>
      <p:pic>
        <p:nvPicPr>
          <p:cNvPr id="10" name="Image 9">
            <a:extLst>
              <a:ext uri="{FF2B5EF4-FFF2-40B4-BE49-F238E27FC236}">
                <a16:creationId xmlns:a16="http://schemas.microsoft.com/office/drawing/2014/main" id="{5F34FE79-A647-304E-8A26-56D3185D42A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07509" y="3129926"/>
            <a:ext cx="2148756" cy="1931642"/>
          </a:xfrm>
          <a:prstGeom prst="rect">
            <a:avLst/>
          </a:prstGeom>
          <a:noFill/>
          <a:ln>
            <a:noFill/>
          </a:ln>
        </p:spPr>
      </p:pic>
      <p:sp>
        <p:nvSpPr>
          <p:cNvPr id="11" name="Rectangle 10">
            <a:extLst>
              <a:ext uri="{FF2B5EF4-FFF2-40B4-BE49-F238E27FC236}">
                <a16:creationId xmlns:a16="http://schemas.microsoft.com/office/drawing/2014/main" id="{DB85E41C-8C1B-E549-9D9F-1EB9C0B3E29F}"/>
              </a:ext>
            </a:extLst>
          </p:cNvPr>
          <p:cNvSpPr/>
          <p:nvPr/>
        </p:nvSpPr>
        <p:spPr>
          <a:xfrm>
            <a:off x="4888593" y="1973766"/>
            <a:ext cx="2290995" cy="1107996"/>
          </a:xfrm>
          <a:prstGeom prst="rect">
            <a:avLst/>
          </a:prstGeom>
        </p:spPr>
        <p:txBody>
          <a:bodyPr wrap="square">
            <a:spAutoFit/>
          </a:bodyPr>
          <a:lstStyle/>
          <a:p>
            <a:r>
              <a:rPr lang="en-US" sz="66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nteroperable</a:t>
            </a:r>
            <a:endParaRPr lang="en-US" sz="105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1052130-B6E8-914F-8F57-9379F53D645E}"/>
              </a:ext>
            </a:extLst>
          </p:cNvPr>
          <p:cNvSpPr/>
          <p:nvPr/>
        </p:nvSpPr>
        <p:spPr>
          <a:xfrm>
            <a:off x="77085" y="1973766"/>
            <a:ext cx="1788785" cy="1107996"/>
          </a:xfrm>
          <a:prstGeom prst="rect">
            <a:avLst/>
          </a:prstGeom>
        </p:spPr>
        <p:txBody>
          <a:bodyPr wrap="square">
            <a:spAutoFit/>
          </a:bodyPr>
          <a:lstStyle/>
          <a:p>
            <a:r>
              <a:rPr lang="en-US" sz="6600" dirty="0"/>
              <a:t>F</a:t>
            </a:r>
            <a:r>
              <a:rPr lang="en-US" sz="2400" dirty="0"/>
              <a:t>indable</a:t>
            </a:r>
            <a:endParaRPr lang="en-US" sz="1050" dirty="0"/>
          </a:p>
        </p:txBody>
      </p:sp>
      <p:sp>
        <p:nvSpPr>
          <p:cNvPr id="13" name="Rectangle 12">
            <a:extLst>
              <a:ext uri="{FF2B5EF4-FFF2-40B4-BE49-F238E27FC236}">
                <a16:creationId xmlns:a16="http://schemas.microsoft.com/office/drawing/2014/main" id="{96B0F797-DF6D-BC4E-95EF-4CB9F3AFD623}"/>
              </a:ext>
            </a:extLst>
          </p:cNvPr>
          <p:cNvSpPr/>
          <p:nvPr/>
        </p:nvSpPr>
        <p:spPr>
          <a:xfrm>
            <a:off x="2254912" y="1973766"/>
            <a:ext cx="2136469" cy="1107996"/>
          </a:xfrm>
          <a:prstGeom prst="rect">
            <a:avLst/>
          </a:prstGeom>
        </p:spPr>
        <p:txBody>
          <a:bodyPr wrap="square">
            <a:spAutoFit/>
          </a:bodyPr>
          <a:lstStyle/>
          <a:p>
            <a:r>
              <a:rPr lang="en-US" sz="6600" dirty="0"/>
              <a:t>A</a:t>
            </a:r>
            <a:r>
              <a:rPr lang="en-US" sz="2400" dirty="0"/>
              <a:t>ccessible</a:t>
            </a:r>
            <a:endParaRPr lang="en-US" sz="1050" dirty="0"/>
          </a:p>
        </p:txBody>
      </p:sp>
      <p:sp>
        <p:nvSpPr>
          <p:cNvPr id="14" name="Rectangle 13">
            <a:extLst>
              <a:ext uri="{FF2B5EF4-FFF2-40B4-BE49-F238E27FC236}">
                <a16:creationId xmlns:a16="http://schemas.microsoft.com/office/drawing/2014/main" id="{012CAF47-43B2-7548-BF2B-19AFE53ACE3E}"/>
              </a:ext>
            </a:extLst>
          </p:cNvPr>
          <p:cNvSpPr/>
          <p:nvPr/>
        </p:nvSpPr>
        <p:spPr>
          <a:xfrm>
            <a:off x="7909099" y="1973766"/>
            <a:ext cx="2093545" cy="1107996"/>
          </a:xfrm>
          <a:prstGeom prst="rect">
            <a:avLst/>
          </a:prstGeom>
        </p:spPr>
        <p:txBody>
          <a:bodyPr wrap="square">
            <a:spAutoFit/>
          </a:bodyPr>
          <a:lstStyle/>
          <a:p>
            <a:r>
              <a:rPr lang="en-US" sz="6600" dirty="0">
                <a:latin typeface="+mj-lt"/>
              </a:rPr>
              <a:t>R</a:t>
            </a:r>
            <a:r>
              <a:rPr lang="en-US" sz="2400" dirty="0">
                <a:latin typeface="+mj-lt"/>
              </a:rPr>
              <a:t>e-usable</a:t>
            </a:r>
            <a:endParaRPr lang="en-US" sz="1050" dirty="0">
              <a:latin typeface="+mj-lt"/>
            </a:endParaRPr>
          </a:p>
        </p:txBody>
      </p:sp>
      <p:pic>
        <p:nvPicPr>
          <p:cNvPr id="15" name="Image 14">
            <a:extLst>
              <a:ext uri="{FF2B5EF4-FFF2-40B4-BE49-F238E27FC236}">
                <a16:creationId xmlns:a16="http://schemas.microsoft.com/office/drawing/2014/main" id="{983099C0-98BF-FA4E-80CE-C358EF7E06F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84105" y="3304854"/>
            <a:ext cx="1516654" cy="251608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6" name="Image 15">
            <a:extLst>
              <a:ext uri="{FF2B5EF4-FFF2-40B4-BE49-F238E27FC236}">
                <a16:creationId xmlns:a16="http://schemas.microsoft.com/office/drawing/2014/main" id="{F678D64B-73DE-0945-AB43-822CA57F1365}"/>
              </a:ext>
            </a:extLst>
          </p:cNvPr>
          <p:cNvPicPr>
            <a:picLocks noChangeAspect="1"/>
          </p:cNvPicPr>
          <p:nvPr/>
        </p:nvPicPr>
        <p:blipFill>
          <a:blip r:embed="rId6"/>
          <a:stretch>
            <a:fillRect/>
          </a:stretch>
        </p:blipFill>
        <p:spPr>
          <a:xfrm>
            <a:off x="7824333" y="3187951"/>
            <a:ext cx="1896243" cy="2735970"/>
          </a:xfrm>
          <a:prstGeom prst="rect">
            <a:avLst/>
          </a:prstGeom>
        </p:spPr>
      </p:pic>
      <p:pic>
        <p:nvPicPr>
          <p:cNvPr id="17" name="Image 16">
            <a:extLst>
              <a:ext uri="{FF2B5EF4-FFF2-40B4-BE49-F238E27FC236}">
                <a16:creationId xmlns:a16="http://schemas.microsoft.com/office/drawing/2014/main" id="{C847EBCE-B0BE-8144-AE63-3F46D976D3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1283" y="3263416"/>
            <a:ext cx="1914135" cy="1518311"/>
          </a:xfrm>
          <a:prstGeom prst="rect">
            <a:avLst/>
          </a:prstGeom>
        </p:spPr>
      </p:pic>
      <p:pic>
        <p:nvPicPr>
          <p:cNvPr id="18" name="Image 17">
            <a:extLst>
              <a:ext uri="{FF2B5EF4-FFF2-40B4-BE49-F238E27FC236}">
                <a16:creationId xmlns:a16="http://schemas.microsoft.com/office/drawing/2014/main" id="{3C0EEB0C-8409-564A-9DB1-A46595CEE2CC}"/>
              </a:ext>
            </a:extLst>
          </p:cNvPr>
          <p:cNvPicPr>
            <a:picLocks noChangeAspect="1"/>
          </p:cNvPicPr>
          <p:nvPr/>
        </p:nvPicPr>
        <p:blipFill rotWithShape="1">
          <a:blip r:embed="rId8">
            <a:extLst>
              <a:ext uri="{28A0092B-C50C-407E-A947-70E740481C1C}">
                <a14:useLocalDpi xmlns:a14="http://schemas.microsoft.com/office/drawing/2010/main" val="0"/>
              </a:ext>
            </a:extLst>
          </a:blip>
          <a:srcRect r="37135" b="37537"/>
          <a:stretch/>
        </p:blipFill>
        <p:spPr>
          <a:xfrm>
            <a:off x="2254914" y="4414806"/>
            <a:ext cx="2201028" cy="1219801"/>
          </a:xfrm>
          <a:prstGeom prst="rect">
            <a:avLst/>
          </a:prstGeom>
        </p:spPr>
      </p:pic>
      <p:pic>
        <p:nvPicPr>
          <p:cNvPr id="19" name="Picture 2">
            <a:extLst>
              <a:ext uri="{FF2B5EF4-FFF2-40B4-BE49-F238E27FC236}">
                <a16:creationId xmlns:a16="http://schemas.microsoft.com/office/drawing/2014/main" id="{326E32F4-5AA9-4041-9481-03681572EC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8764" y="4580049"/>
            <a:ext cx="2048369" cy="134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a:extLst>
              <a:ext uri="{FF2B5EF4-FFF2-40B4-BE49-F238E27FC236}">
                <a16:creationId xmlns:a16="http://schemas.microsoft.com/office/drawing/2014/main" id="{3C942A9C-9305-E341-A21F-ED5C05267A1B}"/>
              </a:ext>
            </a:extLst>
          </p:cNvPr>
          <p:cNvPicPr>
            <a:picLocks noChangeAspect="1"/>
          </p:cNvPicPr>
          <p:nvPr/>
        </p:nvPicPr>
        <p:blipFill>
          <a:blip r:embed="rId10"/>
          <a:stretch>
            <a:fillRect/>
          </a:stretch>
        </p:blipFill>
        <p:spPr>
          <a:xfrm>
            <a:off x="7750098" y="722280"/>
            <a:ext cx="958357" cy="958357"/>
          </a:xfrm>
          <a:prstGeom prst="rect">
            <a:avLst/>
          </a:prstGeom>
        </p:spPr>
      </p:pic>
    </p:spTree>
    <p:extLst>
      <p:ext uri="{BB962C8B-B14F-4D97-AF65-F5344CB8AC3E}">
        <p14:creationId xmlns:p14="http://schemas.microsoft.com/office/powerpoint/2010/main" val="105798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9"/>
          <p:cNvSpPr txBox="1">
            <a:spLocks noGrp="1"/>
          </p:cNvSpPr>
          <p:nvPr>
            <p:ph type="title"/>
          </p:nvPr>
        </p:nvSpPr>
        <p:spPr>
          <a:xfrm>
            <a:off x="337740" y="223920"/>
            <a:ext cx="9230130" cy="763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dirty="0"/>
              <a:t>Stratégie du LIRMM — Université de Montpellier (2)</a:t>
            </a:r>
            <a:endParaRPr dirty="0"/>
          </a:p>
        </p:txBody>
      </p:sp>
      <p:sp>
        <p:nvSpPr>
          <p:cNvPr id="377" name="Google Shape;377;p19"/>
          <p:cNvSpPr txBox="1">
            <a:spLocks noGrp="1"/>
          </p:cNvSpPr>
          <p:nvPr>
            <p:ph type="body" idx="1"/>
          </p:nvPr>
        </p:nvSpPr>
        <p:spPr>
          <a:xfrm>
            <a:off x="149544" y="1538581"/>
            <a:ext cx="7600553" cy="3480330"/>
          </a:xfrm>
          <a:prstGeom prst="rect">
            <a:avLst/>
          </a:prstGeom>
          <a:noFill/>
          <a:ln>
            <a:noFill/>
          </a:ln>
        </p:spPr>
        <p:txBody>
          <a:bodyPr spcFirstLastPara="1" wrap="square" lIns="0" tIns="0" rIns="0" bIns="0" anchor="t" anchorCtr="0">
            <a:noAutofit/>
          </a:bodyPr>
          <a:lstStyle/>
          <a:p>
            <a:pPr marL="514350" lvl="0" indent="-285750" algn="l" rtl="0">
              <a:lnSpc>
                <a:spcPct val="100000"/>
              </a:lnSpc>
              <a:spcBef>
                <a:spcPts val="0"/>
              </a:spcBef>
              <a:spcAft>
                <a:spcPts val="0"/>
              </a:spcAft>
              <a:buSzPts val="1400"/>
              <a:buFont typeface="Arial" panose="020B0604020202020204" pitchFamily="34" charset="0"/>
              <a:buChar char="•"/>
            </a:pPr>
            <a:r>
              <a:rPr lang="fr-FR" sz="2000" dirty="0"/>
              <a:t>Une infrastructure commune et partagée offrirait un meilleur écosystème pour valoriser les ressources sémantiques dans les processus d’annotation, d’indexation ou d’extraction de connaissances.</a:t>
            </a:r>
          </a:p>
          <a:p>
            <a:pPr marL="514350" lvl="0" indent="-285750" algn="l" rtl="0">
              <a:lnSpc>
                <a:spcPct val="100000"/>
              </a:lnSpc>
              <a:spcBef>
                <a:spcPts val="0"/>
              </a:spcBef>
              <a:spcAft>
                <a:spcPts val="0"/>
              </a:spcAft>
              <a:buSzPts val="1400"/>
              <a:buFont typeface="Arial" panose="020B0604020202020204" pitchFamily="34" charset="0"/>
              <a:buChar char="•"/>
            </a:pPr>
            <a:endParaRPr sz="2000" dirty="0"/>
          </a:p>
          <a:p>
            <a:pPr marL="514350" lvl="0" indent="-285750" algn="l" rtl="0">
              <a:lnSpc>
                <a:spcPct val="100000"/>
              </a:lnSpc>
              <a:spcBef>
                <a:spcPts val="0"/>
              </a:spcBef>
              <a:spcAft>
                <a:spcPts val="0"/>
              </a:spcAft>
              <a:buSzPts val="1400"/>
              <a:buFont typeface="Arial" panose="020B0604020202020204" pitchFamily="34" charset="0"/>
              <a:buChar char="•"/>
            </a:pPr>
            <a:r>
              <a:rPr lang="fr-FR" sz="2000" dirty="0"/>
              <a:t>Standardiser la mise à disposition de </a:t>
            </a:r>
            <a:br>
              <a:rPr lang="fr-FR" sz="2000" dirty="0"/>
            </a:br>
            <a:r>
              <a:rPr lang="fr-FR" sz="2000" dirty="0"/>
              <a:t>ressources sémantiques et leur exploitation.</a:t>
            </a:r>
          </a:p>
          <a:p>
            <a:pPr marL="514350" lvl="0" indent="-285750" algn="l" rtl="0">
              <a:lnSpc>
                <a:spcPct val="100000"/>
              </a:lnSpc>
              <a:spcBef>
                <a:spcPts val="0"/>
              </a:spcBef>
              <a:spcAft>
                <a:spcPts val="0"/>
              </a:spcAft>
              <a:buSzPts val="1400"/>
              <a:buFont typeface="Arial" panose="020B0604020202020204" pitchFamily="34" charset="0"/>
              <a:buChar char="•"/>
            </a:pPr>
            <a:endParaRPr lang="fr-FR" sz="2000" dirty="0"/>
          </a:p>
          <a:p>
            <a:pPr marL="514350" lvl="0" indent="-285750" algn="l" rtl="0">
              <a:lnSpc>
                <a:spcPct val="100000"/>
              </a:lnSpc>
              <a:spcBef>
                <a:spcPts val="0"/>
              </a:spcBef>
              <a:spcAft>
                <a:spcPts val="0"/>
              </a:spcAft>
              <a:buSzPts val="1400"/>
              <a:buFont typeface="Arial" panose="020B0604020202020204" pitchFamily="34" charset="0"/>
              <a:buChar char="•"/>
            </a:pPr>
            <a:r>
              <a:rPr lang="fr-FR" sz="2000" dirty="0"/>
              <a:t>Encourager leur adoption par les </a:t>
            </a:r>
            <a:br>
              <a:rPr lang="fr-FR" sz="2000" dirty="0"/>
            </a:br>
            <a:r>
              <a:rPr lang="fr-FR" sz="2000" dirty="0"/>
              <a:t>communautés scientifiques.</a:t>
            </a:r>
            <a:endParaRPr sz="2000" dirty="0"/>
          </a:p>
        </p:txBody>
      </p:sp>
      <p:pic>
        <p:nvPicPr>
          <p:cNvPr id="3" name="Image 2">
            <a:extLst>
              <a:ext uri="{FF2B5EF4-FFF2-40B4-BE49-F238E27FC236}">
                <a16:creationId xmlns:a16="http://schemas.microsoft.com/office/drawing/2014/main" id="{F58EBC29-052C-EB47-877F-F7FF5C9FE65F}"/>
              </a:ext>
            </a:extLst>
          </p:cNvPr>
          <p:cNvPicPr>
            <a:picLocks noChangeAspect="1"/>
          </p:cNvPicPr>
          <p:nvPr/>
        </p:nvPicPr>
        <p:blipFill>
          <a:blip r:embed="rId3"/>
          <a:stretch>
            <a:fillRect/>
          </a:stretch>
        </p:blipFill>
        <p:spPr>
          <a:xfrm>
            <a:off x="7750098" y="47124"/>
            <a:ext cx="2037420" cy="1647419"/>
          </a:xfrm>
          <a:prstGeom prst="rect">
            <a:avLst/>
          </a:prstGeom>
        </p:spPr>
      </p:pic>
      <p:grpSp>
        <p:nvGrpSpPr>
          <p:cNvPr id="4" name="Groupe 3">
            <a:extLst>
              <a:ext uri="{FF2B5EF4-FFF2-40B4-BE49-F238E27FC236}">
                <a16:creationId xmlns:a16="http://schemas.microsoft.com/office/drawing/2014/main" id="{CEA85624-ABC5-0D4B-8138-0D474155BE4E}"/>
              </a:ext>
            </a:extLst>
          </p:cNvPr>
          <p:cNvGrpSpPr/>
          <p:nvPr/>
        </p:nvGrpSpPr>
        <p:grpSpPr>
          <a:xfrm>
            <a:off x="5765181" y="3278746"/>
            <a:ext cx="4033489" cy="2799447"/>
            <a:chOff x="5765181" y="3278746"/>
            <a:chExt cx="4033489" cy="2799447"/>
          </a:xfrm>
        </p:grpSpPr>
        <p:pic>
          <p:nvPicPr>
            <p:cNvPr id="7" name="Image 6">
              <a:extLst>
                <a:ext uri="{FF2B5EF4-FFF2-40B4-BE49-F238E27FC236}">
                  <a16:creationId xmlns:a16="http://schemas.microsoft.com/office/drawing/2014/main" id="{1361B89F-C4FB-2B41-98E4-45EFD8AB156C}"/>
                </a:ext>
              </a:extLst>
            </p:cNvPr>
            <p:cNvPicPr/>
            <p:nvPr/>
          </p:nvPicPr>
          <p:blipFill rotWithShape="1">
            <a:blip r:embed="rId4">
              <a:extLst>
                <a:ext uri="{28A0092B-C50C-407E-A947-70E740481C1C}">
                  <a14:useLocalDpi xmlns:a14="http://schemas.microsoft.com/office/drawing/2010/main" val="0"/>
                </a:ext>
              </a:extLst>
            </a:blip>
            <a:srcRect r="16651" b="27207"/>
            <a:stretch/>
          </p:blipFill>
          <p:spPr bwMode="auto">
            <a:xfrm>
              <a:off x="5765181" y="3278746"/>
              <a:ext cx="4033489" cy="2799447"/>
            </a:xfrm>
            <a:prstGeom prst="rect">
              <a:avLst/>
            </a:prstGeom>
            <a:ln>
              <a:noFill/>
            </a:ln>
            <a:extLst>
              <a:ext uri="{53640926-AAD7-44D8-BBD7-CCE9431645EC}">
                <a14:shadowObscured xmlns:a14="http://schemas.microsoft.com/office/drawing/2010/main"/>
              </a:ext>
            </a:extLst>
          </p:spPr>
        </p:pic>
        <p:pic>
          <p:nvPicPr>
            <p:cNvPr id="8" name="Google Shape;302;p11">
              <a:extLst>
                <a:ext uri="{FF2B5EF4-FFF2-40B4-BE49-F238E27FC236}">
                  <a16:creationId xmlns:a16="http://schemas.microsoft.com/office/drawing/2014/main" id="{23800B8D-1DC4-C240-AC3F-A86B2D0FFC00}"/>
                </a:ext>
              </a:extLst>
            </p:cNvPr>
            <p:cNvPicPr preferRelativeResize="0"/>
            <p:nvPr/>
          </p:nvPicPr>
          <p:blipFill rotWithShape="1">
            <a:blip r:embed="rId5">
              <a:alphaModFix/>
            </a:blip>
            <a:srcRect/>
            <a:stretch/>
          </p:blipFill>
          <p:spPr>
            <a:xfrm>
              <a:off x="6488162" y="3601845"/>
              <a:ext cx="2523871" cy="615048"/>
            </a:xfrm>
            <a:prstGeom prst="rect">
              <a:avLst/>
            </a:prstGeom>
            <a:solidFill>
              <a:schemeClr val="lt1"/>
            </a:solidFill>
            <a:ln>
              <a:noFill/>
            </a:ln>
          </p:spPr>
        </p:pic>
      </p:grpSp>
      <p:pic>
        <p:nvPicPr>
          <p:cNvPr id="2" name="Image 1">
            <a:extLst>
              <a:ext uri="{FF2B5EF4-FFF2-40B4-BE49-F238E27FC236}">
                <a16:creationId xmlns:a16="http://schemas.microsoft.com/office/drawing/2014/main" id="{5C8ADF15-077F-DB44-A5C3-D056AF855A49}"/>
              </a:ext>
            </a:extLst>
          </p:cNvPr>
          <p:cNvPicPr>
            <a:picLocks noChangeAspect="1"/>
          </p:cNvPicPr>
          <p:nvPr/>
        </p:nvPicPr>
        <p:blipFill>
          <a:blip r:embed="rId6"/>
          <a:stretch>
            <a:fillRect/>
          </a:stretch>
        </p:blipFill>
        <p:spPr>
          <a:xfrm>
            <a:off x="7750098" y="765951"/>
            <a:ext cx="958357" cy="958357"/>
          </a:xfrm>
          <a:prstGeom prst="rect">
            <a:avLst/>
          </a:prstGeom>
        </p:spPr>
      </p:pic>
    </p:spTree>
    <p:extLst>
      <p:ext uri="{BB962C8B-B14F-4D97-AF65-F5344CB8AC3E}">
        <p14:creationId xmlns:p14="http://schemas.microsoft.com/office/powerpoint/2010/main" val="4293343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949">
            <a:extLst>
              <a:ext uri="{FF2B5EF4-FFF2-40B4-BE49-F238E27FC236}">
                <a16:creationId xmlns:a16="http://schemas.microsoft.com/office/drawing/2014/main" id="{B0A500B1-7EF8-FF40-AD3E-E72351D0AF70}"/>
              </a:ext>
            </a:extLst>
          </p:cNvPr>
          <p:cNvSpPr>
            <a:spLocks noChangeArrowheads="1"/>
          </p:cNvSpPr>
          <p:nvPr/>
        </p:nvSpPr>
        <p:spPr bwMode="auto">
          <a:xfrm>
            <a:off x="337741" y="943949"/>
            <a:ext cx="7157568" cy="4738395"/>
          </a:xfrm>
          <a:prstGeom prst="roundRect">
            <a:avLst>
              <a:gd name="adj" fmla="val 16667"/>
            </a:avLst>
          </a:prstGeom>
          <a:solidFill>
            <a:srgbClr val="FFFFFF"/>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grpSp>
        <p:nvGrpSpPr>
          <p:cNvPr id="10" name="Groupe 9">
            <a:extLst>
              <a:ext uri="{FF2B5EF4-FFF2-40B4-BE49-F238E27FC236}">
                <a16:creationId xmlns:a16="http://schemas.microsoft.com/office/drawing/2014/main" id="{C6E899AF-8A8F-484C-BA98-31161B7D80CD}"/>
              </a:ext>
            </a:extLst>
          </p:cNvPr>
          <p:cNvGrpSpPr/>
          <p:nvPr/>
        </p:nvGrpSpPr>
        <p:grpSpPr>
          <a:xfrm>
            <a:off x="7764888" y="625215"/>
            <a:ext cx="1800000" cy="1800000"/>
            <a:chOff x="4349863" y="642589"/>
            <a:chExt cx="1800000" cy="1800000"/>
          </a:xfrm>
        </p:grpSpPr>
        <p:sp>
          <p:nvSpPr>
            <p:cNvPr id="6" name="Rectangle 5">
              <a:extLst>
                <a:ext uri="{FF2B5EF4-FFF2-40B4-BE49-F238E27FC236}">
                  <a16:creationId xmlns:a16="http://schemas.microsoft.com/office/drawing/2014/main" id="{576EAD86-3408-6946-B9A6-E8844972CDE5}"/>
                </a:ext>
              </a:extLst>
            </p:cNvPr>
            <p:cNvSpPr/>
            <p:nvPr/>
          </p:nvSpPr>
          <p:spPr>
            <a:xfrm>
              <a:off x="4349863" y="642589"/>
              <a:ext cx="1800000" cy="1800000"/>
            </a:xfrm>
            <a:prstGeom prst="rect">
              <a:avLst/>
            </a:prstGeom>
            <a:solidFill>
              <a:srgbClr val="274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FBADFD9D-E71A-674F-B37A-EF1E9AFFE7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073" y="734780"/>
              <a:ext cx="1615618" cy="1615618"/>
            </a:xfrm>
            <a:prstGeom prst="rect">
              <a:avLst/>
            </a:prstGeom>
          </p:spPr>
        </p:pic>
      </p:grpSp>
      <p:grpSp>
        <p:nvGrpSpPr>
          <p:cNvPr id="11" name="Groupe 10">
            <a:extLst>
              <a:ext uri="{FF2B5EF4-FFF2-40B4-BE49-F238E27FC236}">
                <a16:creationId xmlns:a16="http://schemas.microsoft.com/office/drawing/2014/main" id="{CA473EDB-903F-1D4C-ACF1-B605E9E4EE35}"/>
              </a:ext>
            </a:extLst>
          </p:cNvPr>
          <p:cNvGrpSpPr/>
          <p:nvPr/>
        </p:nvGrpSpPr>
        <p:grpSpPr>
          <a:xfrm>
            <a:off x="7767870" y="4569149"/>
            <a:ext cx="1800000" cy="1800000"/>
            <a:chOff x="7308927" y="4638422"/>
            <a:chExt cx="1800000" cy="1800000"/>
          </a:xfrm>
        </p:grpSpPr>
        <p:sp>
          <p:nvSpPr>
            <p:cNvPr id="8" name="Rectangle 7">
              <a:extLst>
                <a:ext uri="{FF2B5EF4-FFF2-40B4-BE49-F238E27FC236}">
                  <a16:creationId xmlns:a16="http://schemas.microsoft.com/office/drawing/2014/main" id="{76BD1D10-74F5-E04D-941C-9F1F88B53105}"/>
                </a:ext>
              </a:extLst>
            </p:cNvPr>
            <p:cNvSpPr/>
            <p:nvPr/>
          </p:nvSpPr>
          <p:spPr>
            <a:xfrm>
              <a:off x="7308927" y="4638422"/>
              <a:ext cx="1800000" cy="1800000"/>
            </a:xfrm>
            <a:prstGeom prst="rect">
              <a:avLst/>
            </a:prstGeom>
            <a:solidFill>
              <a:srgbClr val="274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A50CFBE-5647-2547-8785-E08465C455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560" y="4719684"/>
              <a:ext cx="1546771" cy="1546771"/>
            </a:xfrm>
            <a:prstGeom prst="rect">
              <a:avLst/>
            </a:prstGeom>
          </p:spPr>
        </p:pic>
      </p:grpSp>
      <p:grpSp>
        <p:nvGrpSpPr>
          <p:cNvPr id="9" name="Groupe 8">
            <a:extLst>
              <a:ext uri="{FF2B5EF4-FFF2-40B4-BE49-F238E27FC236}">
                <a16:creationId xmlns:a16="http://schemas.microsoft.com/office/drawing/2014/main" id="{AB346FD8-2D56-1041-8C98-E7512D0C0BD9}"/>
              </a:ext>
            </a:extLst>
          </p:cNvPr>
          <p:cNvGrpSpPr/>
          <p:nvPr/>
        </p:nvGrpSpPr>
        <p:grpSpPr>
          <a:xfrm>
            <a:off x="7764888" y="2597182"/>
            <a:ext cx="1800000" cy="1800000"/>
            <a:chOff x="5930107" y="2669238"/>
            <a:chExt cx="1800000" cy="1800000"/>
          </a:xfrm>
        </p:grpSpPr>
        <p:sp>
          <p:nvSpPr>
            <p:cNvPr id="7" name="Rectangle 6">
              <a:extLst>
                <a:ext uri="{FF2B5EF4-FFF2-40B4-BE49-F238E27FC236}">
                  <a16:creationId xmlns:a16="http://schemas.microsoft.com/office/drawing/2014/main" id="{5C1339C4-D05E-6E43-8E3E-18414D73ECC1}"/>
                </a:ext>
              </a:extLst>
            </p:cNvPr>
            <p:cNvSpPr/>
            <p:nvPr/>
          </p:nvSpPr>
          <p:spPr>
            <a:xfrm>
              <a:off x="5930107" y="2669238"/>
              <a:ext cx="1800000" cy="1800000"/>
            </a:xfrm>
            <a:prstGeom prst="rect">
              <a:avLst/>
            </a:prstGeom>
            <a:solidFill>
              <a:srgbClr val="274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2094BE64-901A-1847-93C4-5AA52A31C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0460" y="2752572"/>
              <a:ext cx="1633332" cy="1633332"/>
            </a:xfrm>
            <a:prstGeom prst="rect">
              <a:avLst/>
            </a:prstGeom>
          </p:spPr>
        </p:pic>
      </p:grpSp>
      <p:sp>
        <p:nvSpPr>
          <p:cNvPr id="13" name="Espace réservé du texte 2">
            <a:extLst>
              <a:ext uri="{FF2B5EF4-FFF2-40B4-BE49-F238E27FC236}">
                <a16:creationId xmlns:a16="http://schemas.microsoft.com/office/drawing/2014/main" id="{7E91E3D6-A06D-3747-B3A2-D3F9DC11CFC8}"/>
              </a:ext>
            </a:extLst>
          </p:cNvPr>
          <p:cNvSpPr txBox="1">
            <a:spLocks/>
          </p:cNvSpPr>
          <p:nvPr/>
        </p:nvSpPr>
        <p:spPr>
          <a:xfrm>
            <a:off x="278106" y="1397760"/>
            <a:ext cx="6586634" cy="469519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fr-FR" sz="1600" b="1" dirty="0">
                <a:solidFill>
                  <a:srgbClr val="002060"/>
                </a:solidFill>
              </a:rPr>
              <a:t>Vers une infrastructure de services avancés de text mining</a:t>
            </a:r>
          </a:p>
          <a:p>
            <a:pPr marL="228600"/>
            <a:endParaRPr lang="fr-FR" sz="1600" b="1" dirty="0"/>
          </a:p>
          <a:p>
            <a:pPr marL="514350" indent="-285750">
              <a:buFont typeface="Arial" panose="020B0604020202020204" pitchFamily="34" charset="0"/>
              <a:buChar char="•"/>
            </a:pPr>
            <a:r>
              <a:rPr lang="fr-FR" sz="1600" dirty="0">
                <a:solidFill>
                  <a:schemeClr val="tx1">
                    <a:lumMod val="75000"/>
                    <a:lumOff val="25000"/>
                  </a:schemeClr>
                </a:solidFill>
              </a:rPr>
              <a:t>Il faudra plus que le secteur privé ou les chercheurs en TAL</a:t>
            </a:r>
          </a:p>
          <a:p>
            <a:pPr marL="514350" indent="-285750">
              <a:buFont typeface="Arial" panose="020B0604020202020204" pitchFamily="34" charset="0"/>
              <a:buChar char="•"/>
            </a:pPr>
            <a:endParaRPr lang="fr-FR" sz="1000" dirty="0">
              <a:solidFill>
                <a:schemeClr val="tx1">
                  <a:lumMod val="75000"/>
                  <a:lumOff val="25000"/>
                </a:schemeClr>
              </a:solidFill>
            </a:endParaRPr>
          </a:p>
          <a:p>
            <a:pPr marL="514350" indent="-285750">
              <a:buFont typeface="Arial" panose="020B0604020202020204" pitchFamily="34" charset="0"/>
              <a:buChar char="•"/>
            </a:pPr>
            <a:r>
              <a:rPr lang="fr-FR" sz="1600" dirty="0">
                <a:solidFill>
                  <a:schemeClr val="tx1">
                    <a:lumMod val="75000"/>
                    <a:lumOff val="25000"/>
                  </a:schemeClr>
                </a:solidFill>
              </a:rPr>
              <a:t>Visa TM, OpenMinTeD : des académiques veulent travailler ensemble pour résoudre la complexité, au service de l’ESR et de l’EER</a:t>
            </a:r>
          </a:p>
          <a:p>
            <a:pPr marL="514350" indent="-285750">
              <a:buFont typeface="Arial" panose="020B0604020202020204" pitchFamily="34" charset="0"/>
              <a:buChar char="•"/>
            </a:pPr>
            <a:endParaRPr lang="fr-FR" sz="1000" dirty="0">
              <a:solidFill>
                <a:schemeClr val="tx1">
                  <a:lumMod val="75000"/>
                  <a:lumOff val="25000"/>
                </a:schemeClr>
              </a:solidFill>
            </a:endParaRPr>
          </a:p>
          <a:p>
            <a:pPr marL="514350" indent="-285750">
              <a:buFont typeface="Arial" panose="020B0604020202020204" pitchFamily="34" charset="0"/>
              <a:buChar char="•"/>
            </a:pPr>
            <a:r>
              <a:rPr lang="fr-FR" sz="1600" dirty="0">
                <a:solidFill>
                  <a:schemeClr val="tx1">
                    <a:lumMod val="75000"/>
                    <a:lumOff val="25000"/>
                  </a:schemeClr>
                </a:solidFill>
              </a:rPr>
              <a:t>Contexte international et européen porteur</a:t>
            </a:r>
          </a:p>
          <a:p>
            <a:pPr marL="514350" indent="-285750">
              <a:buFont typeface="Arial" panose="020B0604020202020204" pitchFamily="34" charset="0"/>
              <a:buChar char="•"/>
            </a:pPr>
            <a:endParaRPr lang="fr-FR" sz="1000" dirty="0">
              <a:solidFill>
                <a:schemeClr val="tx1">
                  <a:lumMod val="75000"/>
                  <a:lumOff val="25000"/>
                </a:schemeClr>
              </a:solidFill>
            </a:endParaRPr>
          </a:p>
          <a:p>
            <a:pPr marL="514350" indent="-285750">
              <a:buFont typeface="Arial" panose="020B0604020202020204" pitchFamily="34" charset="0"/>
              <a:buChar char="•"/>
            </a:pPr>
            <a:r>
              <a:rPr lang="fr-FR" sz="1600" dirty="0">
                <a:solidFill>
                  <a:schemeClr val="tx1">
                    <a:lumMod val="75000"/>
                    <a:lumOff val="25000"/>
                  </a:schemeClr>
                </a:solidFill>
              </a:rPr>
              <a:t>Solution technique à base de </a:t>
            </a:r>
            <a:r>
              <a:rPr lang="fr-FR" sz="1600" dirty="0" err="1">
                <a:solidFill>
                  <a:schemeClr val="tx1">
                    <a:lumMod val="75000"/>
                    <a:lumOff val="25000"/>
                  </a:schemeClr>
                </a:solidFill>
              </a:rPr>
              <a:t>Galaxy</a:t>
            </a:r>
            <a:r>
              <a:rPr lang="fr-FR" sz="1600" dirty="0">
                <a:solidFill>
                  <a:schemeClr val="tx1">
                    <a:lumMod val="75000"/>
                    <a:lumOff val="25000"/>
                  </a:schemeClr>
                </a:solidFill>
              </a:rPr>
              <a:t>, réutilisant OpenMinTeD …</a:t>
            </a:r>
          </a:p>
          <a:p>
            <a:pPr marL="514350" indent="-285750">
              <a:buFont typeface="Arial" panose="020B0604020202020204" pitchFamily="34" charset="0"/>
              <a:buChar char="•"/>
            </a:pPr>
            <a:endParaRPr lang="fr-FR" sz="1000" dirty="0">
              <a:solidFill>
                <a:schemeClr val="tx1">
                  <a:lumMod val="75000"/>
                  <a:lumOff val="25000"/>
                </a:schemeClr>
              </a:solidFill>
            </a:endParaRPr>
          </a:p>
          <a:p>
            <a:pPr marL="514350" indent="-285750">
              <a:buFont typeface="Arial" panose="020B0604020202020204" pitchFamily="34" charset="0"/>
              <a:buChar char="•"/>
            </a:pPr>
            <a:r>
              <a:rPr lang="fr-FR" sz="1600" dirty="0">
                <a:solidFill>
                  <a:schemeClr val="tx1">
                    <a:lumMod val="75000"/>
                    <a:lumOff val="25000"/>
                  </a:schemeClr>
                </a:solidFill>
              </a:rPr>
              <a:t>L’indépendance technologique est possible grâce à la coopération des équipes compétentes</a:t>
            </a:r>
          </a:p>
          <a:p>
            <a:pPr marL="514350" indent="-285750">
              <a:buFont typeface="Arial" panose="020B0604020202020204" pitchFamily="34" charset="0"/>
              <a:buChar char="•"/>
            </a:pPr>
            <a:endParaRPr lang="fr-FR" sz="1600" dirty="0"/>
          </a:p>
          <a:p>
            <a:pPr marL="228600"/>
            <a:r>
              <a:rPr lang="fr-FR" sz="1600" b="1" dirty="0">
                <a:solidFill>
                  <a:srgbClr val="002060"/>
                </a:solidFill>
              </a:rPr>
              <a:t>Quelle volonté politique française ou européenne pour répondre aux besoins d’analyse de l’information scientifique ?</a:t>
            </a:r>
          </a:p>
          <a:p>
            <a:pPr marL="514350" indent="-285750">
              <a:buFont typeface="Arial" panose="020B0604020202020204" pitchFamily="34" charset="0"/>
              <a:buChar char="•"/>
            </a:pPr>
            <a:endParaRPr lang="fr-FR" sz="1600" dirty="0"/>
          </a:p>
          <a:p>
            <a:pPr marL="514350" indent="-285750">
              <a:buFont typeface="Arial" panose="020B0604020202020204" pitchFamily="34" charset="0"/>
              <a:buChar char="•"/>
            </a:pPr>
            <a:endParaRPr lang="fr-FR" sz="1600" dirty="0"/>
          </a:p>
        </p:txBody>
      </p:sp>
      <p:sp>
        <p:nvSpPr>
          <p:cNvPr id="14" name="Titre 1">
            <a:extLst>
              <a:ext uri="{FF2B5EF4-FFF2-40B4-BE49-F238E27FC236}">
                <a16:creationId xmlns:a16="http://schemas.microsoft.com/office/drawing/2014/main" id="{BEC59126-C11C-A84D-9FDD-8F13FBF81D65}"/>
              </a:ext>
            </a:extLst>
          </p:cNvPr>
          <p:cNvSpPr txBox="1">
            <a:spLocks/>
          </p:cNvSpPr>
          <p:nvPr/>
        </p:nvSpPr>
        <p:spPr>
          <a:xfrm>
            <a:off x="337740" y="223920"/>
            <a:ext cx="9230130" cy="7632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3600" dirty="0">
                <a:solidFill>
                  <a:schemeClr val="tx1">
                    <a:lumMod val="75000"/>
                    <a:lumOff val="25000"/>
                  </a:schemeClr>
                </a:solidFill>
              </a:rPr>
              <a:t>Conclusion</a:t>
            </a:r>
            <a:endParaRPr lang="en-US" dirty="0">
              <a:solidFill>
                <a:schemeClr val="tx1">
                  <a:lumMod val="75000"/>
                  <a:lumOff val="25000"/>
                </a:schemeClr>
              </a:solidFill>
            </a:endParaRPr>
          </a:p>
        </p:txBody>
      </p:sp>
      <p:pic>
        <p:nvPicPr>
          <p:cNvPr id="15" name="Google Shape;160;p1">
            <a:extLst>
              <a:ext uri="{FF2B5EF4-FFF2-40B4-BE49-F238E27FC236}">
                <a16:creationId xmlns:a16="http://schemas.microsoft.com/office/drawing/2014/main" id="{7972D4A8-F609-D649-BA25-A15842A1D6E2}"/>
              </a:ext>
            </a:extLst>
          </p:cNvPr>
          <p:cNvPicPr preferRelativeResize="0"/>
          <p:nvPr/>
        </p:nvPicPr>
        <p:blipFill rotWithShape="1">
          <a:blip r:embed="rId6">
            <a:alphaModFix/>
          </a:blip>
          <a:srcRect/>
          <a:stretch/>
        </p:blipFill>
        <p:spPr>
          <a:xfrm>
            <a:off x="109838" y="5682344"/>
            <a:ext cx="2243070" cy="1175656"/>
          </a:xfrm>
          <a:prstGeom prst="rect">
            <a:avLst/>
          </a:prstGeom>
          <a:noFill/>
          <a:ln>
            <a:noFill/>
          </a:ln>
        </p:spPr>
      </p:pic>
    </p:spTree>
    <p:extLst>
      <p:ext uri="{BB962C8B-B14F-4D97-AF65-F5344CB8AC3E}">
        <p14:creationId xmlns:p14="http://schemas.microsoft.com/office/powerpoint/2010/main" val="3333717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5914C-4641-5C43-8247-0512239751AC}"/>
              </a:ext>
            </a:extLst>
          </p:cNvPr>
          <p:cNvSpPr>
            <a:spLocks noGrp="1"/>
          </p:cNvSpPr>
          <p:nvPr>
            <p:ph type="title" idx="4294967295"/>
          </p:nvPr>
        </p:nvSpPr>
        <p:spPr>
          <a:xfrm>
            <a:off x="0" y="36513"/>
            <a:ext cx="4513263" cy="763587"/>
          </a:xfrm>
          <a:prstGeom prst="rect">
            <a:avLst/>
          </a:prstGeom>
        </p:spPr>
        <p:txBody>
          <a:bodyPr/>
          <a:lstStyle/>
          <a:p>
            <a:r>
              <a:rPr lang="fr-FR" sz="2400">
                <a:solidFill>
                  <a:schemeClr val="accent4">
                    <a:lumMod val="75000"/>
                  </a:schemeClr>
                </a:solidFill>
              </a:rPr>
              <a:t>Constat de départ sur la fouille de texte</a:t>
            </a:r>
            <a:endParaRPr lang="fr-FR" sz="2400" i="1">
              <a:solidFill>
                <a:schemeClr val="accent4">
                  <a:lumMod val="75000"/>
                </a:schemeClr>
              </a:solidFill>
            </a:endParaRPr>
          </a:p>
        </p:txBody>
      </p:sp>
      <p:grpSp>
        <p:nvGrpSpPr>
          <p:cNvPr id="26" name="Groupe 25">
            <a:extLst>
              <a:ext uri="{FF2B5EF4-FFF2-40B4-BE49-F238E27FC236}">
                <a16:creationId xmlns:a16="http://schemas.microsoft.com/office/drawing/2014/main" id="{98264D39-7A28-8E42-9B23-9FDFD8E435AF}"/>
              </a:ext>
            </a:extLst>
          </p:cNvPr>
          <p:cNvGrpSpPr/>
          <p:nvPr/>
        </p:nvGrpSpPr>
        <p:grpSpPr>
          <a:xfrm>
            <a:off x="436639" y="384357"/>
            <a:ext cx="9032722" cy="3614364"/>
            <a:chOff x="436639" y="155751"/>
            <a:chExt cx="9032722" cy="3614364"/>
          </a:xfrm>
        </p:grpSpPr>
        <p:sp>
          <p:nvSpPr>
            <p:cNvPr id="4" name="Ellipse 3">
              <a:extLst>
                <a:ext uri="{FF2B5EF4-FFF2-40B4-BE49-F238E27FC236}">
                  <a16:creationId xmlns:a16="http://schemas.microsoft.com/office/drawing/2014/main" id="{69800DD2-2698-9F41-9407-457D6454023F}"/>
                </a:ext>
              </a:extLst>
            </p:cNvPr>
            <p:cNvSpPr/>
            <p:nvPr/>
          </p:nvSpPr>
          <p:spPr>
            <a:xfrm>
              <a:off x="6460217" y="155751"/>
              <a:ext cx="1476724" cy="1380066"/>
            </a:xfrm>
            <a:prstGeom prst="ellipse">
              <a:avLst/>
            </a:prstGeom>
            <a:solidFill>
              <a:srgbClr val="6DA59B"/>
            </a:solidFill>
            <a:ln>
              <a:noFill/>
            </a:ln>
            <a:effectLst>
              <a:outerShdw blurRad="50800" dist="38100" dir="2700000" algn="tl" rotWithShape="0">
                <a:prstClr val="black">
                  <a:alpha val="40000"/>
                </a:prstClr>
              </a:outerShdw>
            </a:effectLst>
            <a:scene3d>
              <a:camera prst="orthographicFront"/>
              <a:lightRig rig="freezing" dir="t">
                <a:rot lat="0" lon="0" rev="300000"/>
              </a:lightRig>
            </a:scene3d>
            <a:sp3d extrusionH="25400">
              <a:bevelT w="127000" h="127000"/>
              <a:bevelB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Traduction</a:t>
              </a:r>
            </a:p>
          </p:txBody>
        </p:sp>
        <p:sp>
          <p:nvSpPr>
            <p:cNvPr id="5" name="Ellipse 4">
              <a:extLst>
                <a:ext uri="{FF2B5EF4-FFF2-40B4-BE49-F238E27FC236}">
                  <a16:creationId xmlns:a16="http://schemas.microsoft.com/office/drawing/2014/main" id="{2D40D118-B9B7-3D43-A222-80342552B6DD}"/>
                </a:ext>
              </a:extLst>
            </p:cNvPr>
            <p:cNvSpPr/>
            <p:nvPr/>
          </p:nvSpPr>
          <p:spPr>
            <a:xfrm>
              <a:off x="5752285" y="1645819"/>
              <a:ext cx="2253887" cy="2124296"/>
            </a:xfrm>
            <a:prstGeom prst="ellipse">
              <a:avLst/>
            </a:prstGeom>
            <a:solidFill>
              <a:srgbClr val="6DA59B"/>
            </a:solidFill>
            <a:ln>
              <a:noFill/>
            </a:ln>
            <a:effectLst>
              <a:outerShdw blurRad="50800" dist="38100" dir="2700000" algn="tl" rotWithShape="0">
                <a:prstClr val="black">
                  <a:alpha val="40000"/>
                </a:prstClr>
              </a:outerShdw>
            </a:effectLst>
            <a:scene3d>
              <a:camera prst="orthographicFront"/>
              <a:lightRig rig="freezing" dir="t">
                <a:rot lat="0" lon="0" rev="300000"/>
              </a:lightRig>
            </a:scene3d>
            <a:sp3d extrusionH="25400">
              <a:bevelT w="127000" h="127000"/>
              <a:bevelB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Recommandation</a:t>
              </a:r>
            </a:p>
          </p:txBody>
        </p:sp>
        <p:sp>
          <p:nvSpPr>
            <p:cNvPr id="6" name="Ellipse 5">
              <a:extLst>
                <a:ext uri="{FF2B5EF4-FFF2-40B4-BE49-F238E27FC236}">
                  <a16:creationId xmlns:a16="http://schemas.microsoft.com/office/drawing/2014/main" id="{E1DD75A7-B219-7543-AA8E-6C97A66497BA}"/>
                </a:ext>
              </a:extLst>
            </p:cNvPr>
            <p:cNvSpPr/>
            <p:nvPr/>
          </p:nvSpPr>
          <p:spPr>
            <a:xfrm>
              <a:off x="7628014" y="1886441"/>
              <a:ext cx="1642532" cy="1535021"/>
            </a:xfrm>
            <a:prstGeom prst="ellipse">
              <a:avLst/>
            </a:prstGeom>
            <a:solidFill>
              <a:srgbClr val="6DA59B"/>
            </a:solidFill>
            <a:ln>
              <a:noFill/>
            </a:ln>
            <a:effectLst>
              <a:outerShdw blurRad="50800" dist="38100" dir="2700000" algn="tl" rotWithShape="0">
                <a:prstClr val="black">
                  <a:alpha val="40000"/>
                </a:prstClr>
              </a:outerShdw>
            </a:effectLst>
            <a:scene3d>
              <a:camera prst="orthographicFront"/>
              <a:lightRig rig="freezing" dir="t">
                <a:rot lat="0" lon="0" rev="300000"/>
              </a:lightRig>
            </a:scene3d>
            <a:sp3d extrusionH="25400">
              <a:bevelT w="127000" h="127000"/>
              <a:bevelB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Extraction d’infomation</a:t>
              </a:r>
            </a:p>
          </p:txBody>
        </p:sp>
        <p:sp>
          <p:nvSpPr>
            <p:cNvPr id="7" name="Ellipse 6">
              <a:extLst>
                <a:ext uri="{FF2B5EF4-FFF2-40B4-BE49-F238E27FC236}">
                  <a16:creationId xmlns:a16="http://schemas.microsoft.com/office/drawing/2014/main" id="{2EF6005B-A3A1-F943-826A-048E9F437996}"/>
                </a:ext>
              </a:extLst>
            </p:cNvPr>
            <p:cNvSpPr/>
            <p:nvPr/>
          </p:nvSpPr>
          <p:spPr>
            <a:xfrm>
              <a:off x="7992637" y="653366"/>
              <a:ext cx="1476724" cy="1380066"/>
            </a:xfrm>
            <a:prstGeom prst="ellipse">
              <a:avLst/>
            </a:prstGeom>
            <a:solidFill>
              <a:srgbClr val="6DA59B"/>
            </a:solidFill>
            <a:ln>
              <a:noFill/>
            </a:ln>
            <a:effectLst>
              <a:outerShdw blurRad="50800" dist="38100" dir="2700000" algn="tl" rotWithShape="0">
                <a:prstClr val="black">
                  <a:alpha val="40000"/>
                </a:prstClr>
              </a:outerShdw>
            </a:effectLst>
            <a:scene3d>
              <a:camera prst="orthographicFront"/>
              <a:lightRig rig="freezing" dir="t">
                <a:rot lat="0" lon="0" rev="300000"/>
              </a:lightRig>
            </a:scene3d>
            <a:sp3d extrusionH="25400">
              <a:bevelT w="127000" h="127000"/>
              <a:bevelB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Question / réponse</a:t>
              </a:r>
            </a:p>
          </p:txBody>
        </p:sp>
        <p:sp>
          <p:nvSpPr>
            <p:cNvPr id="8" name="Ellipse 7">
              <a:extLst>
                <a:ext uri="{FF2B5EF4-FFF2-40B4-BE49-F238E27FC236}">
                  <a16:creationId xmlns:a16="http://schemas.microsoft.com/office/drawing/2014/main" id="{05E08502-5511-FE4B-BF85-7F520010094A}"/>
                </a:ext>
              </a:extLst>
            </p:cNvPr>
            <p:cNvSpPr/>
            <p:nvPr/>
          </p:nvSpPr>
          <p:spPr>
            <a:xfrm>
              <a:off x="4451140" y="1532560"/>
              <a:ext cx="1476724" cy="1380066"/>
            </a:xfrm>
            <a:prstGeom prst="ellipse">
              <a:avLst/>
            </a:prstGeom>
            <a:solidFill>
              <a:srgbClr val="6DA59B"/>
            </a:solidFill>
            <a:ln>
              <a:noFill/>
            </a:ln>
            <a:effectLst>
              <a:outerShdw blurRad="50800" dist="38100" dir="2700000" algn="tl" rotWithShape="0">
                <a:prstClr val="black">
                  <a:alpha val="40000"/>
                </a:prstClr>
              </a:outerShdw>
            </a:effectLst>
            <a:scene3d>
              <a:camera prst="orthographicFront"/>
              <a:lightRig rig="freezing" dir="t">
                <a:rot lat="0" lon="0" rev="300000"/>
              </a:lightRig>
            </a:scene3d>
            <a:sp3d extrusionH="25400">
              <a:bevelT w="127000" h="127000"/>
              <a:bevelB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Résumé</a:t>
              </a:r>
            </a:p>
          </p:txBody>
        </p:sp>
        <p:sp>
          <p:nvSpPr>
            <p:cNvPr id="9" name="Ellipse 8">
              <a:extLst>
                <a:ext uri="{FF2B5EF4-FFF2-40B4-BE49-F238E27FC236}">
                  <a16:creationId xmlns:a16="http://schemas.microsoft.com/office/drawing/2014/main" id="{BF0D84EC-9E8E-6943-900B-685B50EDC611}"/>
                </a:ext>
              </a:extLst>
            </p:cNvPr>
            <p:cNvSpPr/>
            <p:nvPr/>
          </p:nvSpPr>
          <p:spPr>
            <a:xfrm>
              <a:off x="5067295" y="297085"/>
              <a:ext cx="1476724" cy="1380066"/>
            </a:xfrm>
            <a:prstGeom prst="ellipse">
              <a:avLst/>
            </a:prstGeom>
            <a:solidFill>
              <a:srgbClr val="6DA59B"/>
            </a:solidFill>
            <a:ln>
              <a:noFill/>
            </a:ln>
            <a:effectLst>
              <a:outerShdw blurRad="50800" dist="38100" dir="2700000" algn="tl" rotWithShape="0">
                <a:prstClr val="black">
                  <a:alpha val="40000"/>
                </a:prstClr>
              </a:outerShdw>
            </a:effectLst>
            <a:scene3d>
              <a:camera prst="orthographicFront"/>
              <a:lightRig rig="freezing" dir="t">
                <a:rot lat="0" lon="0" rev="300000"/>
              </a:lightRig>
            </a:scene3d>
            <a:sp3d extrusionH="25400">
              <a:bevelT w="127000" h="127000"/>
              <a:bevelB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rPr>
                <a:t>Indexation</a:t>
              </a:r>
            </a:p>
          </p:txBody>
        </p:sp>
        <p:sp>
          <p:nvSpPr>
            <p:cNvPr id="17" name="Rectangle : coins arrondis 16">
              <a:extLst>
                <a:ext uri="{FF2B5EF4-FFF2-40B4-BE49-F238E27FC236}">
                  <a16:creationId xmlns:a16="http://schemas.microsoft.com/office/drawing/2014/main" id="{7A682E72-A114-854E-B79D-F6C116E3F7C9}"/>
                </a:ext>
              </a:extLst>
            </p:cNvPr>
            <p:cNvSpPr/>
            <p:nvPr/>
          </p:nvSpPr>
          <p:spPr>
            <a:xfrm>
              <a:off x="436639" y="1215135"/>
              <a:ext cx="3572489" cy="1352415"/>
            </a:xfrm>
            <a:prstGeom prst="roundRect">
              <a:avLst/>
            </a:prstGeom>
            <a:solidFill>
              <a:srgbClr val="699F95"/>
            </a:solid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indent="-4763"/>
              <a:r>
                <a:rPr lang="fr-FR" sz="1600"/>
                <a:t>Des applications incroyables intégrant du TDM</a:t>
              </a:r>
            </a:p>
            <a:p>
              <a:pPr marL="514350" indent="-285750">
                <a:buFont typeface="Arial" panose="020B0604020202020204" pitchFamily="34" charset="0"/>
                <a:buChar char="•"/>
              </a:pPr>
              <a:r>
                <a:rPr lang="fr-FR" sz="1600"/>
                <a:t>Vie quotidienne</a:t>
              </a:r>
            </a:p>
            <a:p>
              <a:pPr marL="514350" indent="-285750">
                <a:buFont typeface="Arial" panose="020B0604020202020204" pitchFamily="34" charset="0"/>
                <a:buChar char="•"/>
              </a:pPr>
              <a:r>
                <a:rPr lang="fr-FR" sz="1600"/>
                <a:t>Entreprises</a:t>
              </a:r>
            </a:p>
          </p:txBody>
        </p:sp>
      </p:grpSp>
      <p:sp>
        <p:nvSpPr>
          <p:cNvPr id="16" name="Rectangle : coins arrondis 15">
            <a:extLst>
              <a:ext uri="{FF2B5EF4-FFF2-40B4-BE49-F238E27FC236}">
                <a16:creationId xmlns:a16="http://schemas.microsoft.com/office/drawing/2014/main" id="{29FF906A-CD5A-1B4F-B50E-8EF7D193E631}"/>
              </a:ext>
            </a:extLst>
          </p:cNvPr>
          <p:cNvSpPr/>
          <p:nvPr/>
        </p:nvSpPr>
        <p:spPr>
          <a:xfrm rot="19556332">
            <a:off x="2436703" y="2104431"/>
            <a:ext cx="7612119" cy="534711"/>
          </a:xfrm>
          <a:prstGeom prst="roundRect">
            <a:avLst/>
          </a:prstGeom>
          <a:solidFill>
            <a:srgbClr val="4C1562"/>
          </a:solidFill>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indent="-4763" algn="ctr"/>
            <a:r>
              <a:rPr lang="fr-FR" sz="1600"/>
              <a:t>Pas pour la recherche académique, Pourquoi ?</a:t>
            </a:r>
          </a:p>
        </p:txBody>
      </p:sp>
      <p:sp>
        <p:nvSpPr>
          <p:cNvPr id="20" name="Rectangle : coins arrondis 19">
            <a:extLst>
              <a:ext uri="{FF2B5EF4-FFF2-40B4-BE49-F238E27FC236}">
                <a16:creationId xmlns:a16="http://schemas.microsoft.com/office/drawing/2014/main" id="{9B8DFE5B-F2F8-B242-9C11-681E8B2BA6DD}"/>
              </a:ext>
            </a:extLst>
          </p:cNvPr>
          <p:cNvSpPr/>
          <p:nvPr/>
        </p:nvSpPr>
        <p:spPr>
          <a:xfrm>
            <a:off x="501106" y="3828707"/>
            <a:ext cx="4513823" cy="1352415"/>
          </a:xfrm>
          <a:prstGeom prst="roundRect">
            <a:avLst/>
          </a:prstGeom>
          <a:solidFill>
            <a:srgbClr val="6D6C92"/>
          </a:solid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
              <a:lnSpc>
                <a:spcPct val="150000"/>
              </a:lnSpc>
            </a:pPr>
            <a:r>
              <a:rPr lang="fr-FR" sz="1600" b="1"/>
              <a:t>Complexité de l’adaptation à la recherche </a:t>
            </a:r>
            <a:r>
              <a:rPr lang="fr-FR" sz="1600"/>
              <a:t>?</a:t>
            </a:r>
          </a:p>
          <a:p>
            <a:pPr marL="233363" indent="-4763"/>
            <a:r>
              <a:rPr lang="fr-FR" sz="1600"/>
              <a:t>→ apprentissage automatique</a:t>
            </a:r>
          </a:p>
          <a:p>
            <a:pPr marL="584200" indent="-355600">
              <a:lnSpc>
                <a:spcPct val="150000"/>
              </a:lnSpc>
            </a:pPr>
            <a:r>
              <a:rPr lang="fr-FR" sz="1600"/>
              <a:t>→ exploitation de ressources sémantiques</a:t>
            </a:r>
          </a:p>
        </p:txBody>
      </p:sp>
      <p:grpSp>
        <p:nvGrpSpPr>
          <p:cNvPr id="25" name="Groupe 24">
            <a:extLst>
              <a:ext uri="{FF2B5EF4-FFF2-40B4-BE49-F238E27FC236}">
                <a16:creationId xmlns:a16="http://schemas.microsoft.com/office/drawing/2014/main" id="{A86E9025-AF13-BB41-8050-F57207520817}"/>
              </a:ext>
            </a:extLst>
          </p:cNvPr>
          <p:cNvGrpSpPr/>
          <p:nvPr/>
        </p:nvGrpSpPr>
        <p:grpSpPr>
          <a:xfrm>
            <a:off x="492970" y="4167339"/>
            <a:ext cx="9148650" cy="2264674"/>
            <a:chOff x="501106" y="3665070"/>
            <a:chExt cx="9148650" cy="2264674"/>
          </a:xfrm>
          <a:solidFill>
            <a:schemeClr val="bg1"/>
          </a:solidFill>
        </p:grpSpPr>
        <p:sp>
          <p:nvSpPr>
            <p:cNvPr id="21" name="Rectangle : coins arrondis 20">
              <a:extLst>
                <a:ext uri="{FF2B5EF4-FFF2-40B4-BE49-F238E27FC236}">
                  <a16:creationId xmlns:a16="http://schemas.microsoft.com/office/drawing/2014/main" id="{B99B9B29-EC64-DA4B-9008-7522CCC99559}"/>
                </a:ext>
              </a:extLst>
            </p:cNvPr>
            <p:cNvSpPr/>
            <p:nvPr/>
          </p:nvSpPr>
          <p:spPr>
            <a:xfrm>
              <a:off x="501106" y="4871266"/>
              <a:ext cx="4513823" cy="1058478"/>
            </a:xfrm>
            <a:prstGeom prst="roundRect">
              <a:avLst/>
            </a:prstGeom>
            <a:grp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 algn="ctr">
                <a:lnSpc>
                  <a:spcPct val="150000"/>
                </a:lnSpc>
              </a:pPr>
              <a:r>
                <a:rPr lang="fr-FR" sz="1600">
                  <a:solidFill>
                    <a:srgbClr val="4C1562"/>
                  </a:solidFill>
                </a:rPr>
                <a:t>Manque de motivation des chercheurs</a:t>
              </a:r>
            </a:p>
            <a:p>
              <a:pPr marL="9525" algn="ctr"/>
              <a:r>
                <a:rPr lang="fr-FR" sz="1600">
                  <a:solidFill>
                    <a:srgbClr val="4C1562"/>
                  </a:solidFill>
                </a:rPr>
                <a:t>à transférer à la sphère académique</a:t>
              </a:r>
            </a:p>
          </p:txBody>
        </p:sp>
        <p:sp>
          <p:nvSpPr>
            <p:cNvPr id="22" name="Rectangle : coins arrondis 21">
              <a:extLst>
                <a:ext uri="{FF2B5EF4-FFF2-40B4-BE49-F238E27FC236}">
                  <a16:creationId xmlns:a16="http://schemas.microsoft.com/office/drawing/2014/main" id="{5FE28DD2-0D90-AF44-8604-A3EE95C17A39}"/>
                </a:ext>
              </a:extLst>
            </p:cNvPr>
            <p:cNvSpPr/>
            <p:nvPr/>
          </p:nvSpPr>
          <p:spPr>
            <a:xfrm>
              <a:off x="5927864" y="4839223"/>
              <a:ext cx="3721892" cy="1058478"/>
            </a:xfrm>
            <a:prstGeom prst="roundRect">
              <a:avLst/>
            </a:prstGeom>
            <a:grp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indent="-4763" algn="ctr"/>
              <a:r>
                <a:rPr lang="fr-FR" sz="1600">
                  <a:solidFill>
                    <a:srgbClr val="4C1562"/>
                  </a:solidFill>
                </a:rPr>
                <a:t>Manque de ressources d’ingénierie </a:t>
              </a:r>
            </a:p>
            <a:p>
              <a:pPr marL="233363" indent="-4763" algn="ctr">
                <a:lnSpc>
                  <a:spcPct val="150000"/>
                </a:lnSpc>
              </a:pPr>
              <a:r>
                <a:rPr lang="fr-FR" sz="1600">
                  <a:solidFill>
                    <a:srgbClr val="4C1562"/>
                  </a:solidFill>
                </a:rPr>
                <a:t>pour le transfert et l’exploitation</a:t>
              </a:r>
            </a:p>
          </p:txBody>
        </p:sp>
        <p:sp>
          <p:nvSpPr>
            <p:cNvPr id="23" name="Rectangle : coins arrondis 22">
              <a:extLst>
                <a:ext uri="{FF2B5EF4-FFF2-40B4-BE49-F238E27FC236}">
                  <a16:creationId xmlns:a16="http://schemas.microsoft.com/office/drawing/2014/main" id="{FCB89421-0E18-104B-9ECA-12DF5970A02A}"/>
                </a:ext>
              </a:extLst>
            </p:cNvPr>
            <p:cNvSpPr/>
            <p:nvPr/>
          </p:nvSpPr>
          <p:spPr>
            <a:xfrm>
              <a:off x="5936000" y="3665070"/>
              <a:ext cx="3697186" cy="1058478"/>
            </a:xfrm>
            <a:prstGeom prst="roundRect">
              <a:avLst/>
            </a:prstGeom>
            <a:grpFill/>
            <a:ln>
              <a:no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indent="-4763" algn="ctr">
                <a:lnSpc>
                  <a:spcPct val="150000"/>
                </a:lnSpc>
              </a:pPr>
              <a:r>
                <a:rPr lang="fr-FR" sz="1600">
                  <a:solidFill>
                    <a:srgbClr val="4C1562"/>
                  </a:solidFill>
                </a:rPr>
                <a:t>Corpus scientifiques peu ou</a:t>
              </a:r>
            </a:p>
            <a:p>
              <a:pPr marL="233363" indent="-4763" algn="ctr">
                <a:lnSpc>
                  <a:spcPct val="150000"/>
                </a:lnSpc>
              </a:pPr>
              <a:r>
                <a:rPr lang="fr-FR" sz="1600">
                  <a:solidFill>
                    <a:srgbClr val="4C1562"/>
                  </a:solidFill>
                </a:rPr>
                <a:t> pas accessible</a:t>
              </a:r>
            </a:p>
          </p:txBody>
        </p:sp>
      </p:grpSp>
      <p:sp>
        <p:nvSpPr>
          <p:cNvPr id="27" name="Google Shape;166;p40">
            <a:extLst>
              <a:ext uri="{FF2B5EF4-FFF2-40B4-BE49-F238E27FC236}">
                <a16:creationId xmlns:a16="http://schemas.microsoft.com/office/drawing/2014/main" id="{6116D03E-FDF4-6D4B-98E5-730AF7CB536B}"/>
              </a:ext>
            </a:extLst>
          </p:cNvPr>
          <p:cNvSpPr txBox="1"/>
          <p:nvPr/>
        </p:nvSpPr>
        <p:spPr>
          <a:xfrm>
            <a:off x="0" y="6478877"/>
            <a:ext cx="2696552" cy="385767"/>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666666"/>
                </a:solidFill>
                <a:latin typeface="Arial"/>
                <a:ea typeface="Arial"/>
                <a:cs typeface="Arial"/>
                <a:sym typeface="Arial"/>
              </a:rPr>
              <a:t>La proposition Visa TM</a:t>
            </a:r>
            <a:endParaRPr lang="en-US" sz="1000" b="0" strike="noStrike" dirty="0">
              <a:solidFill>
                <a:srgbClr val="000000"/>
              </a:solidFill>
              <a:latin typeface="Cambria"/>
              <a:ea typeface="Cambria"/>
              <a:cs typeface="Cambria"/>
              <a:sym typeface="Cambria"/>
            </a:endParaRPr>
          </a:p>
          <a:p>
            <a:pPr marL="0" marR="0" lvl="0" indent="0" algn="l" rtl="0">
              <a:lnSpc>
                <a:spcPct val="100000"/>
              </a:lnSpc>
              <a:spcBef>
                <a:spcPts val="0"/>
              </a:spcBef>
              <a:spcAft>
                <a:spcPts val="0"/>
              </a:spcAft>
              <a:buNone/>
            </a:pPr>
            <a:endParaRPr sz="1000" b="0" strike="noStrike" dirty="0">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422191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26"/>
                                        </p:tgtEl>
                                        <p:attrNameLst>
                                          <p:attrName>ppt_x</p:attrName>
                                        </p:attrNameLst>
                                      </p:cBhvr>
                                      <p:tavLst>
                                        <p:tav tm="0">
                                          <p:val>
                                            <p:strVal val="ppt_x"/>
                                          </p:val>
                                        </p:tav>
                                        <p:tav tm="100000">
                                          <p:val>
                                            <p:strVal val="ppt_x"/>
                                          </p:val>
                                        </p:tav>
                                      </p:tavLst>
                                    </p:anim>
                                    <p:anim calcmode="lin" valueType="num">
                                      <p:cBhvr additive="base">
                                        <p:cTn id="19" dur="500"/>
                                        <p:tgtEl>
                                          <p:spTgt spid="26"/>
                                        </p:tgtEl>
                                        <p:attrNameLst>
                                          <p:attrName>ppt_y</p:attrName>
                                        </p:attrNameLst>
                                      </p:cBhvr>
                                      <p:tavLst>
                                        <p:tav tm="0">
                                          <p:val>
                                            <p:strVal val="ppt_y"/>
                                          </p:val>
                                        </p:tav>
                                        <p:tav tm="100000">
                                          <p:val>
                                            <p:strVal val="1+ppt_h/2"/>
                                          </p:val>
                                        </p:tav>
                                      </p:tavLst>
                                    </p:anim>
                                    <p:set>
                                      <p:cBhvr>
                                        <p:cTn id="20" dur="1" fill="hold">
                                          <p:stCondLst>
                                            <p:cond delay="4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0739C6E-1974-7044-BA97-157DE72DF763}"/>
              </a:ext>
            </a:extLst>
          </p:cNvPr>
          <p:cNvSpPr>
            <a:spLocks noGrp="1"/>
          </p:cNvSpPr>
          <p:nvPr>
            <p:ph type="body" idx="4294967295"/>
          </p:nvPr>
        </p:nvSpPr>
        <p:spPr>
          <a:xfrm>
            <a:off x="855008" y="4244364"/>
            <a:ext cx="8553450" cy="1823384"/>
          </a:xfrm>
          <a:prstGeom prst="rect">
            <a:avLst/>
          </a:prstGeom>
        </p:spPr>
        <p:txBody>
          <a:bodyPr/>
          <a:lstStyle/>
          <a:p>
            <a:pPr>
              <a:spcAft>
                <a:spcPts val="500"/>
              </a:spcAft>
            </a:pPr>
            <a:r>
              <a:rPr lang="fr-FR" sz="1800" dirty="0">
                <a:solidFill>
                  <a:schemeClr val="tx1">
                    <a:lumMod val="65000"/>
                    <a:lumOff val="35000"/>
                  </a:schemeClr>
                </a:solidFill>
                <a:latin typeface="Arial" panose="020B0604020202020204" pitchFamily="34" charset="0"/>
                <a:cs typeface="Arial" panose="020B0604020202020204" pitchFamily="34" charset="0"/>
              </a:rPr>
              <a:t>En développant les </a:t>
            </a:r>
            <a:r>
              <a:rPr lang="fr-FR" sz="1800" b="1" dirty="0">
                <a:solidFill>
                  <a:schemeClr val="tx1">
                    <a:lumMod val="65000"/>
                    <a:lumOff val="35000"/>
                  </a:schemeClr>
                </a:solidFill>
                <a:latin typeface="Arial" panose="020B0604020202020204" pitchFamily="34" charset="0"/>
                <a:cs typeface="Arial" panose="020B0604020202020204" pitchFamily="34" charset="0"/>
              </a:rPr>
              <a:t>synergies</a:t>
            </a:r>
          </a:p>
          <a:p>
            <a:pPr marL="514350" indent="-285750">
              <a:spcAft>
                <a:spcPts val="500"/>
              </a:spcAft>
              <a:buFont typeface="Arial"/>
              <a:buChar char="•"/>
            </a:pPr>
            <a:r>
              <a:rPr lang="fr-FR" sz="1800" dirty="0">
                <a:solidFill>
                  <a:schemeClr val="tx1">
                    <a:lumMod val="65000"/>
                    <a:lumOff val="35000"/>
                  </a:schemeClr>
                </a:solidFill>
                <a:latin typeface="Arial" panose="020B0604020202020204" pitchFamily="34" charset="0"/>
                <a:cs typeface="Arial" panose="020B0604020202020204" pitchFamily="34" charset="0"/>
              </a:rPr>
              <a:t>Entre les acteurs « </a:t>
            </a:r>
            <a:r>
              <a:rPr lang="fr-FR" sz="1800" b="1" dirty="0">
                <a:solidFill>
                  <a:schemeClr val="tx1">
                    <a:lumMod val="65000"/>
                    <a:lumOff val="35000"/>
                  </a:schemeClr>
                </a:solidFill>
                <a:latin typeface="Arial" panose="020B0604020202020204" pitchFamily="34" charset="0"/>
                <a:cs typeface="Arial" panose="020B0604020202020204" pitchFamily="34" charset="0"/>
              </a:rPr>
              <a:t>Recherche</a:t>
            </a:r>
            <a:r>
              <a:rPr lang="fr-FR" sz="1800" dirty="0">
                <a:solidFill>
                  <a:schemeClr val="tx1">
                    <a:lumMod val="65000"/>
                    <a:lumOff val="35000"/>
                  </a:schemeClr>
                </a:solidFill>
                <a:latin typeface="Arial" panose="020B0604020202020204" pitchFamily="34" charset="0"/>
                <a:cs typeface="Arial" panose="020B0604020202020204" pitchFamily="34" charset="0"/>
              </a:rPr>
              <a:t> » en text mining et les activités d’ingénierie et de service</a:t>
            </a:r>
          </a:p>
          <a:p>
            <a:pPr marL="514350" indent="-285750">
              <a:spcAft>
                <a:spcPts val="500"/>
              </a:spcAft>
              <a:buFont typeface="Arial"/>
              <a:buChar char="•"/>
            </a:pPr>
            <a:r>
              <a:rPr lang="fr-FR" sz="1800" dirty="0">
                <a:solidFill>
                  <a:schemeClr val="tx1">
                    <a:lumMod val="65000"/>
                    <a:lumOff val="35000"/>
                  </a:schemeClr>
                </a:solidFill>
                <a:latin typeface="Arial" panose="020B0604020202020204" pitchFamily="34" charset="0"/>
                <a:cs typeface="Arial" panose="020B0604020202020204" pitchFamily="34" charset="0"/>
              </a:rPr>
              <a:t>Avec les </a:t>
            </a:r>
            <a:r>
              <a:rPr lang="fr-FR" sz="1800" b="1" dirty="0">
                <a:solidFill>
                  <a:schemeClr val="tx1">
                    <a:lumMod val="65000"/>
                    <a:lumOff val="35000"/>
                  </a:schemeClr>
                </a:solidFill>
                <a:latin typeface="Arial" panose="020B0604020202020204" pitchFamily="34" charset="0"/>
                <a:cs typeface="Arial" panose="020B0604020202020204" pitchFamily="34" charset="0"/>
              </a:rPr>
              <a:t>plateformes existantes </a:t>
            </a:r>
            <a:r>
              <a:rPr lang="fr-FR" sz="1800" dirty="0">
                <a:solidFill>
                  <a:schemeClr val="tx1">
                    <a:lumMod val="65000"/>
                    <a:lumOff val="35000"/>
                  </a:schemeClr>
                </a:solidFill>
                <a:latin typeface="Arial" panose="020B0604020202020204" pitchFamily="34" charset="0"/>
                <a:cs typeface="Arial" panose="020B0604020202020204" pitchFamily="34" charset="0"/>
              </a:rPr>
              <a:t>pour enrichir leurs services </a:t>
            </a:r>
          </a:p>
          <a:p>
            <a:pPr marL="514350" indent="-285750">
              <a:spcAft>
                <a:spcPts val="500"/>
              </a:spcAft>
              <a:buFont typeface="Arial"/>
              <a:buChar char="•"/>
            </a:pPr>
            <a:r>
              <a:rPr lang="fr-FR" sz="1800">
                <a:solidFill>
                  <a:schemeClr val="tx1">
                    <a:lumMod val="65000"/>
                    <a:lumOff val="35000"/>
                  </a:schemeClr>
                </a:solidFill>
                <a:latin typeface="Arial" panose="020B0604020202020204" pitchFamily="34" charset="0"/>
                <a:cs typeface="Arial" panose="020B0604020202020204" pitchFamily="34" charset="0"/>
              </a:rPr>
              <a:t>S'appuyant sur des partenaires susceptibles de porter les intérêts des parties prenantes </a:t>
            </a:r>
          </a:p>
          <a:p>
            <a:pPr>
              <a:spcAft>
                <a:spcPts val="500"/>
              </a:spcAft>
            </a:pPr>
            <a:br>
              <a:rPr lang="fr-FR" sz="1800"/>
            </a:br>
            <a:br>
              <a:rPr lang="fr-FR" sz="1800"/>
            </a:br>
            <a:endParaRPr lang="fr-FR" sz="1800"/>
          </a:p>
        </p:txBody>
      </p:sp>
      <p:sp>
        <p:nvSpPr>
          <p:cNvPr id="8" name="ZoneTexte 7">
            <a:extLst>
              <a:ext uri="{FF2B5EF4-FFF2-40B4-BE49-F238E27FC236}">
                <a16:creationId xmlns:a16="http://schemas.microsoft.com/office/drawing/2014/main" id="{81768985-CE05-9D4E-AA55-B7C82E8D33DE}"/>
              </a:ext>
            </a:extLst>
          </p:cNvPr>
          <p:cNvSpPr txBox="1"/>
          <p:nvPr/>
        </p:nvSpPr>
        <p:spPr>
          <a:xfrm>
            <a:off x="1425388" y="2299447"/>
            <a:ext cx="184731" cy="307777"/>
          </a:xfrm>
          <a:prstGeom prst="rect">
            <a:avLst/>
          </a:prstGeom>
          <a:noFill/>
        </p:spPr>
        <p:txBody>
          <a:bodyPr wrap="none" rtlCol="0">
            <a:spAutoFit/>
          </a:bodyPr>
          <a:lstStyle/>
          <a:p>
            <a:endParaRPr lang="fr-FR"/>
          </a:p>
        </p:txBody>
      </p:sp>
      <p:sp>
        <p:nvSpPr>
          <p:cNvPr id="9" name="Titre 1">
            <a:extLst>
              <a:ext uri="{FF2B5EF4-FFF2-40B4-BE49-F238E27FC236}">
                <a16:creationId xmlns:a16="http://schemas.microsoft.com/office/drawing/2014/main" id="{A206D767-C486-F747-BF5B-60DC62D6C0A2}"/>
              </a:ext>
            </a:extLst>
          </p:cNvPr>
          <p:cNvSpPr txBox="1">
            <a:spLocks/>
          </p:cNvSpPr>
          <p:nvPr/>
        </p:nvSpPr>
        <p:spPr>
          <a:xfrm>
            <a:off x="233097" y="421581"/>
            <a:ext cx="9439805" cy="53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i="1" dirty="0">
                <a:solidFill>
                  <a:srgbClr val="403D78"/>
                </a:solidFill>
              </a:rPr>
              <a:t>Vers une infrastructure de services avancés de text mining</a:t>
            </a:r>
            <a:endParaRPr lang="fr-FR" sz="2400" i="1">
              <a:solidFill>
                <a:srgbClr val="4A496B"/>
              </a:solidFill>
              <a:latin typeface="+mj-lt"/>
              <a:ea typeface="Cambria"/>
            </a:endParaRPr>
          </a:p>
        </p:txBody>
      </p:sp>
      <p:sp>
        <p:nvSpPr>
          <p:cNvPr id="10" name="Espace réservé du texte 2">
            <a:extLst>
              <a:ext uri="{FF2B5EF4-FFF2-40B4-BE49-F238E27FC236}">
                <a16:creationId xmlns:a16="http://schemas.microsoft.com/office/drawing/2014/main" id="{73426FB1-81DE-2943-8A6A-7BF77A1C23A5}"/>
              </a:ext>
            </a:extLst>
          </p:cNvPr>
          <p:cNvSpPr txBox="1">
            <a:spLocks/>
          </p:cNvSpPr>
          <p:nvPr/>
        </p:nvSpPr>
        <p:spPr>
          <a:xfrm>
            <a:off x="777874" y="1837445"/>
            <a:ext cx="8553450" cy="15661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14350" indent="-285750">
              <a:spcAft>
                <a:spcPts val="500"/>
              </a:spcAft>
              <a:buFont typeface="Arial" panose="020B0604020202020204" pitchFamily="34" charset="0"/>
              <a:buChar char="•"/>
            </a:pPr>
            <a:r>
              <a:rPr lang="fr-FR" sz="1800" dirty="0">
                <a:solidFill>
                  <a:schemeClr val="tx1">
                    <a:lumMod val="65000"/>
                    <a:lumOff val="35000"/>
                  </a:schemeClr>
                </a:solidFill>
                <a:latin typeface="Arial" panose="020B0604020202020204" pitchFamily="34" charset="0"/>
                <a:cs typeface="Arial" panose="020B0604020202020204" pitchFamily="34" charset="0"/>
              </a:rPr>
              <a:t>Avec les résultats du projet d’infrastructure européenne « </a:t>
            </a:r>
            <a:r>
              <a:rPr lang="fr-FR" sz="1800" b="1" dirty="0" err="1">
                <a:solidFill>
                  <a:schemeClr val="tx1">
                    <a:lumMod val="65000"/>
                    <a:lumOff val="35000"/>
                  </a:schemeClr>
                </a:solidFill>
                <a:latin typeface="Arial" panose="020B0604020202020204" pitchFamily="34" charset="0"/>
                <a:cs typeface="Arial" panose="020B0604020202020204" pitchFamily="34" charset="0"/>
              </a:rPr>
              <a:t>OpenMinTeD</a:t>
            </a:r>
            <a:r>
              <a:rPr lang="fr-FR" sz="1800" b="1" dirty="0">
                <a:solidFill>
                  <a:schemeClr val="tx1">
                    <a:lumMod val="65000"/>
                    <a:lumOff val="35000"/>
                  </a:schemeClr>
                </a:solidFill>
                <a:latin typeface="Arial" panose="020B0604020202020204" pitchFamily="34" charset="0"/>
                <a:cs typeface="Arial" panose="020B0604020202020204" pitchFamily="34" charset="0"/>
              </a:rPr>
              <a:t> » pour un effet de levier</a:t>
            </a:r>
          </a:p>
          <a:p>
            <a:pPr marL="514350" indent="-285750">
              <a:spcAft>
                <a:spcPts val="500"/>
              </a:spcAft>
              <a:buFont typeface="Arial" panose="020B0604020202020204" pitchFamily="34" charset="0"/>
              <a:buChar char="•"/>
            </a:pPr>
            <a:r>
              <a:rPr lang="fr-FR" sz="1800">
                <a:solidFill>
                  <a:schemeClr val="tx1">
                    <a:lumMod val="65000"/>
                    <a:lumOff val="35000"/>
                  </a:schemeClr>
                </a:solidFill>
                <a:latin typeface="Arial" panose="020B0604020202020204" pitchFamily="34" charset="0"/>
                <a:cs typeface="Arial" panose="020B0604020202020204" pitchFamily="34" charset="0"/>
              </a:rPr>
              <a:t>Une étude d'opportunité d'une </a:t>
            </a:r>
            <a:r>
              <a:rPr lang="fr-FR" sz="1800" i="1">
                <a:solidFill>
                  <a:schemeClr val="tx1">
                    <a:lumMod val="65000"/>
                    <a:lumOff val="35000"/>
                  </a:schemeClr>
                </a:solidFill>
                <a:latin typeface="Arial" panose="020B0604020202020204" pitchFamily="34" charset="0"/>
                <a:cs typeface="Arial" panose="020B0604020202020204" pitchFamily="34" charset="0"/>
              </a:rPr>
              <a:t>e-infra </a:t>
            </a:r>
            <a:r>
              <a:rPr lang="fr-FR" sz="1800">
                <a:solidFill>
                  <a:schemeClr val="tx1">
                    <a:lumMod val="65000"/>
                    <a:lumOff val="35000"/>
                  </a:schemeClr>
                </a:solidFill>
                <a:latin typeface="Arial" panose="020B0604020202020204" pitchFamily="34" charset="0"/>
                <a:cs typeface="Arial" panose="020B0604020202020204" pitchFamily="34" charset="0"/>
              </a:rPr>
              <a:t>de service intégrée dans un écosystème français et européen</a:t>
            </a:r>
          </a:p>
          <a:p>
            <a:pPr marL="514350" indent="-285750">
              <a:spcAft>
                <a:spcPts val="500"/>
              </a:spcAft>
              <a:buFont typeface="Arial" panose="020B0604020202020204" pitchFamily="34" charset="0"/>
              <a:buChar char="•"/>
            </a:pPr>
            <a:r>
              <a:rPr lang="fr-FR" sz="1800">
                <a:solidFill>
                  <a:schemeClr val="tx1">
                    <a:lumMod val="65000"/>
                    <a:lumOff val="35000"/>
                  </a:schemeClr>
                </a:solidFill>
                <a:latin typeface="Arial" panose="020B0604020202020204" pitchFamily="34" charset="0"/>
                <a:cs typeface="Arial" panose="020B0604020202020204" pitchFamily="34" charset="0"/>
              </a:rPr>
              <a:t>Conribuant au développement d’une Science plus Ouverte</a:t>
            </a:r>
          </a:p>
          <a:p>
            <a:pPr>
              <a:spcAft>
                <a:spcPts val="500"/>
              </a:spcAft>
            </a:pPr>
            <a:endParaRPr lang="fr-FR" sz="1800" dirty="0">
              <a:solidFill>
                <a:schemeClr val="tx1">
                  <a:lumMod val="65000"/>
                  <a:lumOff val="35000"/>
                </a:schemeClr>
              </a:solidFill>
              <a:latin typeface="Arial" panose="020B0604020202020204" pitchFamily="34" charset="0"/>
              <a:cs typeface="Arial" panose="020B0604020202020204" pitchFamily="34" charset="0"/>
            </a:endParaRPr>
          </a:p>
          <a:p>
            <a:pPr>
              <a:spcAft>
                <a:spcPts val="500"/>
              </a:spcAft>
            </a:pPr>
            <a:br>
              <a:rPr lang="fr-FR" sz="1800"/>
            </a:br>
            <a:br>
              <a:rPr lang="fr-FR" sz="1800"/>
            </a:br>
            <a:endParaRPr lang="fr-FR" sz="1800"/>
          </a:p>
        </p:txBody>
      </p:sp>
    </p:spTree>
    <p:extLst>
      <p:ext uri="{BB962C8B-B14F-4D97-AF65-F5344CB8AC3E}">
        <p14:creationId xmlns:p14="http://schemas.microsoft.com/office/powerpoint/2010/main" val="934708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D82112CC-03A9-3644-83D3-02A4D9E12AD9}"/>
              </a:ext>
            </a:extLst>
          </p:cNvPr>
          <p:cNvGrpSpPr/>
          <p:nvPr/>
        </p:nvGrpSpPr>
        <p:grpSpPr>
          <a:xfrm>
            <a:off x="3918768" y="3251675"/>
            <a:ext cx="5927317" cy="2839843"/>
            <a:chOff x="3918768" y="3251675"/>
            <a:chExt cx="5927317" cy="2839843"/>
          </a:xfrm>
        </p:grpSpPr>
        <p:grpSp>
          <p:nvGrpSpPr>
            <p:cNvPr id="48" name="Groupe 47">
              <a:extLst>
                <a:ext uri="{FF2B5EF4-FFF2-40B4-BE49-F238E27FC236}">
                  <a16:creationId xmlns:a16="http://schemas.microsoft.com/office/drawing/2014/main" id="{EE1EA782-E91F-B847-BB6D-3E74B8E286CD}"/>
                </a:ext>
              </a:extLst>
            </p:cNvPr>
            <p:cNvGrpSpPr/>
            <p:nvPr/>
          </p:nvGrpSpPr>
          <p:grpSpPr>
            <a:xfrm>
              <a:off x="3918768" y="3251675"/>
              <a:ext cx="5927317" cy="2839843"/>
              <a:chOff x="3986003" y="3251675"/>
              <a:chExt cx="5927317" cy="2839843"/>
            </a:xfrm>
            <a:effectLst>
              <a:outerShdw blurRad="50800" dist="38100" dir="2700000" algn="tl" rotWithShape="0">
                <a:prstClr val="black">
                  <a:alpha val="40000"/>
                </a:prstClr>
              </a:outerShdw>
            </a:effectLst>
          </p:grpSpPr>
          <p:sp>
            <p:nvSpPr>
              <p:cNvPr id="45" name="Rectangle : coins arrondis 44">
                <a:extLst>
                  <a:ext uri="{FF2B5EF4-FFF2-40B4-BE49-F238E27FC236}">
                    <a16:creationId xmlns:a16="http://schemas.microsoft.com/office/drawing/2014/main" id="{BA2E93EB-17B0-8247-831A-A378459D9E4A}"/>
                  </a:ext>
                </a:extLst>
              </p:cNvPr>
              <p:cNvSpPr/>
              <p:nvPr/>
            </p:nvSpPr>
            <p:spPr>
              <a:xfrm>
                <a:off x="3986003" y="3251675"/>
                <a:ext cx="5927317" cy="2839843"/>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0" name="Group 1780">
                <a:extLst>
                  <a:ext uri="{FF2B5EF4-FFF2-40B4-BE49-F238E27FC236}">
                    <a16:creationId xmlns:a16="http://schemas.microsoft.com/office/drawing/2014/main" id="{789EFC41-D177-5343-AF59-403B2E7F7204}"/>
                  </a:ext>
                </a:extLst>
              </p:cNvPr>
              <p:cNvGrpSpPr>
                <a:grpSpLocks/>
              </p:cNvGrpSpPr>
              <p:nvPr/>
            </p:nvGrpSpPr>
            <p:grpSpPr bwMode="auto">
              <a:xfrm>
                <a:off x="3986003" y="3427038"/>
                <a:ext cx="5905937" cy="2381196"/>
                <a:chOff x="2667" y="4175"/>
                <a:chExt cx="9392" cy="3162"/>
              </a:xfrm>
              <a:effectLst>
                <a:outerShdw blurRad="50800" dist="38100" dir="2700000" algn="tl" rotWithShape="0">
                  <a:prstClr val="black">
                    <a:alpha val="40000"/>
                  </a:prstClr>
                </a:outerShdw>
              </a:effectLst>
            </p:grpSpPr>
            <p:sp>
              <p:nvSpPr>
                <p:cNvPr id="31" name="Ellipse 30">
                  <a:extLst>
                    <a:ext uri="{FF2B5EF4-FFF2-40B4-BE49-F238E27FC236}">
                      <a16:creationId xmlns:a16="http://schemas.microsoft.com/office/drawing/2014/main" id="{DE5B8C6E-80EF-DC44-ADF2-799820F46BD2}"/>
                    </a:ext>
                  </a:extLst>
                </p:cNvPr>
                <p:cNvSpPr>
                  <a:spLocks noChangeArrowheads="1"/>
                </p:cNvSpPr>
                <p:nvPr/>
              </p:nvSpPr>
              <p:spPr bwMode="auto">
                <a:xfrm>
                  <a:off x="5861" y="4194"/>
                  <a:ext cx="2871" cy="1091"/>
                </a:xfrm>
                <a:prstGeom prst="ellipse">
                  <a:avLst/>
                </a:prstGeom>
                <a:solidFill>
                  <a:srgbClr val="92CDDC"/>
                </a:solidFill>
                <a:ln w="25400">
                  <a:solidFill>
                    <a:srgbClr val="205867"/>
                  </a:solidFill>
                  <a:round/>
                  <a:headEnd/>
                  <a:tailEnd/>
                </a:ln>
              </p:spPr>
              <p:txBody>
                <a:bodyPr rot="0" vert="horz" wrap="square" lIns="36000" tIns="45720" rIns="91440" bIns="45720" anchor="t" anchorCtr="0" upright="1">
                  <a:noAutofit/>
                </a:bodyPr>
                <a:lstStyle/>
                <a:p>
                  <a:pPr algn="ctr">
                    <a:spcAft>
                      <a:spcPts val="0"/>
                    </a:spcAft>
                  </a:pPr>
                  <a:r>
                    <a:rPr lang="fr-FR" sz="1800">
                      <a:solidFill>
                        <a:srgbClr val="FFFFFF"/>
                      </a:solidFill>
                      <a:effectLst/>
                      <a:latin typeface="Calibri" panose="020F0502020204030204" pitchFamily="34" charset="0"/>
                      <a:ea typeface="Cambria" panose="02040503050406030204" pitchFamily="18" charset="0"/>
                      <a:cs typeface="Times New Roman" panose="02020603050405020304" pitchFamily="18" charset="0"/>
                    </a:rPr>
                    <a:t>TDM</a:t>
                  </a:r>
                  <a:endParaRPr lang="fr-FR" sz="110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Ellipse 31">
                  <a:extLst>
                    <a:ext uri="{FF2B5EF4-FFF2-40B4-BE49-F238E27FC236}">
                      <a16:creationId xmlns:a16="http://schemas.microsoft.com/office/drawing/2014/main" id="{7EC855B9-9C2A-DA47-909C-46859EF72BEC}"/>
                    </a:ext>
                  </a:extLst>
                </p:cNvPr>
                <p:cNvSpPr>
                  <a:spLocks noChangeArrowheads="1"/>
                </p:cNvSpPr>
                <p:nvPr/>
              </p:nvSpPr>
              <p:spPr bwMode="auto">
                <a:xfrm>
                  <a:off x="2667" y="6105"/>
                  <a:ext cx="2889" cy="1188"/>
                </a:xfrm>
                <a:prstGeom prst="ellipse">
                  <a:avLst/>
                </a:prstGeom>
                <a:solidFill>
                  <a:srgbClr val="92CDDC"/>
                </a:solidFill>
                <a:ln w="25400">
                  <a:solidFill>
                    <a:srgbClr val="205867"/>
                  </a:solidFill>
                  <a:round/>
                  <a:headEnd/>
                  <a:tailEnd/>
                </a:ln>
              </p:spPr>
              <p:txBody>
                <a:bodyPr rot="0" vert="horz" wrap="square" lIns="91440" tIns="45720" rIns="91440" bIns="45720" anchor="t" anchorCtr="0" upright="1">
                  <a:noAutofit/>
                </a:bodyPr>
                <a:lstStyle/>
                <a:p>
                  <a:pPr algn="ctr">
                    <a:spcAft>
                      <a:spcPts val="0"/>
                    </a:spcAft>
                  </a:pPr>
                  <a:r>
                    <a:rPr lang="fr-FR" sz="1600">
                      <a:solidFill>
                        <a:srgbClr val="FFFFFF"/>
                      </a:solidFill>
                      <a:effectLst/>
                      <a:latin typeface="Calibri" panose="020F0502020204030204" pitchFamily="34" charset="0"/>
                      <a:ea typeface="Cambria" panose="02040503050406030204" pitchFamily="18" charset="0"/>
                      <a:cs typeface="Times New Roman" panose="02020603050405020304" pitchFamily="18" charset="0"/>
                    </a:rPr>
                    <a:t>Bibliothèque</a:t>
                  </a:r>
                  <a:endParaRPr lang="fr-FR" sz="1100">
                    <a:effectLst/>
                    <a:latin typeface="Times New Roman" panose="02020603050405020304" pitchFamily="18" charset="0"/>
                    <a:ea typeface="Cambria" panose="02040503050406030204" pitchFamily="18" charset="0"/>
                    <a:cs typeface="Times New Roman" panose="02020603050405020304" pitchFamily="18" charset="0"/>
                  </a:endParaRPr>
                </a:p>
                <a:p>
                  <a:pPr algn="ctr">
                    <a:spcAft>
                      <a:spcPts val="0"/>
                    </a:spcAft>
                  </a:pPr>
                  <a:r>
                    <a:rPr lang="fr-FR" sz="1600">
                      <a:solidFill>
                        <a:srgbClr val="FFFFFF"/>
                      </a:solidFill>
                      <a:effectLst/>
                      <a:latin typeface="Calibri" panose="020F0502020204030204" pitchFamily="34" charset="0"/>
                      <a:ea typeface="Cambria" panose="02040503050406030204" pitchFamily="18" charset="0"/>
                      <a:cs typeface="Times New Roman" panose="02020603050405020304" pitchFamily="18" charset="0"/>
                    </a:rPr>
                    <a:t>numérique</a:t>
                  </a:r>
                  <a:r>
                    <a:rPr lang="fr-FR" sz="1400">
                      <a:effectLst/>
                      <a:latin typeface="Calibri" panose="020F0502020204030204" pitchFamily="34" charset="0"/>
                      <a:ea typeface="Cambria" panose="02040503050406030204" pitchFamily="18" charset="0"/>
                      <a:cs typeface="Times New Roman" panose="02020603050405020304" pitchFamily="18" charset="0"/>
                    </a:rPr>
                    <a:t> </a:t>
                  </a:r>
                  <a:endParaRPr lang="fr-FR" sz="110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Ellipse 32">
                  <a:extLst>
                    <a:ext uri="{FF2B5EF4-FFF2-40B4-BE49-F238E27FC236}">
                      <a16:creationId xmlns:a16="http://schemas.microsoft.com/office/drawing/2014/main" id="{81CDD6B9-0BDD-E343-835A-67BE4BFFFD1C}"/>
                    </a:ext>
                  </a:extLst>
                </p:cNvPr>
                <p:cNvSpPr>
                  <a:spLocks noChangeArrowheads="1"/>
                </p:cNvSpPr>
                <p:nvPr/>
              </p:nvSpPr>
              <p:spPr bwMode="auto">
                <a:xfrm>
                  <a:off x="8740" y="6007"/>
                  <a:ext cx="2920" cy="1330"/>
                </a:xfrm>
                <a:prstGeom prst="ellipse">
                  <a:avLst/>
                </a:prstGeom>
                <a:solidFill>
                  <a:srgbClr val="92CDDC"/>
                </a:solidFill>
                <a:ln w="25400">
                  <a:solidFill>
                    <a:srgbClr val="205867"/>
                  </a:solidFill>
                  <a:round/>
                  <a:headEnd/>
                  <a:tailEnd/>
                </a:ln>
              </p:spPr>
              <p:txBody>
                <a:bodyPr rot="0" vert="horz" wrap="square" lIns="91440" tIns="45720" rIns="91440" bIns="45720" anchor="t" anchorCtr="0" upright="1">
                  <a:noAutofit/>
                </a:bodyPr>
                <a:lstStyle/>
                <a:p>
                  <a:pPr algn="ctr">
                    <a:spcAft>
                      <a:spcPts val="0"/>
                    </a:spcAft>
                  </a:pPr>
                  <a:r>
                    <a:rPr lang="fr-FR" sz="1600">
                      <a:solidFill>
                        <a:srgbClr val="FFFFFF"/>
                      </a:solidFill>
                      <a:effectLst/>
                      <a:latin typeface="Calibri" panose="020F0502020204030204" pitchFamily="34" charset="0"/>
                      <a:ea typeface="Cambria" panose="02040503050406030204" pitchFamily="18" charset="0"/>
                      <a:cs typeface="Times New Roman" panose="02020603050405020304" pitchFamily="18" charset="0"/>
                    </a:rPr>
                    <a:t>Ressources</a:t>
                  </a:r>
                  <a:endParaRPr lang="fr-FR" sz="1100">
                    <a:effectLst/>
                    <a:latin typeface="Times New Roman" panose="02020603050405020304" pitchFamily="18" charset="0"/>
                    <a:ea typeface="Cambria" panose="02040503050406030204" pitchFamily="18" charset="0"/>
                    <a:cs typeface="Times New Roman" panose="02020603050405020304" pitchFamily="18" charset="0"/>
                  </a:endParaRPr>
                </a:p>
                <a:p>
                  <a:pPr algn="ctr">
                    <a:spcAft>
                      <a:spcPts val="0"/>
                    </a:spcAft>
                  </a:pPr>
                  <a:r>
                    <a:rPr lang="fr-FR" sz="1600">
                      <a:solidFill>
                        <a:srgbClr val="FFFFFF"/>
                      </a:solidFill>
                      <a:effectLst/>
                      <a:latin typeface="Calibri" panose="020F0502020204030204" pitchFamily="34" charset="0"/>
                      <a:ea typeface="Cambria" panose="02040503050406030204" pitchFamily="18" charset="0"/>
                      <a:cs typeface="Times New Roman" panose="02020603050405020304" pitchFamily="18" charset="0"/>
                    </a:rPr>
                    <a:t>sémantiques</a:t>
                  </a:r>
                  <a:endParaRPr lang="fr-FR" sz="110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4" name="Ellipse 33">
                  <a:extLst>
                    <a:ext uri="{FF2B5EF4-FFF2-40B4-BE49-F238E27FC236}">
                      <a16:creationId xmlns:a16="http://schemas.microsoft.com/office/drawing/2014/main" id="{232F5BC0-E2EB-CD47-BBE3-D3285AB52B41}"/>
                    </a:ext>
                  </a:extLst>
                </p:cNvPr>
                <p:cNvSpPr>
                  <a:spLocks noChangeArrowheads="1"/>
                </p:cNvSpPr>
                <p:nvPr/>
              </p:nvSpPr>
              <p:spPr bwMode="auto">
                <a:xfrm>
                  <a:off x="10253" y="5464"/>
                  <a:ext cx="1806" cy="913"/>
                </a:xfrm>
                <a:prstGeom prst="ellipse">
                  <a:avLst/>
                </a:prstGeom>
                <a:gradFill rotWithShape="1">
                  <a:gsLst>
                    <a:gs pos="0">
                      <a:srgbClr val="FFB977"/>
                    </a:gs>
                    <a:gs pos="100000">
                      <a:srgbClr val="FF932B"/>
                    </a:gs>
                  </a:gsLst>
                  <a:lin ang="5400000"/>
                </a:gradFill>
                <a:ln w="9525">
                  <a:solidFill>
                    <a:srgbClr val="974706"/>
                  </a:solidFill>
                  <a:round/>
                  <a:headEnd/>
                  <a:tailEnd/>
                </a:ln>
                <a:effectLst>
                  <a:outerShdw blurRad="40000" dist="23000" dir="5400000" rotWithShape="0">
                    <a:srgbClr val="000000">
                      <a:alpha val="34999"/>
                    </a:srgbClr>
                  </a:outerShdw>
                </a:effectLst>
              </p:spPr>
              <p:txBody>
                <a:bodyPr rot="0" vert="horz" wrap="square" lIns="91440" tIns="45720" rIns="91440" bIns="45720" anchor="ctr" anchorCtr="0" upright="1">
                  <a:noAutofit/>
                </a:bodyPr>
                <a:lstStyle/>
                <a:p>
                  <a:pPr algn="ctr">
                    <a:spcAft>
                      <a:spcPts val="0"/>
                    </a:spcAft>
                  </a:pPr>
                  <a:r>
                    <a:rPr lang="fr-FR" sz="1400">
                      <a:solidFill>
                        <a:srgbClr val="FFFFFF"/>
                      </a:solidFill>
                      <a:effectLst/>
                      <a:latin typeface="Calibri" panose="020F0502020204030204" pitchFamily="34" charset="0"/>
                      <a:ea typeface="Cambria" panose="02040503050406030204" pitchFamily="18" charset="0"/>
                      <a:cs typeface="Times New Roman" panose="02020603050405020304" pitchFamily="18" charset="0"/>
                    </a:rPr>
                    <a:t>Services finaux</a:t>
                  </a:r>
                  <a:endParaRPr lang="fr-FR" sz="110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5" name="Ellipse 34">
                  <a:extLst>
                    <a:ext uri="{FF2B5EF4-FFF2-40B4-BE49-F238E27FC236}">
                      <a16:creationId xmlns:a16="http://schemas.microsoft.com/office/drawing/2014/main" id="{1E6F1EA5-AC11-814C-A45C-B1C817AC4E0C}"/>
                    </a:ext>
                  </a:extLst>
                </p:cNvPr>
                <p:cNvSpPr>
                  <a:spLocks noChangeArrowheads="1"/>
                </p:cNvSpPr>
                <p:nvPr/>
              </p:nvSpPr>
              <p:spPr bwMode="auto">
                <a:xfrm>
                  <a:off x="8148" y="4175"/>
                  <a:ext cx="1868" cy="867"/>
                </a:xfrm>
                <a:prstGeom prst="ellipse">
                  <a:avLst/>
                </a:prstGeom>
                <a:gradFill rotWithShape="1">
                  <a:gsLst>
                    <a:gs pos="0">
                      <a:srgbClr val="FFB977"/>
                    </a:gs>
                    <a:gs pos="100000">
                      <a:srgbClr val="FF932B"/>
                    </a:gs>
                  </a:gsLst>
                  <a:lin ang="5400000"/>
                </a:gradFill>
                <a:ln w="9525">
                  <a:solidFill>
                    <a:srgbClr val="974706"/>
                  </a:solidFill>
                  <a:round/>
                  <a:headEnd/>
                  <a:tailEnd/>
                </a:ln>
                <a:effectLst>
                  <a:outerShdw blurRad="40000" dist="23000" dir="5400000" rotWithShape="0">
                    <a:srgbClr val="000000">
                      <a:alpha val="34999"/>
                    </a:srgbClr>
                  </a:outerShdw>
                </a:effectLst>
              </p:spPr>
              <p:txBody>
                <a:bodyPr rot="0" vert="horz" wrap="square" lIns="91440" tIns="45720" rIns="91440" bIns="45720" anchor="ctr" anchorCtr="0" upright="1">
                  <a:noAutofit/>
                </a:bodyPr>
                <a:lstStyle/>
                <a:p>
                  <a:pPr algn="ctr">
                    <a:spcAft>
                      <a:spcPts val="0"/>
                    </a:spcAft>
                  </a:pPr>
                  <a:r>
                    <a:rPr lang="fr-FR" sz="1400">
                      <a:solidFill>
                        <a:srgbClr val="FFFFFF"/>
                      </a:solidFill>
                      <a:effectLst/>
                      <a:latin typeface="Calibri" panose="020F0502020204030204" pitchFamily="34" charset="0"/>
                      <a:ea typeface="Cambria" panose="02040503050406030204" pitchFamily="18" charset="0"/>
                      <a:cs typeface="Times New Roman" panose="02020603050405020304" pitchFamily="18" charset="0"/>
                    </a:rPr>
                    <a:t>Services finaux</a:t>
                  </a:r>
                  <a:endParaRPr lang="fr-FR" sz="110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6" name="Ellipse 35">
                  <a:extLst>
                    <a:ext uri="{FF2B5EF4-FFF2-40B4-BE49-F238E27FC236}">
                      <a16:creationId xmlns:a16="http://schemas.microsoft.com/office/drawing/2014/main" id="{2C5ED82E-F5E1-4E43-8D68-9B5CED379D15}"/>
                    </a:ext>
                  </a:extLst>
                </p:cNvPr>
                <p:cNvSpPr>
                  <a:spLocks noChangeArrowheads="1"/>
                </p:cNvSpPr>
                <p:nvPr/>
              </p:nvSpPr>
              <p:spPr bwMode="auto">
                <a:xfrm>
                  <a:off x="5223" y="6174"/>
                  <a:ext cx="1807" cy="1156"/>
                </a:xfrm>
                <a:prstGeom prst="ellipse">
                  <a:avLst/>
                </a:prstGeom>
                <a:gradFill rotWithShape="1">
                  <a:gsLst>
                    <a:gs pos="0">
                      <a:srgbClr val="FFB977"/>
                    </a:gs>
                    <a:gs pos="100000">
                      <a:srgbClr val="FF932B"/>
                    </a:gs>
                  </a:gsLst>
                  <a:lin ang="5400000"/>
                </a:gradFill>
                <a:ln w="9525">
                  <a:solidFill>
                    <a:srgbClr val="974706"/>
                  </a:solidFill>
                  <a:round/>
                  <a:headEnd/>
                  <a:tailEnd/>
                </a:ln>
                <a:effectLst>
                  <a:outerShdw blurRad="40000" dist="23000" dir="5400000" rotWithShape="0">
                    <a:srgbClr val="000000">
                      <a:alpha val="34999"/>
                    </a:srgbClr>
                  </a:outerShdw>
                </a:effectLst>
              </p:spPr>
              <p:txBody>
                <a:bodyPr rot="0" vert="horz" wrap="square" lIns="91440" tIns="45720" rIns="91440" bIns="45720" anchor="ctr" anchorCtr="0" upright="1">
                  <a:noAutofit/>
                </a:bodyPr>
                <a:lstStyle/>
                <a:p>
                  <a:pPr algn="ctr">
                    <a:spcAft>
                      <a:spcPts val="0"/>
                    </a:spcAft>
                  </a:pPr>
                  <a:r>
                    <a:rPr lang="fr-FR" sz="1400">
                      <a:solidFill>
                        <a:srgbClr val="FFFFFF"/>
                      </a:solidFill>
                      <a:effectLst/>
                      <a:latin typeface="Calibri" panose="020F0502020204030204" pitchFamily="34" charset="0"/>
                      <a:ea typeface="Cambria" panose="02040503050406030204" pitchFamily="18" charset="0"/>
                      <a:cs typeface="Times New Roman" panose="02020603050405020304" pitchFamily="18" charset="0"/>
                    </a:rPr>
                    <a:t>Services finaux</a:t>
                  </a:r>
                  <a:endParaRPr lang="fr-FR" sz="110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7" name="Flèche vers la droite 36">
                  <a:extLst>
                    <a:ext uri="{FF2B5EF4-FFF2-40B4-BE49-F238E27FC236}">
                      <a16:creationId xmlns:a16="http://schemas.microsoft.com/office/drawing/2014/main" id="{988C2AE8-50B2-3C44-8FC1-9FE653256107}"/>
                    </a:ext>
                  </a:extLst>
                </p:cNvPr>
                <p:cNvSpPr>
                  <a:spLocks noChangeArrowheads="1"/>
                </p:cNvSpPr>
                <p:nvPr/>
              </p:nvSpPr>
              <p:spPr bwMode="auto">
                <a:xfrm rot="8066654" flipV="1">
                  <a:off x="4999" y="5644"/>
                  <a:ext cx="1498" cy="266"/>
                </a:xfrm>
                <a:prstGeom prst="rightArrow">
                  <a:avLst>
                    <a:gd name="adj1" fmla="val 50000"/>
                    <a:gd name="adj2" fmla="val 65045"/>
                  </a:avLst>
                </a:prstGeom>
                <a:noFill/>
                <a:ln w="9525">
                  <a:solidFill>
                    <a:srgbClr val="205867"/>
                  </a:solidFill>
                  <a:miter lim="800000"/>
                  <a:headEnd/>
                  <a:tailEnd/>
                </a:ln>
                <a:effectLst>
                  <a:outerShdw blurRad="40000" dist="23000" dir="5400000" rotWithShape="0">
                    <a:srgbClr val="000000">
                      <a:alpha val="34999"/>
                    </a:srgbClr>
                  </a:outerShdw>
                </a:effectLst>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solidFill>
                        <a:srgbClr val="FFFFFF"/>
                      </a:solidFill>
                    </a14:hiddenFill>
                  </a:ext>
                </a:extLst>
              </p:spPr>
              <p:txBody>
                <a:bodyPr rot="0" vert="horz" wrap="square" lIns="91440" tIns="45720" rIns="91440" bIns="45720" anchor="ctr" anchorCtr="0" upright="1">
                  <a:noAutofit/>
                </a:bodyPr>
                <a:lstStyle/>
                <a:p>
                  <a:endParaRPr lang="fr-FR"/>
                </a:p>
              </p:txBody>
            </p:sp>
            <p:sp>
              <p:nvSpPr>
                <p:cNvPr id="38" name="Flèche vers la droite 37">
                  <a:extLst>
                    <a:ext uri="{FF2B5EF4-FFF2-40B4-BE49-F238E27FC236}">
                      <a16:creationId xmlns:a16="http://schemas.microsoft.com/office/drawing/2014/main" id="{6BB25613-825F-394C-B671-1D1B58B413E2}"/>
                    </a:ext>
                  </a:extLst>
                </p:cNvPr>
                <p:cNvSpPr>
                  <a:spLocks noChangeArrowheads="1"/>
                </p:cNvSpPr>
                <p:nvPr/>
              </p:nvSpPr>
              <p:spPr bwMode="auto">
                <a:xfrm rot="2661979" flipV="1">
                  <a:off x="7697" y="5701"/>
                  <a:ext cx="1522" cy="213"/>
                </a:xfrm>
                <a:prstGeom prst="rightArrow">
                  <a:avLst>
                    <a:gd name="adj1" fmla="val 50000"/>
                    <a:gd name="adj2" fmla="val 68183"/>
                  </a:avLst>
                </a:prstGeom>
                <a:noFill/>
                <a:ln w="9525">
                  <a:solidFill>
                    <a:srgbClr val="205867"/>
                  </a:solidFill>
                  <a:miter lim="800000"/>
                  <a:headEnd/>
                  <a:tailEnd/>
                </a:ln>
                <a:effectLst>
                  <a:outerShdw blurRad="40000" dist="23000" dir="5400000" rotWithShape="0">
                    <a:srgbClr val="000000">
                      <a:alpha val="34999"/>
                    </a:srgbClr>
                  </a:outerShdw>
                </a:effectLst>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solidFill>
                        <a:srgbClr val="FFFFFF"/>
                      </a:solidFill>
                    </a14:hiddenFill>
                  </a:ext>
                </a:extLst>
              </p:spPr>
              <p:txBody>
                <a:bodyPr rot="0" vert="horz" wrap="square" lIns="91440" tIns="45720" rIns="91440" bIns="45720" anchor="ctr" anchorCtr="0" upright="1">
                  <a:noAutofit/>
                </a:bodyPr>
                <a:lstStyle/>
                <a:p>
                  <a:endParaRPr lang="fr-FR"/>
                </a:p>
              </p:txBody>
            </p:sp>
            <p:cxnSp>
              <p:nvCxnSpPr>
                <p:cNvPr id="39" name="Connecteur droit 38">
                  <a:extLst>
                    <a:ext uri="{FF2B5EF4-FFF2-40B4-BE49-F238E27FC236}">
                      <a16:creationId xmlns:a16="http://schemas.microsoft.com/office/drawing/2014/main" id="{144B89A1-CA46-C14A-9EC2-88DA95741541}"/>
                    </a:ext>
                  </a:extLst>
                </p:cNvPr>
                <p:cNvCxnSpPr>
                  <a:cxnSpLocks/>
                </p:cNvCxnSpPr>
                <p:nvPr/>
              </p:nvCxnSpPr>
              <p:spPr bwMode="auto">
                <a:xfrm flipH="1" flipV="1">
                  <a:off x="8190" y="5195"/>
                  <a:ext cx="1215" cy="1041"/>
                </a:xfrm>
                <a:prstGeom prst="line">
                  <a:avLst/>
                </a:prstGeom>
                <a:noFill/>
                <a:ln w="25400">
                  <a:solidFill>
                    <a:srgbClr val="205867"/>
                  </a:solidFill>
                  <a:round/>
                  <a:headEnd/>
                  <a:tailEnd type="arrow" w="med" len="med"/>
                </a:ln>
                <a:effectLst>
                  <a:outerShdw blurRad="40000" dist="20000" dir="5400000" rotWithShape="0">
                    <a:srgbClr val="000000">
                      <a:alpha val="37999"/>
                    </a:srgbClr>
                  </a:outerShdw>
                </a:effectLst>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noFill/>
                    </a14:hiddenFill>
                  </a:ext>
                </a:extLst>
              </p:spPr>
            </p:cxnSp>
            <p:cxnSp>
              <p:nvCxnSpPr>
                <p:cNvPr id="40" name="Connecteur droit 39">
                  <a:extLst>
                    <a:ext uri="{FF2B5EF4-FFF2-40B4-BE49-F238E27FC236}">
                      <a16:creationId xmlns:a16="http://schemas.microsoft.com/office/drawing/2014/main" id="{1A582488-542E-794B-8382-E8F307D2FA3F}"/>
                    </a:ext>
                  </a:extLst>
                </p:cNvPr>
                <p:cNvCxnSpPr>
                  <a:cxnSpLocks/>
                </p:cNvCxnSpPr>
                <p:nvPr/>
              </p:nvCxnSpPr>
              <p:spPr bwMode="auto">
                <a:xfrm flipV="1">
                  <a:off x="4803" y="4991"/>
                  <a:ext cx="1174" cy="1104"/>
                </a:xfrm>
                <a:prstGeom prst="line">
                  <a:avLst/>
                </a:prstGeom>
                <a:noFill/>
                <a:ln w="25400">
                  <a:solidFill>
                    <a:srgbClr val="205867"/>
                  </a:solidFill>
                  <a:round/>
                  <a:headEnd/>
                  <a:tailEnd type="arrow" w="med" len="med"/>
                </a:ln>
                <a:effectLst>
                  <a:outerShdw blurRad="40000" dist="20000" dir="5400000" rotWithShape="0">
                    <a:srgbClr val="000000">
                      <a:alpha val="37999"/>
                    </a:srgbClr>
                  </a:outerShdw>
                </a:effectLst>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noFill/>
                    </a14:hiddenFill>
                  </a:ext>
                </a:extLst>
              </p:spPr>
            </p:cxnSp>
          </p:grpSp>
        </p:grpSp>
        <p:sp>
          <p:nvSpPr>
            <p:cNvPr id="49" name="ZoneTexte 48">
              <a:extLst>
                <a:ext uri="{FF2B5EF4-FFF2-40B4-BE49-F238E27FC236}">
                  <a16:creationId xmlns:a16="http://schemas.microsoft.com/office/drawing/2014/main" id="{04B10D2B-0737-734A-95D1-C0D40F07BDC5}"/>
                </a:ext>
              </a:extLst>
            </p:cNvPr>
            <p:cNvSpPr txBox="1"/>
            <p:nvPr/>
          </p:nvSpPr>
          <p:spPr>
            <a:xfrm>
              <a:off x="4508659" y="5479934"/>
              <a:ext cx="562975" cy="307777"/>
            </a:xfrm>
            <a:prstGeom prst="rect">
              <a:avLst/>
            </a:prstGeom>
            <a:noFill/>
          </p:spPr>
          <p:txBody>
            <a:bodyPr wrap="none" rtlCol="0">
              <a:spAutoFit/>
            </a:bodyPr>
            <a:lstStyle/>
            <a:p>
              <a:r>
                <a:rPr lang="fr-FR" i="1"/>
                <a:t>Istex</a:t>
              </a:r>
            </a:p>
          </p:txBody>
        </p:sp>
        <p:sp>
          <p:nvSpPr>
            <p:cNvPr id="50" name="ZoneTexte 49">
              <a:extLst>
                <a:ext uri="{FF2B5EF4-FFF2-40B4-BE49-F238E27FC236}">
                  <a16:creationId xmlns:a16="http://schemas.microsoft.com/office/drawing/2014/main" id="{46C458B8-9ED2-CF48-86D2-576AF2E1207C}"/>
                </a:ext>
              </a:extLst>
            </p:cNvPr>
            <p:cNvSpPr txBox="1"/>
            <p:nvPr/>
          </p:nvSpPr>
          <p:spPr>
            <a:xfrm>
              <a:off x="6301247" y="3875050"/>
              <a:ext cx="1144864" cy="307777"/>
            </a:xfrm>
            <a:prstGeom prst="rect">
              <a:avLst/>
            </a:prstGeom>
            <a:noFill/>
          </p:spPr>
          <p:txBody>
            <a:bodyPr wrap="none" rtlCol="0">
              <a:spAutoFit/>
            </a:bodyPr>
            <a:lstStyle/>
            <a:p>
              <a:pPr lvl="0" algn="ctr"/>
              <a:r>
                <a:rPr lang="fr-FR" i="1">
                  <a:solidFill>
                    <a:srgbClr val="0F243E"/>
                  </a:solidFill>
                  <a:latin typeface="Calibri" panose="020F0502020204030204" pitchFamily="34" charset="0"/>
                  <a:ea typeface="Cambria" panose="02040503050406030204" pitchFamily="18" charset="0"/>
                  <a:cs typeface="Times New Roman" panose="02020603050405020304" pitchFamily="18" charset="0"/>
                </a:rPr>
                <a:t>OpenMinTeD</a:t>
              </a:r>
              <a:endParaRPr lang="fr-FR" sz="110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1" name="ZoneTexte 50">
              <a:extLst>
                <a:ext uri="{FF2B5EF4-FFF2-40B4-BE49-F238E27FC236}">
                  <a16:creationId xmlns:a16="http://schemas.microsoft.com/office/drawing/2014/main" id="{5E52DE05-7637-3949-8575-8F92789CD08B}"/>
                </a:ext>
              </a:extLst>
            </p:cNvPr>
            <p:cNvSpPr txBox="1"/>
            <p:nvPr/>
          </p:nvSpPr>
          <p:spPr>
            <a:xfrm>
              <a:off x="8146630" y="5473929"/>
              <a:ext cx="974947" cy="307777"/>
            </a:xfrm>
            <a:prstGeom prst="rect">
              <a:avLst/>
            </a:prstGeom>
            <a:noFill/>
          </p:spPr>
          <p:txBody>
            <a:bodyPr wrap="none" rtlCol="0">
              <a:spAutoFit/>
            </a:bodyPr>
            <a:lstStyle/>
            <a:p>
              <a:pPr lvl="0" algn="ctr"/>
              <a:r>
                <a:rPr lang="fr-FR" i="1">
                  <a:solidFill>
                    <a:srgbClr val="0F243E"/>
                  </a:solidFill>
                  <a:latin typeface="Calibri" panose="020F0502020204030204" pitchFamily="34" charset="0"/>
                  <a:ea typeface="Cambria" panose="02040503050406030204" pitchFamily="18" charset="0"/>
                  <a:cs typeface="Times New Roman" panose="02020603050405020304" pitchFamily="18" charset="0"/>
                </a:rPr>
                <a:t>Agroportal</a:t>
              </a:r>
              <a:endParaRPr lang="fr-FR" sz="1100">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2" name="Titre 1">
            <a:extLst>
              <a:ext uri="{FF2B5EF4-FFF2-40B4-BE49-F238E27FC236}">
                <a16:creationId xmlns:a16="http://schemas.microsoft.com/office/drawing/2014/main" id="{870D7C5F-EDEC-1445-ADE3-7E3C4E53DE20}"/>
              </a:ext>
            </a:extLst>
          </p:cNvPr>
          <p:cNvSpPr>
            <a:spLocks noGrp="1"/>
          </p:cNvSpPr>
          <p:nvPr>
            <p:ph type="title"/>
          </p:nvPr>
        </p:nvSpPr>
        <p:spPr/>
        <p:txBody>
          <a:bodyPr/>
          <a:lstStyle/>
          <a:p>
            <a:r>
              <a:rPr lang="fr-FR"/>
              <a:t>Visa TM, le projet</a:t>
            </a:r>
          </a:p>
        </p:txBody>
      </p:sp>
      <p:grpSp>
        <p:nvGrpSpPr>
          <p:cNvPr id="53" name="Groupe 52">
            <a:extLst>
              <a:ext uri="{FF2B5EF4-FFF2-40B4-BE49-F238E27FC236}">
                <a16:creationId xmlns:a16="http://schemas.microsoft.com/office/drawing/2014/main" id="{0EDB52CA-F26F-1B41-93EB-6C7DC9478115}"/>
              </a:ext>
            </a:extLst>
          </p:cNvPr>
          <p:cNvGrpSpPr/>
          <p:nvPr/>
        </p:nvGrpSpPr>
        <p:grpSpPr>
          <a:xfrm>
            <a:off x="3183564" y="229135"/>
            <a:ext cx="6494928" cy="1301337"/>
            <a:chOff x="3183564" y="348881"/>
            <a:chExt cx="6494928" cy="1301337"/>
          </a:xfrm>
        </p:grpSpPr>
        <p:sp>
          <p:nvSpPr>
            <p:cNvPr id="11" name="AutoShape 949">
              <a:extLst>
                <a:ext uri="{FF2B5EF4-FFF2-40B4-BE49-F238E27FC236}">
                  <a16:creationId xmlns:a16="http://schemas.microsoft.com/office/drawing/2014/main" id="{2970CE49-DD7F-F745-8CBD-18E81BE6425B}"/>
                </a:ext>
              </a:extLst>
            </p:cNvPr>
            <p:cNvSpPr>
              <a:spLocks noChangeArrowheads="1"/>
            </p:cNvSpPr>
            <p:nvPr/>
          </p:nvSpPr>
          <p:spPr bwMode="auto">
            <a:xfrm>
              <a:off x="3183564" y="348881"/>
              <a:ext cx="6494928" cy="1301337"/>
            </a:xfrm>
            <a:prstGeom prst="roundRect">
              <a:avLst>
                <a:gd name="adj" fmla="val 16667"/>
              </a:avLst>
            </a:prstGeom>
            <a:solidFill>
              <a:srgbClr val="FFFFFF"/>
            </a:solidFill>
            <a:ln w="12700">
              <a:solidFill>
                <a:schemeClr val="accent3">
                  <a:lumMod val="60000"/>
                  <a:lumOff val="40000"/>
                </a:schemeClr>
              </a:solidFill>
              <a:round/>
              <a:headEnd/>
              <a:tailEnd/>
            </a:ln>
            <a:effectLst/>
          </p:spPr>
          <p:txBody>
            <a:bodyPr rot="0" vert="horz" wrap="square" lIns="91440" tIns="91440" rIns="91440" bIns="91440" anchor="t" anchorCtr="0" upright="1">
              <a:noAutofit/>
            </a:bodyPr>
            <a:lstStyle/>
            <a:p>
              <a:endParaRPr lang="fr-FR"/>
            </a:p>
          </p:txBody>
        </p:sp>
        <p:sp>
          <p:nvSpPr>
            <p:cNvPr id="12" name="ZoneTexte 11">
              <a:extLst>
                <a:ext uri="{FF2B5EF4-FFF2-40B4-BE49-F238E27FC236}">
                  <a16:creationId xmlns:a16="http://schemas.microsoft.com/office/drawing/2014/main" id="{A796938B-20D5-5442-BFD9-B3907F070ADD}"/>
                </a:ext>
              </a:extLst>
            </p:cNvPr>
            <p:cNvSpPr txBox="1"/>
            <p:nvPr/>
          </p:nvSpPr>
          <p:spPr>
            <a:xfrm>
              <a:off x="3294217" y="403895"/>
              <a:ext cx="6384275" cy="1141338"/>
            </a:xfrm>
            <a:prstGeom prst="rect">
              <a:avLst/>
            </a:prstGeom>
            <a:noFill/>
          </p:spPr>
          <p:txBody>
            <a:bodyPr wrap="square" rtlCol="0">
              <a:spAutoFit/>
            </a:bodyPr>
            <a:lstStyle/>
            <a:p>
              <a:pPr algn="r">
                <a:spcAft>
                  <a:spcPts val="500"/>
                </a:spcAft>
              </a:pPr>
              <a:r>
                <a:rPr lang="fr-FR" sz="1600" b="1">
                  <a:solidFill>
                    <a:schemeClr val="accent4">
                      <a:lumMod val="75000"/>
                    </a:schemeClr>
                  </a:solidFill>
                  <a:latin typeface="Arial" panose="020B0604020202020204" pitchFamily="34" charset="0"/>
                  <a:cs typeface="Arial" panose="020B0604020202020204" pitchFamily="34" charset="0"/>
                </a:rPr>
                <a:t>2017-2019</a:t>
              </a:r>
            </a:p>
            <a:p>
              <a:pPr algn="r"/>
              <a:r>
                <a:rPr lang="fr-FR" sz="1600">
                  <a:latin typeface="Arial" panose="020B0604020202020204" pitchFamily="34" charset="0"/>
                  <a:cs typeface="Arial" panose="020B0604020202020204" pitchFamily="34" charset="0"/>
                </a:rPr>
                <a:t>Égide de la BSN / Comité pour la Science Ouverte</a:t>
              </a:r>
            </a:p>
            <a:p>
              <a:pPr algn="r"/>
              <a:r>
                <a:rPr lang="fr-FR" sz="1600">
                  <a:solidFill>
                    <a:schemeClr val="tx1">
                      <a:lumMod val="75000"/>
                      <a:lumOff val="25000"/>
                    </a:schemeClr>
                  </a:solidFill>
                  <a:latin typeface="Arial" panose="020B0604020202020204" pitchFamily="34" charset="0"/>
                  <a:cs typeface="Arial" panose="020B0604020202020204" pitchFamily="34" charset="0"/>
                </a:rPr>
                <a:t> Avec un Comité d’orientation</a:t>
              </a:r>
              <a:endParaRPr lang="fr-FR" sz="1600">
                <a:latin typeface="Arial" panose="020B0604020202020204" pitchFamily="34" charset="0"/>
                <a:cs typeface="Arial" panose="020B0604020202020204" pitchFamily="34" charset="0"/>
              </a:endParaRPr>
            </a:p>
            <a:p>
              <a:pPr algn="r"/>
              <a:r>
                <a:rPr lang="fr-FR" sz="1600">
                  <a:latin typeface="Arial" panose="020B0604020202020204" pitchFamily="34" charset="0"/>
                  <a:cs typeface="Arial" panose="020B0604020202020204" pitchFamily="34" charset="0"/>
                </a:rPr>
                <a:t>Financement MESRI - Apports propres et OpenMinTeD (</a:t>
              </a:r>
              <a:r>
                <a:rPr lang="fr-FR" sz="1600" i="1">
                  <a:latin typeface="Arial" panose="020B0604020202020204" pitchFamily="34" charset="0"/>
                  <a:cs typeface="Arial" panose="020B0604020202020204" pitchFamily="34" charset="0"/>
                </a:rPr>
                <a:t>tender call</a:t>
              </a:r>
              <a:r>
                <a:rPr lang="fr-FR" sz="1600">
                  <a:latin typeface="Arial" panose="020B0604020202020204" pitchFamily="34" charset="0"/>
                  <a:cs typeface="Arial" panose="020B0604020202020204" pitchFamily="34" charset="0"/>
                </a:rPr>
                <a:t>)</a:t>
              </a:r>
            </a:p>
          </p:txBody>
        </p:sp>
      </p:grpSp>
      <p:grpSp>
        <p:nvGrpSpPr>
          <p:cNvPr id="29" name="Groupe 28">
            <a:extLst>
              <a:ext uri="{FF2B5EF4-FFF2-40B4-BE49-F238E27FC236}">
                <a16:creationId xmlns:a16="http://schemas.microsoft.com/office/drawing/2014/main" id="{D281F1D1-04D2-4045-9D18-95C41579E392}"/>
              </a:ext>
            </a:extLst>
          </p:cNvPr>
          <p:cNvGrpSpPr/>
          <p:nvPr/>
        </p:nvGrpSpPr>
        <p:grpSpPr>
          <a:xfrm>
            <a:off x="68443" y="1413520"/>
            <a:ext cx="5737440" cy="4009695"/>
            <a:chOff x="3815212" y="1781280"/>
            <a:chExt cx="5737440" cy="4009695"/>
          </a:xfrm>
        </p:grpSpPr>
        <p:grpSp>
          <p:nvGrpSpPr>
            <p:cNvPr id="4" name="Grouper 18">
              <a:extLst>
                <a:ext uri="{FF2B5EF4-FFF2-40B4-BE49-F238E27FC236}">
                  <a16:creationId xmlns:a16="http://schemas.microsoft.com/office/drawing/2014/main" id="{8E0CBBFE-7113-754E-AD78-2FEC882F9806}"/>
                </a:ext>
              </a:extLst>
            </p:cNvPr>
            <p:cNvGrpSpPr/>
            <p:nvPr/>
          </p:nvGrpSpPr>
          <p:grpSpPr>
            <a:xfrm>
              <a:off x="3815212" y="3212328"/>
              <a:ext cx="5729402" cy="1437582"/>
              <a:chOff x="3488911" y="438885"/>
              <a:chExt cx="4619797" cy="1156110"/>
            </a:xfrm>
          </p:grpSpPr>
          <p:sp>
            <p:nvSpPr>
              <p:cNvPr id="5" name="AutoShape 949">
                <a:extLst>
                  <a:ext uri="{FF2B5EF4-FFF2-40B4-BE49-F238E27FC236}">
                    <a16:creationId xmlns:a16="http://schemas.microsoft.com/office/drawing/2014/main" id="{F5523DA8-61CA-0B4C-8546-C7BB7A7EE8A8}"/>
                  </a:ext>
                </a:extLst>
              </p:cNvPr>
              <p:cNvSpPr>
                <a:spLocks noChangeArrowheads="1"/>
              </p:cNvSpPr>
              <p:nvPr/>
            </p:nvSpPr>
            <p:spPr bwMode="auto">
              <a:xfrm>
                <a:off x="3520246" y="438885"/>
                <a:ext cx="4588462" cy="976696"/>
              </a:xfrm>
              <a:prstGeom prst="roundRect">
                <a:avLst>
                  <a:gd name="adj" fmla="val 16667"/>
                </a:avLst>
              </a:prstGeom>
              <a:solidFill>
                <a:srgbClr val="FFFFFF"/>
              </a:solidFill>
              <a:ln w="12700">
                <a:solidFill>
                  <a:schemeClr val="accent3">
                    <a:lumMod val="60000"/>
                    <a:lumOff val="40000"/>
                  </a:schemeClr>
                </a:solidFill>
                <a:round/>
                <a:headEnd/>
                <a:tailEnd/>
              </a:ln>
              <a:effectLst/>
            </p:spPr>
            <p:txBody>
              <a:bodyPr rot="0" vert="horz" wrap="square" lIns="91440" tIns="91440" rIns="91440" bIns="91440" anchor="t" anchorCtr="0" upright="1">
                <a:noAutofit/>
              </a:bodyPr>
              <a:lstStyle/>
              <a:p>
                <a:endParaRPr lang="fr-FR" sz="1600"/>
              </a:p>
            </p:txBody>
          </p:sp>
          <p:sp>
            <p:nvSpPr>
              <p:cNvPr id="6" name="ZoneTexte 5">
                <a:extLst>
                  <a:ext uri="{FF2B5EF4-FFF2-40B4-BE49-F238E27FC236}">
                    <a16:creationId xmlns:a16="http://schemas.microsoft.com/office/drawing/2014/main" id="{467EC19A-11E7-1D4C-A6B8-9D32FCE159F3}"/>
                  </a:ext>
                </a:extLst>
              </p:cNvPr>
              <p:cNvSpPr txBox="1"/>
              <p:nvPr/>
            </p:nvSpPr>
            <p:spPr>
              <a:xfrm>
                <a:off x="3488911" y="479114"/>
                <a:ext cx="4588461" cy="1115881"/>
              </a:xfrm>
              <a:prstGeom prst="rect">
                <a:avLst/>
              </a:prstGeom>
              <a:noFill/>
            </p:spPr>
            <p:txBody>
              <a:bodyPr wrap="square" rtlCol="0">
                <a:spAutoFit/>
              </a:bodyPr>
              <a:lstStyle/>
              <a:p>
                <a:pPr>
                  <a:spcAft>
                    <a:spcPts val="500"/>
                  </a:spcAft>
                </a:pPr>
                <a:r>
                  <a:rPr lang="fr-FR" sz="1600" b="1">
                    <a:solidFill>
                      <a:srgbClr val="243786"/>
                    </a:solidFill>
                    <a:latin typeface="Arial" panose="020B0604020202020204" pitchFamily="34" charset="0"/>
                    <a:cs typeface="Arial" panose="020B0604020202020204" pitchFamily="34" charset="0"/>
                  </a:rPr>
                  <a:t>Partenariat Visa TM</a:t>
                </a:r>
              </a:p>
              <a:p>
                <a:pPr marL="182563"/>
                <a:r>
                  <a:rPr lang="fr-FR" sz="1600" b="1">
                    <a:solidFill>
                      <a:schemeClr val="tx1">
                        <a:lumMod val="75000"/>
                        <a:lumOff val="25000"/>
                      </a:schemeClr>
                    </a:solidFill>
                    <a:latin typeface="Arial" panose="020B0604020202020204" pitchFamily="34" charset="0"/>
                    <a:cs typeface="Arial" panose="020B0604020202020204" pitchFamily="34" charset="0"/>
                  </a:rPr>
                  <a:t>INRA</a:t>
                </a:r>
                <a:r>
                  <a:rPr lang="fr-FR" sz="1600">
                    <a:solidFill>
                      <a:schemeClr val="tx1">
                        <a:lumMod val="75000"/>
                        <a:lumOff val="25000"/>
                      </a:schemeClr>
                    </a:solidFill>
                    <a:latin typeface="Arial" panose="020B0604020202020204" pitchFamily="34" charset="0"/>
                    <a:cs typeface="Arial" panose="020B0604020202020204" pitchFamily="34" charset="0"/>
                  </a:rPr>
                  <a:t> 	DIST et MaIAGE-Bibliome</a:t>
                </a:r>
              </a:p>
              <a:p>
                <a:pPr marL="182563"/>
                <a:r>
                  <a:rPr lang="fr-FR" sz="1600" b="1">
                    <a:solidFill>
                      <a:schemeClr val="tx1">
                        <a:lumMod val="75000"/>
                        <a:lumOff val="25000"/>
                      </a:schemeClr>
                    </a:solidFill>
                    <a:latin typeface="Arial" panose="020B0604020202020204" pitchFamily="34" charset="0"/>
                    <a:cs typeface="Arial" panose="020B0604020202020204" pitchFamily="34" charset="0"/>
                  </a:rPr>
                  <a:t>CNRS</a:t>
                </a:r>
                <a:r>
                  <a:rPr lang="fr-FR" sz="1600">
                    <a:solidFill>
                      <a:schemeClr val="tx1">
                        <a:lumMod val="75000"/>
                        <a:lumOff val="25000"/>
                      </a:schemeClr>
                    </a:solidFill>
                    <a:latin typeface="Arial" panose="020B0604020202020204" pitchFamily="34" charset="0"/>
                    <a:cs typeface="Arial" panose="020B0604020202020204" pitchFamily="34" charset="0"/>
                  </a:rPr>
                  <a:t> 	INIST, dépt offre de service, dépt innovation Istex</a:t>
                </a:r>
              </a:p>
              <a:p>
                <a:pPr marL="185738"/>
                <a:r>
                  <a:rPr lang="fr-FR" sz="1600" b="1">
                    <a:solidFill>
                      <a:schemeClr val="tx1">
                        <a:lumMod val="75000"/>
                        <a:lumOff val="25000"/>
                      </a:schemeClr>
                    </a:solidFill>
                    <a:latin typeface="Arial" panose="020B0604020202020204" pitchFamily="34" charset="0"/>
                    <a:cs typeface="Arial" panose="020B0604020202020204" pitchFamily="34" charset="0"/>
                  </a:rPr>
                  <a:t>Université de Montpellier </a:t>
                </a:r>
                <a:r>
                  <a:rPr lang="fr-FR" sz="1600">
                    <a:solidFill>
                      <a:schemeClr val="tx1">
                        <a:lumMod val="75000"/>
                        <a:lumOff val="25000"/>
                      </a:schemeClr>
                    </a:solidFill>
                    <a:latin typeface="Arial" panose="020B0604020202020204" pitchFamily="34" charset="0"/>
                    <a:cs typeface="Arial" panose="020B0604020202020204" pitchFamily="34" charset="0"/>
                  </a:rPr>
                  <a:t> LIRMM-AgroPortal</a:t>
                </a:r>
              </a:p>
              <a:p>
                <a:endParaRPr lang="fr-FR" sz="16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7" name="Bulle rectangulaire à coins arrondis 6">
              <a:extLst>
                <a:ext uri="{FF2B5EF4-FFF2-40B4-BE49-F238E27FC236}">
                  <a16:creationId xmlns:a16="http://schemas.microsoft.com/office/drawing/2014/main" id="{BD0A60EC-7BB3-5043-B0B1-2E66C194FE7C}"/>
                </a:ext>
              </a:extLst>
            </p:cNvPr>
            <p:cNvSpPr/>
            <p:nvPr/>
          </p:nvSpPr>
          <p:spPr>
            <a:xfrm>
              <a:off x="4084509" y="1781280"/>
              <a:ext cx="2630672" cy="968211"/>
            </a:xfrm>
            <a:prstGeom prst="wedgeRoundRectCallout">
              <a:avLst>
                <a:gd name="adj1" fmla="val 27683"/>
                <a:gd name="adj2" fmla="val 135311"/>
                <a:gd name="adj3" fmla="val 16667"/>
              </a:avLst>
            </a:prstGeom>
            <a:solidFill>
              <a:srgbClr val="92CDD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a:t>Coordination</a:t>
              </a:r>
            </a:p>
            <a:p>
              <a:pPr algn="ctr"/>
              <a:r>
                <a:rPr lang="fr-FR" sz="1600"/>
                <a:t>Expertise en TDM</a:t>
              </a:r>
            </a:p>
            <a:p>
              <a:pPr algn="ctr"/>
              <a:r>
                <a:rPr lang="fr-FR" sz="1600"/>
                <a:t>Recherche finalisée</a:t>
              </a:r>
            </a:p>
          </p:txBody>
        </p:sp>
        <p:sp>
          <p:nvSpPr>
            <p:cNvPr id="8" name="Bulle rectangulaire à coins arrondis 7">
              <a:extLst>
                <a:ext uri="{FF2B5EF4-FFF2-40B4-BE49-F238E27FC236}">
                  <a16:creationId xmlns:a16="http://schemas.microsoft.com/office/drawing/2014/main" id="{9CCDC814-10F0-EB43-A922-26BBA8C21E2E}"/>
                </a:ext>
              </a:extLst>
            </p:cNvPr>
            <p:cNvSpPr/>
            <p:nvPr/>
          </p:nvSpPr>
          <p:spPr>
            <a:xfrm>
              <a:off x="7645101" y="2107420"/>
              <a:ext cx="1907551" cy="968211"/>
            </a:xfrm>
            <a:prstGeom prst="wedgeRoundRectCallout">
              <a:avLst>
                <a:gd name="adj1" fmla="val -55054"/>
                <a:gd name="adj2" fmla="val 127163"/>
                <a:gd name="adj3" fmla="val 16667"/>
              </a:avLst>
            </a:prstGeom>
            <a:solidFill>
              <a:srgbClr val="B9CCC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a:t>Opérateur de service TDM &amp; données ouvertes</a:t>
              </a:r>
            </a:p>
          </p:txBody>
        </p:sp>
        <p:sp>
          <p:nvSpPr>
            <p:cNvPr id="9" name="Bulle rectangulaire à coins arrondis 8">
              <a:extLst>
                <a:ext uri="{FF2B5EF4-FFF2-40B4-BE49-F238E27FC236}">
                  <a16:creationId xmlns:a16="http://schemas.microsoft.com/office/drawing/2014/main" id="{07E1C985-5F9B-1E4D-9A66-92979932D1C9}"/>
                </a:ext>
              </a:extLst>
            </p:cNvPr>
            <p:cNvSpPr/>
            <p:nvPr/>
          </p:nvSpPr>
          <p:spPr>
            <a:xfrm>
              <a:off x="4015171" y="4858246"/>
              <a:ext cx="2851367" cy="932729"/>
            </a:xfrm>
            <a:prstGeom prst="wedgeRoundRectCallout">
              <a:avLst>
                <a:gd name="adj1" fmla="val 43763"/>
                <a:gd name="adj2" fmla="val -90131"/>
                <a:gd name="adj3" fmla="val 16667"/>
              </a:avLst>
            </a:prstGeom>
            <a:solidFill>
              <a:srgbClr val="7978A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a:t>Opérateur </a:t>
              </a:r>
            </a:p>
            <a:p>
              <a:pPr algn="ctr"/>
              <a:r>
                <a:rPr lang="fr-FR" sz="1600"/>
                <a:t>de service sémantique, intégration de connaissance</a:t>
              </a:r>
            </a:p>
          </p:txBody>
        </p:sp>
      </p:grpSp>
    </p:spTree>
    <p:extLst>
      <p:ext uri="{BB962C8B-B14F-4D97-AF65-F5344CB8AC3E}">
        <p14:creationId xmlns:p14="http://schemas.microsoft.com/office/powerpoint/2010/main" val="127821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4F0747E3-4B60-6A49-A8E4-F2203F047EBE}"/>
              </a:ext>
            </a:extLst>
          </p:cNvPr>
          <p:cNvSpPr>
            <a:spLocks noGrp="1"/>
          </p:cNvSpPr>
          <p:nvPr>
            <p:ph type="title"/>
          </p:nvPr>
        </p:nvSpPr>
        <p:spPr/>
        <p:txBody>
          <a:bodyPr/>
          <a:lstStyle/>
          <a:p>
            <a:pPr lvl="0">
              <a:buSzTx/>
            </a:pPr>
            <a:r>
              <a:rPr lang="en-US" sz="2400" b="1" dirty="0">
                <a:solidFill>
                  <a:srgbClr val="403D78"/>
                </a:solidFill>
              </a:rPr>
              <a:t>Visa TM, réalisations</a:t>
            </a:r>
            <a:br>
              <a:rPr lang="fr-FR" sz="2400">
                <a:solidFill>
                  <a:srgbClr val="4A496B"/>
                </a:solidFill>
                <a:ea typeface="Cambria"/>
              </a:rPr>
            </a:br>
            <a:endParaRPr lang="fr-FR"/>
          </a:p>
        </p:txBody>
      </p:sp>
      <p:sp>
        <p:nvSpPr>
          <p:cNvPr id="14" name="AutoShape 949">
            <a:extLst>
              <a:ext uri="{FF2B5EF4-FFF2-40B4-BE49-F238E27FC236}">
                <a16:creationId xmlns:a16="http://schemas.microsoft.com/office/drawing/2014/main" id="{36990D30-726A-664E-86C0-B004F1593732}"/>
              </a:ext>
            </a:extLst>
          </p:cNvPr>
          <p:cNvSpPr>
            <a:spLocks noChangeArrowheads="1"/>
          </p:cNvSpPr>
          <p:nvPr/>
        </p:nvSpPr>
        <p:spPr bwMode="auto">
          <a:xfrm>
            <a:off x="337740" y="1158869"/>
            <a:ext cx="9202045" cy="3179771"/>
          </a:xfrm>
          <a:prstGeom prst="roundRect">
            <a:avLst>
              <a:gd name="adj" fmla="val 16667"/>
            </a:avLst>
          </a:prstGeom>
          <a:solidFill>
            <a:srgbClr val="FFFFFF"/>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3" name="Espace réservé du texte 2">
            <a:extLst>
              <a:ext uri="{FF2B5EF4-FFF2-40B4-BE49-F238E27FC236}">
                <a16:creationId xmlns:a16="http://schemas.microsoft.com/office/drawing/2014/main" id="{30739C6E-1974-7044-BA97-157DE72DF763}"/>
              </a:ext>
            </a:extLst>
          </p:cNvPr>
          <p:cNvSpPr>
            <a:spLocks noGrp="1"/>
          </p:cNvSpPr>
          <p:nvPr>
            <p:ph type="body" idx="4294967295"/>
          </p:nvPr>
        </p:nvSpPr>
        <p:spPr>
          <a:xfrm>
            <a:off x="533400" y="1381761"/>
            <a:ext cx="9229725" cy="2763838"/>
          </a:xfrm>
          <a:prstGeom prst="rect">
            <a:avLst/>
          </a:prstGeom>
        </p:spPr>
        <p:txBody>
          <a:bodyPr/>
          <a:lstStyle/>
          <a:p>
            <a:pPr marL="2493963" indent="-2403475"/>
            <a:r>
              <a:rPr lang="fr-FR" sz="1800" b="1">
                <a:solidFill>
                  <a:schemeClr val="tx1">
                    <a:lumMod val="65000"/>
                    <a:lumOff val="35000"/>
                  </a:schemeClr>
                </a:solidFill>
              </a:rPr>
              <a:t>1. Étude</a:t>
            </a:r>
            <a:r>
              <a:rPr lang="fr-FR" sz="1800">
                <a:solidFill>
                  <a:schemeClr val="tx1">
                    <a:lumMod val="65000"/>
                    <a:lumOff val="35000"/>
                  </a:schemeClr>
                </a:solidFill>
              </a:rPr>
              <a:t> (</a:t>
            </a:r>
            <a:r>
              <a:rPr lang="fr-FR" sz="1800" i="1">
                <a:solidFill>
                  <a:schemeClr val="tx1">
                    <a:lumMod val="65000"/>
                    <a:lumOff val="35000"/>
                  </a:schemeClr>
                </a:solidFill>
              </a:rPr>
              <a:t>Inist</a:t>
            </a:r>
            <a:r>
              <a:rPr lang="fr-FR" sz="1800">
                <a:solidFill>
                  <a:schemeClr val="tx1">
                    <a:lumMod val="65000"/>
                    <a:lumOff val="35000"/>
                  </a:schemeClr>
                </a:solidFill>
              </a:rPr>
              <a:t>)	Analyse de l’existant et des besoins, acteurs, </a:t>
            </a:r>
          </a:p>
          <a:p>
            <a:pPr marL="2493963" indent="-2403475"/>
            <a:r>
              <a:rPr lang="fr-FR" sz="1800">
                <a:solidFill>
                  <a:schemeClr val="tx1">
                    <a:lumMod val="65000"/>
                    <a:lumOff val="35000"/>
                  </a:schemeClr>
                </a:solidFill>
              </a:rPr>
              <a:t>	focus sur le </a:t>
            </a:r>
            <a:r>
              <a:rPr lang="fr-FR" sz="1800" i="1">
                <a:solidFill>
                  <a:schemeClr val="tx1">
                    <a:lumMod val="65000"/>
                    <a:lumOff val="35000"/>
                  </a:schemeClr>
                </a:solidFill>
              </a:rPr>
              <a:t>text mining</a:t>
            </a:r>
            <a:r>
              <a:rPr lang="fr-FR" sz="1800">
                <a:solidFill>
                  <a:schemeClr val="tx1">
                    <a:lumMod val="65000"/>
                    <a:lumOff val="35000"/>
                  </a:schemeClr>
                </a:solidFill>
              </a:rPr>
              <a:t>, </a:t>
            </a:r>
          </a:p>
          <a:p>
            <a:pPr marL="2493963" indent="-2403475"/>
            <a:r>
              <a:rPr lang="fr-FR" sz="1800">
                <a:solidFill>
                  <a:schemeClr val="tx1">
                    <a:lumMod val="65000"/>
                    <a:lumOff val="35000"/>
                  </a:schemeClr>
                </a:solidFill>
              </a:rPr>
              <a:t>	scénarios techniques et organisationnels</a:t>
            </a:r>
          </a:p>
          <a:p>
            <a:pPr marL="2493963" indent="-2403475"/>
            <a:endParaRPr lang="fr-FR" sz="1800">
              <a:solidFill>
                <a:schemeClr val="tx1">
                  <a:lumMod val="65000"/>
                  <a:lumOff val="35000"/>
                </a:schemeClr>
              </a:solidFill>
            </a:endParaRPr>
          </a:p>
          <a:p>
            <a:pPr marL="2493963" indent="-2403475"/>
            <a:r>
              <a:rPr lang="fr-FR" sz="1800" b="1">
                <a:solidFill>
                  <a:schemeClr val="tx1">
                    <a:lumMod val="65000"/>
                    <a:lumOff val="35000"/>
                  </a:schemeClr>
                </a:solidFill>
              </a:rPr>
              <a:t>2. Conception</a:t>
            </a:r>
            <a:r>
              <a:rPr lang="fr-FR" sz="1800">
                <a:solidFill>
                  <a:schemeClr val="tx1">
                    <a:lumMod val="65000"/>
                    <a:lumOff val="35000"/>
                  </a:schemeClr>
                </a:solidFill>
              </a:rPr>
              <a:t> (</a:t>
            </a:r>
            <a:r>
              <a:rPr lang="fr-FR" sz="1800" i="1">
                <a:solidFill>
                  <a:schemeClr val="tx1">
                    <a:lumMod val="65000"/>
                    <a:lumOff val="35000"/>
                  </a:schemeClr>
                </a:solidFill>
              </a:rPr>
              <a:t>Inra</a:t>
            </a:r>
            <a:r>
              <a:rPr lang="fr-FR" sz="1800">
                <a:solidFill>
                  <a:schemeClr val="tx1">
                    <a:lumMod val="65000"/>
                    <a:lumOff val="35000"/>
                  </a:schemeClr>
                </a:solidFill>
              </a:rPr>
              <a:t>)	Utilisabilité d’OpenMinTeD et faisabilité du couplage des trois piliers données, traitement, connaissances</a:t>
            </a:r>
          </a:p>
          <a:p>
            <a:pPr marL="2493963" indent="-2403475"/>
            <a:r>
              <a:rPr lang="fr-FR" sz="1800">
                <a:solidFill>
                  <a:schemeClr val="tx1">
                    <a:lumMod val="65000"/>
                    <a:lumOff val="35000"/>
                  </a:schemeClr>
                </a:solidFill>
              </a:rPr>
              <a:t>		</a:t>
            </a:r>
          </a:p>
          <a:p>
            <a:pPr marL="2493963" indent="-2403475"/>
            <a:r>
              <a:rPr lang="fr-FR" sz="1800" b="1">
                <a:solidFill>
                  <a:schemeClr val="tx1">
                    <a:lumMod val="65000"/>
                    <a:lumOff val="35000"/>
                  </a:schemeClr>
                </a:solidFill>
              </a:rPr>
              <a:t>3. Pilotes</a:t>
            </a:r>
            <a:r>
              <a:rPr lang="fr-FR" sz="1800">
                <a:solidFill>
                  <a:schemeClr val="tx1">
                    <a:lumMod val="65000"/>
                    <a:lumOff val="35000"/>
                  </a:schemeClr>
                </a:solidFill>
              </a:rPr>
              <a:t> (</a:t>
            </a:r>
            <a:r>
              <a:rPr lang="fr-FR" sz="1800" i="1">
                <a:solidFill>
                  <a:schemeClr val="tx1">
                    <a:lumMod val="65000"/>
                    <a:lumOff val="35000"/>
                  </a:schemeClr>
                </a:solidFill>
              </a:rPr>
              <a:t>Inra</a:t>
            </a:r>
            <a:r>
              <a:rPr lang="fr-FR" sz="1800">
                <a:solidFill>
                  <a:schemeClr val="tx1">
                    <a:lumMod val="65000"/>
                    <a:lumOff val="35000"/>
                  </a:schemeClr>
                </a:solidFill>
              </a:rPr>
              <a:t>)	Evaluer la facilité de déploiement et la qualité des résultats répondant à des besoins identifiés</a:t>
            </a:r>
          </a:p>
          <a:p>
            <a:br>
              <a:rPr lang="fr-FR" sz="1800">
                <a:solidFill>
                  <a:schemeClr val="tx1">
                    <a:lumMod val="65000"/>
                    <a:lumOff val="35000"/>
                  </a:schemeClr>
                </a:solidFill>
              </a:rPr>
            </a:br>
            <a:br>
              <a:rPr lang="fr-FR" sz="1800">
                <a:solidFill>
                  <a:schemeClr val="tx1">
                    <a:lumMod val="65000"/>
                    <a:lumOff val="35000"/>
                  </a:schemeClr>
                </a:solidFill>
              </a:rPr>
            </a:br>
            <a:br>
              <a:rPr lang="fr-FR" sz="1800">
                <a:solidFill>
                  <a:schemeClr val="tx1">
                    <a:lumMod val="65000"/>
                    <a:lumOff val="35000"/>
                  </a:schemeClr>
                </a:solidFill>
              </a:rPr>
            </a:br>
            <a:endParaRPr lang="fr-FR" sz="1800">
              <a:solidFill>
                <a:schemeClr val="tx1">
                  <a:lumMod val="65000"/>
                  <a:lumOff val="35000"/>
                </a:schemeClr>
              </a:solidFill>
            </a:endParaRPr>
          </a:p>
        </p:txBody>
      </p:sp>
      <p:sp>
        <p:nvSpPr>
          <p:cNvPr id="15" name="AutoShape 949">
            <a:extLst>
              <a:ext uri="{FF2B5EF4-FFF2-40B4-BE49-F238E27FC236}">
                <a16:creationId xmlns:a16="http://schemas.microsoft.com/office/drawing/2014/main" id="{C0CB1EF9-3049-5F46-AA51-3885DE41EB31}"/>
              </a:ext>
            </a:extLst>
          </p:cNvPr>
          <p:cNvSpPr>
            <a:spLocks noChangeArrowheads="1"/>
          </p:cNvSpPr>
          <p:nvPr/>
        </p:nvSpPr>
        <p:spPr bwMode="auto">
          <a:xfrm>
            <a:off x="365825" y="4757578"/>
            <a:ext cx="9202045" cy="1239838"/>
          </a:xfrm>
          <a:prstGeom prst="roundRect">
            <a:avLst>
              <a:gd name="adj" fmla="val 16667"/>
            </a:avLst>
          </a:prstGeom>
          <a:solidFill>
            <a:srgbClr val="FFFFFF"/>
          </a:solidFill>
          <a:ln w="12700">
            <a:solidFill>
              <a:schemeClr val="accent3">
                <a:lumMod val="60000"/>
                <a:lumOff val="40000"/>
              </a:schemeClr>
            </a:solidFill>
            <a:round/>
            <a:headEnd/>
            <a:tailEnd/>
          </a:ln>
          <a:effectLst>
            <a:outerShdw blurRad="50800" dist="38100" dir="2700000" algn="tl" rotWithShape="0">
              <a:prstClr val="black">
                <a:alpha val="40000"/>
              </a:prstClr>
            </a:outerShdw>
          </a:effectLst>
        </p:spPr>
        <p:txBody>
          <a:bodyPr rot="0" vert="horz" wrap="square" lIns="91440" tIns="91440" rIns="91440" bIns="91440" anchor="t" anchorCtr="0" upright="1">
            <a:no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a:p>
        </p:txBody>
      </p:sp>
      <p:sp>
        <p:nvSpPr>
          <p:cNvPr id="6" name="Espace réservé du texte 2">
            <a:extLst>
              <a:ext uri="{FF2B5EF4-FFF2-40B4-BE49-F238E27FC236}">
                <a16:creationId xmlns:a16="http://schemas.microsoft.com/office/drawing/2014/main" id="{24F34D5F-0AF4-DA40-A513-0FE761030AA5}"/>
              </a:ext>
            </a:extLst>
          </p:cNvPr>
          <p:cNvSpPr txBox="1">
            <a:spLocks/>
          </p:cNvSpPr>
          <p:nvPr/>
        </p:nvSpPr>
        <p:spPr>
          <a:xfrm>
            <a:off x="604835" y="4552961"/>
            <a:ext cx="9229725" cy="12398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1800">
              <a:solidFill>
                <a:schemeClr val="tx1">
                  <a:lumMod val="65000"/>
                  <a:lumOff val="35000"/>
                </a:schemeClr>
              </a:solidFill>
            </a:endParaRPr>
          </a:p>
          <a:p>
            <a:pPr>
              <a:lnSpc>
                <a:spcPct val="150000"/>
              </a:lnSpc>
            </a:pPr>
            <a:r>
              <a:rPr lang="fr-FR" sz="1800" b="1">
                <a:solidFill>
                  <a:schemeClr val="tx1">
                    <a:lumMod val="65000"/>
                    <a:lumOff val="35000"/>
                  </a:schemeClr>
                </a:solidFill>
              </a:rPr>
              <a:t>Activités de formation, dissémination et animation</a:t>
            </a:r>
          </a:p>
          <a:p>
            <a:r>
              <a:rPr lang="fr-FR" sz="1800">
                <a:solidFill>
                  <a:schemeClr val="tx1">
                    <a:lumMod val="65000"/>
                    <a:lumOff val="35000"/>
                  </a:schemeClr>
                </a:solidFill>
              </a:rPr>
              <a:t>8 rapports publics et logiciels distribués sur Github</a:t>
            </a:r>
          </a:p>
          <a:p>
            <a:r>
              <a:rPr lang="fr-FR" sz="1800">
                <a:solidFill>
                  <a:schemeClr val="tx1">
                    <a:lumMod val="65000"/>
                    <a:lumOff val="35000"/>
                  </a:schemeClr>
                </a:solidFill>
              </a:rPr>
              <a:t>Journées d'animation, services en ligne</a:t>
            </a:r>
          </a:p>
          <a:p>
            <a:br>
              <a:rPr lang="fr-FR" sz="1800">
                <a:solidFill>
                  <a:schemeClr val="tx1">
                    <a:lumMod val="65000"/>
                    <a:lumOff val="35000"/>
                  </a:schemeClr>
                </a:solidFill>
              </a:rPr>
            </a:br>
            <a:br>
              <a:rPr lang="fr-FR" sz="1800">
                <a:solidFill>
                  <a:schemeClr val="tx1">
                    <a:lumMod val="65000"/>
                    <a:lumOff val="35000"/>
                  </a:schemeClr>
                </a:solidFill>
              </a:rPr>
            </a:br>
            <a:br>
              <a:rPr lang="fr-FR" sz="1800">
                <a:solidFill>
                  <a:schemeClr val="tx1">
                    <a:lumMod val="65000"/>
                    <a:lumOff val="35000"/>
                  </a:schemeClr>
                </a:solidFill>
              </a:rPr>
            </a:br>
            <a:endParaRPr lang="fr-FR" sz="1800">
              <a:solidFill>
                <a:schemeClr val="tx1">
                  <a:lumMod val="65000"/>
                  <a:lumOff val="35000"/>
                </a:schemeClr>
              </a:solidFill>
            </a:endParaRPr>
          </a:p>
        </p:txBody>
      </p:sp>
      <p:sp>
        <p:nvSpPr>
          <p:cNvPr id="7" name="Google Shape;166;p40">
            <a:extLst>
              <a:ext uri="{FF2B5EF4-FFF2-40B4-BE49-F238E27FC236}">
                <a16:creationId xmlns:a16="http://schemas.microsoft.com/office/drawing/2014/main" id="{6733A571-1AC9-8440-B57F-F92F1AC96400}"/>
              </a:ext>
            </a:extLst>
          </p:cNvPr>
          <p:cNvSpPr txBox="1"/>
          <p:nvPr/>
        </p:nvSpPr>
        <p:spPr>
          <a:xfrm>
            <a:off x="0" y="6478877"/>
            <a:ext cx="2696552" cy="385767"/>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666666"/>
                </a:solidFill>
                <a:latin typeface="Arial"/>
                <a:ea typeface="Arial"/>
                <a:cs typeface="Arial"/>
                <a:sym typeface="Arial"/>
              </a:rPr>
              <a:t>La proposition Visa TM</a:t>
            </a:r>
            <a:endParaRPr lang="en-US" sz="1000" b="0" strike="noStrike" dirty="0">
              <a:solidFill>
                <a:srgbClr val="000000"/>
              </a:solidFill>
              <a:latin typeface="Cambria"/>
              <a:ea typeface="Cambria"/>
              <a:cs typeface="Cambria"/>
              <a:sym typeface="Cambria"/>
            </a:endParaRPr>
          </a:p>
          <a:p>
            <a:pPr marL="0" marR="0" lvl="0" indent="0" algn="l" rtl="0">
              <a:lnSpc>
                <a:spcPct val="100000"/>
              </a:lnSpc>
              <a:spcBef>
                <a:spcPts val="0"/>
              </a:spcBef>
              <a:spcAft>
                <a:spcPts val="0"/>
              </a:spcAft>
              <a:buNone/>
            </a:pPr>
            <a:endParaRPr sz="1000" b="0" strike="noStrike" dirty="0">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3719023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à coins arrondis 23"/>
          <p:cNvSpPr/>
          <p:nvPr/>
        </p:nvSpPr>
        <p:spPr>
          <a:xfrm>
            <a:off x="3419198" y="817941"/>
            <a:ext cx="6126092" cy="1422626"/>
          </a:xfrm>
          <a:prstGeom prst="roundRect">
            <a:avLst/>
          </a:prstGeom>
          <a:solidFill>
            <a:srgbClr val="DCE6F2">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246256" y="799465"/>
            <a:ext cx="2894168" cy="3936701"/>
          </a:xfrm>
          <a:prstGeom prst="rect">
            <a:avLst/>
          </a:prstGeom>
          <a:solidFill>
            <a:srgbClr val="DCE6F2">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B9DF365D-916F-3D4D-8DEF-2740D9574B1D}"/>
              </a:ext>
            </a:extLst>
          </p:cNvPr>
          <p:cNvSpPr/>
          <p:nvPr/>
        </p:nvSpPr>
        <p:spPr>
          <a:xfrm>
            <a:off x="223676" y="799465"/>
            <a:ext cx="2916748" cy="3912027"/>
          </a:xfrm>
          <a:prstGeom prst="rect">
            <a:avLst/>
          </a:prstGeom>
          <a:solidFill>
            <a:srgbClr val="F2F5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p:cNvPicPr>
            <a:picLocks noChangeAspect="1"/>
          </p:cNvPicPr>
          <p:nvPr/>
        </p:nvPicPr>
        <p:blipFill>
          <a:blip r:embed="rId3"/>
          <a:stretch>
            <a:fillRect/>
          </a:stretch>
        </p:blipFill>
        <p:spPr>
          <a:xfrm>
            <a:off x="568902" y="3346592"/>
            <a:ext cx="2323855" cy="1299887"/>
          </a:xfrm>
          <a:prstGeom prst="rect">
            <a:avLst/>
          </a:prstGeom>
        </p:spPr>
      </p:pic>
      <p:pic>
        <p:nvPicPr>
          <p:cNvPr id="30" name="Image 29"/>
          <p:cNvPicPr>
            <a:picLocks noChangeAspect="1"/>
          </p:cNvPicPr>
          <p:nvPr/>
        </p:nvPicPr>
        <p:blipFill>
          <a:blip r:embed="rId4"/>
          <a:stretch>
            <a:fillRect/>
          </a:stretch>
        </p:blipFill>
        <p:spPr>
          <a:xfrm>
            <a:off x="384205" y="1192912"/>
            <a:ext cx="2543087" cy="2084497"/>
          </a:xfrm>
          <a:prstGeom prst="rect">
            <a:avLst/>
          </a:prstGeom>
        </p:spPr>
      </p:pic>
      <p:sp>
        <p:nvSpPr>
          <p:cNvPr id="5" name="Rectangle : coins arrondis 4">
            <a:extLst>
              <a:ext uri="{FF2B5EF4-FFF2-40B4-BE49-F238E27FC236}">
                <a16:creationId xmlns:a16="http://schemas.microsoft.com/office/drawing/2014/main" id="{286E191E-1AB6-5D4A-AE20-644FC3CC0F51}"/>
              </a:ext>
            </a:extLst>
          </p:cNvPr>
          <p:cNvSpPr/>
          <p:nvPr/>
        </p:nvSpPr>
        <p:spPr>
          <a:xfrm>
            <a:off x="3456944" y="849214"/>
            <a:ext cx="6110925" cy="1335478"/>
          </a:xfrm>
          <a:prstGeom prst="roundRect">
            <a:avLst/>
          </a:prstGeom>
          <a:solidFill>
            <a:srgbClr val="F2F5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p:cNvPicPr>
            <a:picLocks noChangeAspect="1"/>
          </p:cNvPicPr>
          <p:nvPr/>
        </p:nvPicPr>
        <p:blipFill>
          <a:blip r:embed="rId5"/>
          <a:stretch>
            <a:fillRect/>
          </a:stretch>
        </p:blipFill>
        <p:spPr>
          <a:xfrm>
            <a:off x="5128718" y="918687"/>
            <a:ext cx="4306047" cy="1242896"/>
          </a:xfrm>
          <a:prstGeom prst="rect">
            <a:avLst/>
          </a:prstGeom>
        </p:spPr>
      </p:pic>
      <p:sp>
        <p:nvSpPr>
          <p:cNvPr id="33" name="AutoShape 2" descr="https://lh6.googleusercontent.com/txc9RbXOGxI37iwWXePRnVLmYP5boqCwbrDdxrBreDOquYjMjfSbJprPAL9imfiwWu7XyOYjK_reGkPfgFezHTBngZUGqXEO5FnuutUYbzLL8Aalu4czx12aPgNjwT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7" name="Image 36"/>
          <p:cNvPicPr>
            <a:picLocks noChangeAspect="1"/>
          </p:cNvPicPr>
          <p:nvPr/>
        </p:nvPicPr>
        <p:blipFill>
          <a:blip r:embed="rId6"/>
          <a:stretch>
            <a:fillRect/>
          </a:stretch>
        </p:blipFill>
        <p:spPr>
          <a:xfrm>
            <a:off x="5339073" y="4938137"/>
            <a:ext cx="4566927" cy="1101922"/>
          </a:xfrm>
          <a:prstGeom prst="rect">
            <a:avLst/>
          </a:prstGeom>
        </p:spPr>
      </p:pic>
      <p:sp>
        <p:nvSpPr>
          <p:cNvPr id="38" name="ZoneTexte 37"/>
          <p:cNvSpPr txBox="1"/>
          <p:nvPr/>
        </p:nvSpPr>
        <p:spPr>
          <a:xfrm>
            <a:off x="7282182" y="4617433"/>
            <a:ext cx="961757" cy="307777"/>
          </a:xfrm>
          <a:prstGeom prst="rect">
            <a:avLst/>
          </a:prstGeom>
          <a:noFill/>
        </p:spPr>
        <p:txBody>
          <a:bodyPr wrap="square" rtlCol="0">
            <a:spAutoFit/>
          </a:bodyPr>
          <a:lstStyle/>
          <a:p>
            <a:r>
              <a:rPr lang="fr-FR" b="1" dirty="0">
                <a:solidFill>
                  <a:schemeClr val="accent3">
                    <a:lumMod val="50000"/>
                  </a:schemeClr>
                </a:solidFill>
                <a:latin typeface="Arial" panose="020B0604020202020204" pitchFamily="34" charset="0"/>
                <a:ea typeface="Arial Unicode MS" panose="020B0604020202020204" pitchFamily="34" charset="-128"/>
                <a:cs typeface="Arial" panose="020B0604020202020204" pitchFamily="34" charset="0"/>
              </a:rPr>
              <a:t>LEVIERS</a:t>
            </a:r>
          </a:p>
        </p:txBody>
      </p:sp>
      <p:sp>
        <p:nvSpPr>
          <p:cNvPr id="40" name="ZoneTexte 39"/>
          <p:cNvSpPr txBox="1"/>
          <p:nvPr/>
        </p:nvSpPr>
        <p:spPr>
          <a:xfrm>
            <a:off x="3029363" y="4711492"/>
            <a:ext cx="2559153" cy="1508105"/>
          </a:xfrm>
          <a:prstGeom prst="rect">
            <a:avLst/>
          </a:prstGeom>
          <a:noFill/>
        </p:spPr>
        <p:txBody>
          <a:bodyPr wrap="square" rtlCol="0">
            <a:spAutoFit/>
          </a:bodyPr>
          <a:lstStyle/>
          <a:p>
            <a:pPr lvl="2"/>
            <a:r>
              <a:rPr lang="fr-FR" sz="1600" b="1" dirty="0"/>
              <a:t>28% </a:t>
            </a:r>
            <a:r>
              <a:rPr lang="fr-FR" dirty="0"/>
              <a:t>| </a:t>
            </a:r>
            <a:r>
              <a:rPr lang="fr-FR" sz="1100" dirty="0"/>
              <a:t>Manque de personnel     spécialisé pour accompagner</a:t>
            </a:r>
          </a:p>
          <a:p>
            <a:r>
              <a:rPr lang="fr-FR" sz="1600" b="1" dirty="0"/>
              <a:t>27% </a:t>
            </a:r>
            <a:r>
              <a:rPr lang="fr-FR" sz="1100" dirty="0"/>
              <a:t>| Les technologies apparaissent comme très complexes</a:t>
            </a:r>
          </a:p>
          <a:p>
            <a:r>
              <a:rPr lang="fr-FR" sz="1600" b="1" dirty="0"/>
              <a:t>25% </a:t>
            </a:r>
            <a:r>
              <a:rPr lang="fr-FR" sz="1100" dirty="0"/>
              <a:t>| Les documents dans des formats hétérogènes sont difficiles à traiter</a:t>
            </a:r>
          </a:p>
        </p:txBody>
      </p:sp>
      <p:sp>
        <p:nvSpPr>
          <p:cNvPr id="41" name="ZoneTexte 40"/>
          <p:cNvSpPr txBox="1"/>
          <p:nvPr/>
        </p:nvSpPr>
        <p:spPr>
          <a:xfrm>
            <a:off x="817011" y="861495"/>
            <a:ext cx="1634024" cy="307777"/>
          </a:xfrm>
          <a:prstGeom prst="rect">
            <a:avLst/>
          </a:prstGeom>
          <a:noFill/>
        </p:spPr>
        <p:txBody>
          <a:bodyPr wrap="square" rtlCol="0">
            <a:spAutoFit/>
          </a:bodyPr>
          <a:lstStyle/>
          <a:p>
            <a:r>
              <a:rPr lang="fr-FR" b="1" dirty="0">
                <a:solidFill>
                  <a:srgbClr val="002060"/>
                </a:solidFill>
              </a:rPr>
              <a:t>QUI PRATIQUE ?</a:t>
            </a:r>
          </a:p>
        </p:txBody>
      </p:sp>
      <p:sp>
        <p:nvSpPr>
          <p:cNvPr id="42" name="ZoneTexte 41"/>
          <p:cNvSpPr txBox="1"/>
          <p:nvPr/>
        </p:nvSpPr>
        <p:spPr>
          <a:xfrm>
            <a:off x="3456946" y="1094480"/>
            <a:ext cx="1634024" cy="523220"/>
          </a:xfrm>
          <a:prstGeom prst="rect">
            <a:avLst/>
          </a:prstGeom>
          <a:noFill/>
        </p:spPr>
        <p:txBody>
          <a:bodyPr wrap="square" rtlCol="0">
            <a:spAutoFit/>
          </a:bodyPr>
          <a:lstStyle/>
          <a:p>
            <a:r>
              <a:rPr lang="fr-FR" b="1" dirty="0">
                <a:solidFill>
                  <a:srgbClr val="002060"/>
                </a:solidFill>
              </a:rPr>
              <a:t>POUR QUELLE UTILISATION ?</a:t>
            </a:r>
          </a:p>
        </p:txBody>
      </p:sp>
      <p:sp>
        <p:nvSpPr>
          <p:cNvPr id="2" name="Titre 1">
            <a:extLst>
              <a:ext uri="{FF2B5EF4-FFF2-40B4-BE49-F238E27FC236}">
                <a16:creationId xmlns:a16="http://schemas.microsoft.com/office/drawing/2014/main" id="{ACD7587E-4026-504B-A122-7EBDE8AB6152}"/>
              </a:ext>
            </a:extLst>
          </p:cNvPr>
          <p:cNvSpPr>
            <a:spLocks noGrp="1"/>
          </p:cNvSpPr>
          <p:nvPr>
            <p:ph type="title"/>
          </p:nvPr>
        </p:nvSpPr>
        <p:spPr/>
        <p:txBody>
          <a:bodyPr/>
          <a:lstStyle/>
          <a:p>
            <a:r>
              <a:rPr lang="fr-FR" b="1" dirty="0">
                <a:solidFill>
                  <a:srgbClr val="002060"/>
                </a:solidFill>
              </a:rPr>
              <a:t>Analyse des besoins: un questionnaire pour y répondre</a:t>
            </a:r>
            <a:br>
              <a:rPr lang="fr-FR" b="1" dirty="0">
                <a:solidFill>
                  <a:srgbClr val="002060"/>
                </a:solidFill>
              </a:rPr>
            </a:br>
            <a:endParaRPr lang="fr-FR"/>
          </a:p>
        </p:txBody>
      </p:sp>
      <p:sp>
        <p:nvSpPr>
          <p:cNvPr id="23" name="Ellipse 22"/>
          <p:cNvSpPr/>
          <p:nvPr/>
        </p:nvSpPr>
        <p:spPr>
          <a:xfrm>
            <a:off x="3278373" y="2548780"/>
            <a:ext cx="6415599" cy="1760440"/>
          </a:xfrm>
          <a:prstGeom prst="ellipse">
            <a:avLst/>
          </a:prstGeom>
          <a:solidFill>
            <a:srgbClr val="DCE6F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1224635" y="5080943"/>
            <a:ext cx="1634024" cy="738664"/>
          </a:xfrm>
          <a:prstGeom prst="rect">
            <a:avLst/>
          </a:prstGeom>
          <a:noFill/>
        </p:spPr>
        <p:txBody>
          <a:bodyPr wrap="square" rtlCol="0">
            <a:spAutoFit/>
          </a:bodyPr>
          <a:lstStyle/>
          <a:p>
            <a:pPr algn="r"/>
            <a:r>
              <a:rPr lang="fr-FR" b="1" dirty="0">
                <a:solidFill>
                  <a:schemeClr val="accent2">
                    <a:lumMod val="75000"/>
                  </a:schemeClr>
                </a:solidFill>
              </a:rPr>
              <a:t>LES 3 PRINCIPAUX FREINS</a:t>
            </a:r>
          </a:p>
        </p:txBody>
      </p:sp>
      <p:sp>
        <p:nvSpPr>
          <p:cNvPr id="43" name="ZoneTexte 42"/>
          <p:cNvSpPr txBox="1"/>
          <p:nvPr/>
        </p:nvSpPr>
        <p:spPr>
          <a:xfrm>
            <a:off x="4406042" y="3032325"/>
            <a:ext cx="1634024" cy="738664"/>
          </a:xfrm>
          <a:prstGeom prst="rect">
            <a:avLst/>
          </a:prstGeom>
          <a:noFill/>
        </p:spPr>
        <p:txBody>
          <a:bodyPr wrap="square" rtlCol="0">
            <a:spAutoFit/>
          </a:bodyPr>
          <a:lstStyle/>
          <a:p>
            <a:r>
              <a:rPr lang="fr-FR" b="1" dirty="0">
                <a:solidFill>
                  <a:srgbClr val="002060"/>
                </a:solidFill>
              </a:rPr>
              <a:t>ATTENTES VIS-A-VIS D’UNE PLATEFORME ?</a:t>
            </a:r>
          </a:p>
        </p:txBody>
      </p:sp>
      <p:sp>
        <p:nvSpPr>
          <p:cNvPr id="18" name="Espace réservé du texte 3">
            <a:extLst>
              <a:ext uri="{FF2B5EF4-FFF2-40B4-BE49-F238E27FC236}">
                <a16:creationId xmlns:a16="http://schemas.microsoft.com/office/drawing/2014/main" id="{1D49765B-794F-454F-9EF0-38ABF36E5C65}"/>
              </a:ext>
            </a:extLst>
          </p:cNvPr>
          <p:cNvSpPr txBox="1">
            <a:spLocks/>
          </p:cNvSpPr>
          <p:nvPr/>
        </p:nvSpPr>
        <p:spPr>
          <a:xfrm>
            <a:off x="6091259" y="2722923"/>
            <a:ext cx="2849640" cy="1586297"/>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14350" indent="-285750">
              <a:buFont typeface="Wingdings" panose="05000000000000000000" pitchFamily="2" charset="2"/>
              <a:buChar char="Ø"/>
            </a:pPr>
            <a:r>
              <a:rPr lang="fr-FR" b="1" dirty="0">
                <a:solidFill>
                  <a:schemeClr val="bg2">
                    <a:lumMod val="75000"/>
                  </a:schemeClr>
                </a:solidFill>
                <a:latin typeface="Arial Narrow" panose="020B0606020202030204" pitchFamily="34" charset="0"/>
              </a:rPr>
              <a:t>Fonctions de base</a:t>
            </a:r>
          </a:p>
          <a:p>
            <a:pPr marL="514350" indent="-285750">
              <a:buFont typeface="Wingdings" panose="05000000000000000000" pitchFamily="2" charset="2"/>
              <a:buChar char="Ø"/>
            </a:pPr>
            <a:r>
              <a:rPr lang="fr-FR" b="1" dirty="0">
                <a:solidFill>
                  <a:schemeClr val="bg2">
                    <a:lumMod val="75000"/>
                  </a:schemeClr>
                </a:solidFill>
                <a:latin typeface="Arial Narrow" panose="020B0606020202030204" pitchFamily="34" charset="0"/>
              </a:rPr>
              <a:t>Corpus</a:t>
            </a:r>
          </a:p>
          <a:p>
            <a:pPr marL="514350" indent="-285750">
              <a:buFont typeface="Wingdings" panose="05000000000000000000" pitchFamily="2" charset="2"/>
              <a:buChar char="Ø"/>
            </a:pPr>
            <a:r>
              <a:rPr lang="fr-FR" b="1" dirty="0">
                <a:solidFill>
                  <a:schemeClr val="bg2">
                    <a:lumMod val="75000"/>
                  </a:schemeClr>
                </a:solidFill>
                <a:latin typeface="Arial Narrow" panose="020B0606020202030204" pitchFamily="34" charset="0"/>
              </a:rPr>
              <a:t>Intégration</a:t>
            </a:r>
          </a:p>
          <a:p>
            <a:pPr marL="514350" indent="-285750">
              <a:buFont typeface="Wingdings" panose="05000000000000000000" pitchFamily="2" charset="2"/>
              <a:buChar char="Ø"/>
            </a:pPr>
            <a:r>
              <a:rPr lang="fr-FR" b="1" dirty="0">
                <a:solidFill>
                  <a:schemeClr val="bg2">
                    <a:lumMod val="75000"/>
                  </a:schemeClr>
                </a:solidFill>
                <a:latin typeface="Arial Narrow" panose="020B0606020202030204" pitchFamily="34" charset="0"/>
              </a:rPr>
              <a:t>Collaboratif </a:t>
            </a:r>
          </a:p>
          <a:p>
            <a:pPr marL="514350" indent="-285750">
              <a:buFont typeface="Wingdings" panose="05000000000000000000" pitchFamily="2" charset="2"/>
              <a:buChar char="Ø"/>
            </a:pPr>
            <a:r>
              <a:rPr lang="fr-FR" b="1" dirty="0">
                <a:solidFill>
                  <a:schemeClr val="bg2">
                    <a:lumMod val="75000"/>
                  </a:schemeClr>
                </a:solidFill>
                <a:latin typeface="Arial Narrow" panose="020B0606020202030204" pitchFamily="34" charset="0"/>
              </a:rPr>
              <a:t>Interfaces</a:t>
            </a:r>
          </a:p>
          <a:p>
            <a:pPr marL="514350" indent="-285750">
              <a:buFont typeface="Wingdings" panose="05000000000000000000" pitchFamily="2" charset="2"/>
              <a:buChar char="Ø"/>
            </a:pPr>
            <a:r>
              <a:rPr lang="fr-FR" b="1" dirty="0">
                <a:solidFill>
                  <a:schemeClr val="bg2">
                    <a:lumMod val="75000"/>
                  </a:schemeClr>
                </a:solidFill>
                <a:latin typeface="Arial Narrow" panose="020B0606020202030204" pitchFamily="34" charset="0"/>
              </a:rPr>
              <a:t>Aide</a:t>
            </a:r>
            <a:endParaRPr lang="fr-FR" sz="1200" dirty="0">
              <a:solidFill>
                <a:schemeClr val="bg2">
                  <a:lumMod val="75000"/>
                </a:schemeClr>
              </a:solidFill>
              <a:latin typeface="Arial Narrow" panose="020B0606020202030204" pitchFamily="34" charset="0"/>
            </a:endParaRPr>
          </a:p>
        </p:txBody>
      </p:sp>
    </p:spTree>
    <p:extLst>
      <p:ext uri="{BB962C8B-B14F-4D97-AF65-F5344CB8AC3E}">
        <p14:creationId xmlns:p14="http://schemas.microsoft.com/office/powerpoint/2010/main" val="3782343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
          <p:cNvSpPr>
            <a:spLocks noGrp="1"/>
          </p:cNvSpPr>
          <p:nvPr>
            <p:ph type="body" sz="quarter" idx="4294967295"/>
          </p:nvPr>
        </p:nvSpPr>
        <p:spPr>
          <a:xfrm>
            <a:off x="288421" y="201811"/>
            <a:ext cx="8969326" cy="739024"/>
          </a:xfrm>
          <a:prstGeom prst="rect">
            <a:avLst/>
          </a:prstGeom>
        </p:spPr>
        <p:txBody>
          <a:bodyPr/>
          <a:lstStyle/>
          <a:p>
            <a:r>
              <a:rPr lang="fr-FR" sz="2400" b="1" dirty="0">
                <a:solidFill>
                  <a:srgbClr val="002060"/>
                </a:solidFill>
                <a:latin typeface="+mj-lt"/>
              </a:rPr>
              <a:t>Acteurs et interactions</a:t>
            </a:r>
          </a:p>
        </p:txBody>
      </p:sp>
      <p:sp>
        <p:nvSpPr>
          <p:cNvPr id="72" name="ZoneTexte 71"/>
          <p:cNvSpPr txBox="1"/>
          <p:nvPr/>
        </p:nvSpPr>
        <p:spPr>
          <a:xfrm>
            <a:off x="5454952" y="105576"/>
            <a:ext cx="3625231" cy="830997"/>
          </a:xfrm>
          <a:prstGeom prst="rect">
            <a:avLst/>
          </a:prstGeom>
          <a:noFill/>
        </p:spPr>
        <p:txBody>
          <a:bodyPr wrap="square" rtlCol="0">
            <a:spAutoFit/>
          </a:bodyPr>
          <a:lstStyle/>
          <a:p>
            <a:r>
              <a:rPr lang="fr-FR" sz="1600" dirty="0">
                <a:solidFill>
                  <a:srgbClr val="002060"/>
                </a:solidFill>
              </a:rPr>
              <a:t>Un environnement complexe…</a:t>
            </a:r>
          </a:p>
          <a:p>
            <a:r>
              <a:rPr lang="fr-FR" sz="1600" dirty="0">
                <a:solidFill>
                  <a:srgbClr val="002060"/>
                </a:solidFill>
              </a:rPr>
              <a:t>De nombreux acteurs…</a:t>
            </a:r>
          </a:p>
          <a:p>
            <a:r>
              <a:rPr lang="fr-FR" sz="1600" dirty="0">
                <a:solidFill>
                  <a:srgbClr val="002060"/>
                </a:solidFill>
              </a:rPr>
              <a:t>Un besoin de partage et d’appui…</a:t>
            </a:r>
          </a:p>
        </p:txBody>
      </p:sp>
      <p:grpSp>
        <p:nvGrpSpPr>
          <p:cNvPr id="4" name="Groupe 3">
            <a:extLst>
              <a:ext uri="{FF2B5EF4-FFF2-40B4-BE49-F238E27FC236}">
                <a16:creationId xmlns:a16="http://schemas.microsoft.com/office/drawing/2014/main" id="{5C08EC12-2725-9940-821E-4FEED4416054}"/>
              </a:ext>
            </a:extLst>
          </p:cNvPr>
          <p:cNvGrpSpPr/>
          <p:nvPr/>
        </p:nvGrpSpPr>
        <p:grpSpPr>
          <a:xfrm>
            <a:off x="5639730" y="110798"/>
            <a:ext cx="4306647" cy="5981358"/>
            <a:chOff x="5639730" y="110798"/>
            <a:chExt cx="4306647" cy="5981358"/>
          </a:xfrm>
        </p:grpSpPr>
        <p:sp>
          <p:nvSpPr>
            <p:cNvPr id="174" name="Rectangle à coins arrondis 173"/>
            <p:cNvSpPr/>
            <p:nvPr/>
          </p:nvSpPr>
          <p:spPr>
            <a:xfrm>
              <a:off x="5729819" y="1145056"/>
              <a:ext cx="4013277" cy="4947100"/>
            </a:xfrm>
            <a:prstGeom prst="roundRect">
              <a:avLst/>
            </a:prstGeom>
            <a:solidFill>
              <a:srgbClr val="ED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Google Shape;236;g6ae13e71c0_4_29"/>
            <p:cNvPicPr preferRelativeResize="0"/>
            <p:nvPr/>
          </p:nvPicPr>
          <p:blipFill>
            <a:blip r:embed="rId3">
              <a:alphaModFix/>
            </a:blip>
            <a:stretch>
              <a:fillRect/>
            </a:stretch>
          </p:blipFill>
          <p:spPr>
            <a:xfrm>
              <a:off x="8605003" y="110798"/>
              <a:ext cx="1115642" cy="954819"/>
            </a:xfrm>
            <a:prstGeom prst="rect">
              <a:avLst/>
            </a:prstGeom>
            <a:solidFill>
              <a:schemeClr val="accent1">
                <a:lumMod val="20000"/>
                <a:lumOff val="80000"/>
              </a:schemeClr>
            </a:solidFill>
            <a:ln>
              <a:noFill/>
            </a:ln>
          </p:spPr>
        </p:pic>
        <p:sp>
          <p:nvSpPr>
            <p:cNvPr id="107" name="Rectangle 106"/>
            <p:cNvSpPr/>
            <p:nvPr/>
          </p:nvSpPr>
          <p:spPr>
            <a:xfrm>
              <a:off x="8965018" y="761649"/>
              <a:ext cx="981359" cy="400110"/>
            </a:xfrm>
            <a:prstGeom prst="rect">
              <a:avLst/>
            </a:prstGeom>
            <a:noFill/>
          </p:spPr>
          <p:txBody>
            <a:bodyPr wrap="none" lIns="91440" tIns="45720" rIns="91440" bIns="45720">
              <a:spAutoFit/>
            </a:bodyPr>
            <a:lstStyle/>
            <a:p>
              <a:pPr algn="ctr"/>
              <a:r>
                <a:rPr lang="fr-FR" sz="2000" dirty="0">
                  <a:ln w="0"/>
                  <a:solidFill>
                    <a:srgbClr val="C00000"/>
                  </a:solidFill>
                  <a:effectLst>
                    <a:outerShdw blurRad="38100" dist="19050" dir="2700000" algn="tl" rotWithShape="0">
                      <a:schemeClr val="dk1">
                        <a:alpha val="40000"/>
                      </a:schemeClr>
                    </a:outerShdw>
                  </a:effectLst>
                </a:rPr>
                <a:t>Interne</a:t>
              </a:r>
              <a:endParaRPr lang="fr-FR" sz="2000" b="0" cap="none" spc="0" dirty="0">
                <a:ln w="0"/>
                <a:solidFill>
                  <a:srgbClr val="C00000"/>
                </a:solidFill>
                <a:effectLst>
                  <a:outerShdw blurRad="38100" dist="19050" dir="2700000" algn="tl" rotWithShape="0">
                    <a:schemeClr val="dk1">
                      <a:alpha val="40000"/>
                    </a:schemeClr>
                  </a:outerShdw>
                </a:effectLst>
              </a:endParaRPr>
            </a:p>
          </p:txBody>
        </p:sp>
        <p:sp>
          <p:nvSpPr>
            <p:cNvPr id="140" name="Google Shape;1109;p141"/>
            <p:cNvSpPr/>
            <p:nvPr/>
          </p:nvSpPr>
          <p:spPr>
            <a:xfrm>
              <a:off x="5827573" y="1387666"/>
              <a:ext cx="1355770" cy="2949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dirty="0">
                  <a:solidFill>
                    <a:srgbClr val="C00000"/>
                  </a:solidFill>
                  <a:ea typeface="Cambria"/>
                </a:rPr>
                <a:t>UTILISATEUR</a:t>
              </a:r>
              <a:endParaRPr sz="1000" b="0" strike="noStrike" dirty="0">
                <a:solidFill>
                  <a:srgbClr val="000000"/>
                </a:solidFill>
                <a:latin typeface="Cambria"/>
                <a:ea typeface="Cambria"/>
                <a:cs typeface="Cambria"/>
                <a:sym typeface="Cambria"/>
              </a:endParaRPr>
            </a:p>
          </p:txBody>
        </p:sp>
        <p:pic>
          <p:nvPicPr>
            <p:cNvPr id="141" name="Image 1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003" y="5505529"/>
              <a:ext cx="286940" cy="408092"/>
            </a:xfrm>
            <a:prstGeom prst="rect">
              <a:avLst/>
            </a:prstGeom>
          </p:spPr>
        </p:pic>
        <p:pic>
          <p:nvPicPr>
            <p:cNvPr id="142" name="Image 1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403" y="5657929"/>
              <a:ext cx="286940" cy="408092"/>
            </a:xfrm>
            <a:prstGeom prst="rect">
              <a:avLst/>
            </a:prstGeom>
          </p:spPr>
        </p:pic>
        <p:sp>
          <p:nvSpPr>
            <p:cNvPr id="143" name="Google Shape;1109;p141"/>
            <p:cNvSpPr/>
            <p:nvPr/>
          </p:nvSpPr>
          <p:spPr>
            <a:xfrm>
              <a:off x="5639730" y="3468082"/>
              <a:ext cx="777755" cy="2307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dirty="0">
                  <a:solidFill>
                    <a:srgbClr val="C00000"/>
                  </a:solidFill>
                  <a:ea typeface="Cambria"/>
                </a:rPr>
                <a:t>APPUI</a:t>
              </a:r>
              <a:endParaRPr sz="1000" b="0" strike="noStrike" dirty="0">
                <a:solidFill>
                  <a:srgbClr val="000000"/>
                </a:solidFill>
                <a:latin typeface="Cambria"/>
                <a:ea typeface="Cambria"/>
                <a:cs typeface="Cambria"/>
                <a:sym typeface="Cambria"/>
              </a:endParaRPr>
            </a:p>
          </p:txBody>
        </p:sp>
        <p:pic>
          <p:nvPicPr>
            <p:cNvPr id="144" name="Image 1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078" y="1638200"/>
              <a:ext cx="774998" cy="749597"/>
            </a:xfrm>
            <a:prstGeom prst="rect">
              <a:avLst/>
            </a:prstGeom>
          </p:spPr>
        </p:pic>
        <p:sp>
          <p:nvSpPr>
            <p:cNvPr id="145" name="Google Shape;1122;p141"/>
            <p:cNvSpPr/>
            <p:nvPr/>
          </p:nvSpPr>
          <p:spPr>
            <a:xfrm>
              <a:off x="7604423" y="5564513"/>
              <a:ext cx="944150" cy="393416"/>
            </a:xfrm>
            <a:prstGeom prst="rect">
              <a:avLst/>
            </a:prstGeom>
            <a:solidFill>
              <a:schemeClr val="bg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strike="noStrike" dirty="0">
                  <a:solidFill>
                    <a:schemeClr val="bg1"/>
                  </a:solidFill>
                  <a:sym typeface="Arial"/>
                </a:rPr>
                <a:t>Ressources numériques</a:t>
              </a:r>
              <a:endParaRPr sz="1000" b="0" strike="noStrike" dirty="0">
                <a:solidFill>
                  <a:schemeClr val="bg1"/>
                </a:solidFill>
                <a:latin typeface="Cambria"/>
                <a:ea typeface="Cambria"/>
                <a:cs typeface="Cambria"/>
                <a:sym typeface="Cambria"/>
              </a:endParaRPr>
            </a:p>
          </p:txBody>
        </p:sp>
        <p:sp>
          <p:nvSpPr>
            <p:cNvPr id="146" name="Google Shape;1122;p141"/>
            <p:cNvSpPr/>
            <p:nvPr/>
          </p:nvSpPr>
          <p:spPr>
            <a:xfrm>
              <a:off x="6457674" y="5570006"/>
              <a:ext cx="924025" cy="390929"/>
            </a:xfrm>
            <a:prstGeom prst="rect">
              <a:avLst/>
            </a:prstGeom>
            <a:solidFill>
              <a:schemeClr val="bg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dirty="0">
                  <a:solidFill>
                    <a:schemeClr val="bg1"/>
                  </a:solidFill>
                  <a:ea typeface="Cambria"/>
                </a:rPr>
                <a:t>Ontologies</a:t>
              </a:r>
            </a:p>
            <a:p>
              <a:pPr marL="0" marR="0" lvl="0" indent="0" algn="ctr" rtl="0">
                <a:lnSpc>
                  <a:spcPct val="100000"/>
                </a:lnSpc>
                <a:spcBef>
                  <a:spcPts val="0"/>
                </a:spcBef>
                <a:spcAft>
                  <a:spcPts val="0"/>
                </a:spcAft>
                <a:buNone/>
              </a:pPr>
              <a:r>
                <a:rPr lang="en-US" sz="1000" b="1" dirty="0">
                  <a:solidFill>
                    <a:schemeClr val="bg1"/>
                  </a:solidFill>
                  <a:ea typeface="Cambria"/>
                </a:rPr>
                <a:t>Thesaurus</a:t>
              </a:r>
            </a:p>
            <a:p>
              <a:pPr marL="0" marR="0" lvl="0" indent="0" algn="ctr" rtl="0">
                <a:lnSpc>
                  <a:spcPct val="100000"/>
                </a:lnSpc>
                <a:spcBef>
                  <a:spcPts val="0"/>
                </a:spcBef>
                <a:spcAft>
                  <a:spcPts val="0"/>
                </a:spcAft>
                <a:buNone/>
              </a:pPr>
              <a:endParaRPr sz="1200" b="0" strike="noStrike" dirty="0">
                <a:solidFill>
                  <a:schemeClr val="bg1"/>
                </a:solidFill>
                <a:latin typeface="Cambria"/>
                <a:ea typeface="Cambria"/>
                <a:cs typeface="Cambria"/>
                <a:sym typeface="Cambria"/>
              </a:endParaRPr>
            </a:p>
          </p:txBody>
        </p:sp>
        <p:pic>
          <p:nvPicPr>
            <p:cNvPr id="147" name="Image 1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136" y="1558047"/>
              <a:ext cx="590907" cy="639899"/>
            </a:xfrm>
            <a:prstGeom prst="rect">
              <a:avLst/>
            </a:prstGeom>
          </p:spPr>
        </p:pic>
        <p:sp>
          <p:nvSpPr>
            <p:cNvPr id="148" name="Google Shape;1109;p141"/>
            <p:cNvSpPr/>
            <p:nvPr/>
          </p:nvSpPr>
          <p:spPr>
            <a:xfrm>
              <a:off x="8606163" y="3438141"/>
              <a:ext cx="1313206" cy="77075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dirty="0">
                  <a:solidFill>
                    <a:srgbClr val="002060"/>
                  </a:solidFill>
                  <a:ea typeface="Cambria"/>
                </a:rPr>
                <a:t>Fouille de Texte</a:t>
              </a:r>
            </a:p>
            <a:p>
              <a:pPr marL="0" marR="0" lvl="0" indent="0" algn="ctr" rtl="0">
                <a:lnSpc>
                  <a:spcPct val="100000"/>
                </a:lnSpc>
                <a:spcBef>
                  <a:spcPts val="0"/>
                </a:spcBef>
                <a:spcAft>
                  <a:spcPts val="0"/>
                </a:spcAft>
                <a:buNone/>
              </a:pPr>
              <a:r>
                <a:rPr lang="en-US" sz="1000" b="1" dirty="0">
                  <a:solidFill>
                    <a:srgbClr val="002060"/>
                  </a:solidFill>
                  <a:ea typeface="Cambria"/>
                </a:rPr>
                <a:t>Stockage</a:t>
              </a:r>
              <a:br>
                <a:rPr lang="en-US" sz="1000" b="1" dirty="0">
                  <a:solidFill>
                    <a:srgbClr val="002060"/>
                  </a:solidFill>
                  <a:ea typeface="Cambria"/>
                </a:rPr>
              </a:br>
              <a:r>
                <a:rPr lang="en-US" sz="1000" b="1" dirty="0">
                  <a:solidFill>
                    <a:srgbClr val="002060"/>
                  </a:solidFill>
                  <a:ea typeface="Cambria"/>
                </a:rPr>
                <a:t>Calcul</a:t>
              </a:r>
              <a:endParaRPr sz="1000" b="0" strike="noStrike" dirty="0">
                <a:solidFill>
                  <a:srgbClr val="002060"/>
                </a:solidFill>
                <a:latin typeface="Cambria"/>
                <a:ea typeface="Cambria"/>
                <a:cs typeface="Cambria"/>
                <a:sym typeface="Cambria"/>
              </a:endParaRPr>
            </a:p>
          </p:txBody>
        </p:sp>
        <p:sp>
          <p:nvSpPr>
            <p:cNvPr id="149" name="Google Shape;1109;p141"/>
            <p:cNvSpPr/>
            <p:nvPr/>
          </p:nvSpPr>
          <p:spPr>
            <a:xfrm>
              <a:off x="8137513" y="5148997"/>
              <a:ext cx="1048436" cy="2190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b="1" dirty="0">
                  <a:solidFill>
                    <a:srgbClr val="002060"/>
                  </a:solidFill>
                  <a:ea typeface="Cambria"/>
                </a:rPr>
                <a:t>Collecte</a:t>
              </a:r>
              <a:endParaRPr sz="1000" b="0" strike="noStrike" dirty="0">
                <a:solidFill>
                  <a:srgbClr val="002060"/>
                </a:solidFill>
                <a:latin typeface="Cambria"/>
                <a:ea typeface="Cambria"/>
                <a:cs typeface="Cambria"/>
                <a:sym typeface="Cambria"/>
              </a:endParaRPr>
            </a:p>
          </p:txBody>
        </p:sp>
        <p:sp>
          <p:nvSpPr>
            <p:cNvPr id="150" name="Google Shape;1109;p141"/>
            <p:cNvSpPr/>
            <p:nvPr/>
          </p:nvSpPr>
          <p:spPr>
            <a:xfrm>
              <a:off x="8197926" y="4589258"/>
              <a:ext cx="1350535" cy="402954"/>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en-US" sz="1000" b="1" dirty="0">
                  <a:solidFill>
                    <a:srgbClr val="002060"/>
                  </a:solidFill>
                  <a:ea typeface="Cambria"/>
                </a:rPr>
                <a:t>Pré Traitements</a:t>
              </a:r>
              <a:endParaRPr sz="1000" b="0" strike="noStrike" dirty="0">
                <a:solidFill>
                  <a:srgbClr val="002060"/>
                </a:solidFill>
                <a:latin typeface="Cambria"/>
                <a:ea typeface="Cambria"/>
                <a:cs typeface="Cambria"/>
                <a:sym typeface="Cambria"/>
              </a:endParaRPr>
            </a:p>
          </p:txBody>
        </p:sp>
        <p:sp>
          <p:nvSpPr>
            <p:cNvPr id="151" name="Google Shape;1099;p141"/>
            <p:cNvSpPr/>
            <p:nvPr/>
          </p:nvSpPr>
          <p:spPr>
            <a:xfrm flipH="1" flipV="1">
              <a:off x="8064780" y="2387796"/>
              <a:ext cx="45719" cy="3092889"/>
            </a:xfrm>
            <a:custGeom>
              <a:avLst/>
              <a:gdLst/>
              <a:ahLst/>
              <a:cxnLst/>
              <a:rect l="l" t="t" r="r" b="b"/>
              <a:pathLst>
                <a:path w="21600" h="21600" extrusionOk="0">
                  <a:moveTo>
                    <a:pt x="0" y="0"/>
                  </a:moveTo>
                  <a:lnTo>
                    <a:pt x="21600" y="21600"/>
                  </a:lnTo>
                </a:path>
              </a:pathLst>
            </a:custGeom>
            <a:noFill/>
            <a:ln w="38150" cap="flat" cmpd="sng">
              <a:solidFill>
                <a:srgbClr val="3F3F3F"/>
              </a:solidFill>
              <a:prstDash val="solid"/>
              <a:miter lim="8000"/>
              <a:headEnd type="none" w="sm" len="sm"/>
              <a:tailEnd type="triangle" w="med" len="med"/>
            </a:ln>
          </p:spPr>
        </p:sp>
        <p:pic>
          <p:nvPicPr>
            <p:cNvPr id="154" name="Image 1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0901" y="3405651"/>
              <a:ext cx="918411" cy="717509"/>
            </a:xfrm>
            <a:prstGeom prst="rect">
              <a:avLst/>
            </a:prstGeom>
          </p:spPr>
        </p:pic>
        <p:sp>
          <p:nvSpPr>
            <p:cNvPr id="157" name="ZoneTexte 156"/>
            <p:cNvSpPr txBox="1"/>
            <p:nvPr/>
          </p:nvSpPr>
          <p:spPr>
            <a:xfrm>
              <a:off x="8193823" y="2459331"/>
              <a:ext cx="920565" cy="246221"/>
            </a:xfrm>
            <a:prstGeom prst="rect">
              <a:avLst/>
            </a:prstGeom>
            <a:noFill/>
          </p:spPr>
          <p:txBody>
            <a:bodyPr wrap="square" rtlCol="0">
              <a:spAutoFit/>
            </a:bodyPr>
            <a:lstStyle/>
            <a:p>
              <a:r>
                <a:rPr lang="fr-FR" sz="1000" b="1" dirty="0">
                  <a:solidFill>
                    <a:schemeClr val="accent6">
                      <a:lumMod val="75000"/>
                    </a:schemeClr>
                  </a:solidFill>
                </a:rPr>
                <a:t>Résultats</a:t>
              </a:r>
            </a:p>
          </p:txBody>
        </p:sp>
        <p:sp>
          <p:nvSpPr>
            <p:cNvPr id="158" name="ZoneTexte 157"/>
            <p:cNvSpPr txBox="1"/>
            <p:nvPr/>
          </p:nvSpPr>
          <p:spPr>
            <a:xfrm>
              <a:off x="6936702" y="1469934"/>
              <a:ext cx="1040266" cy="246221"/>
            </a:xfrm>
            <a:prstGeom prst="rect">
              <a:avLst/>
            </a:prstGeom>
            <a:noFill/>
          </p:spPr>
          <p:txBody>
            <a:bodyPr wrap="square" rtlCol="0">
              <a:spAutoFit/>
            </a:bodyPr>
            <a:lstStyle/>
            <a:p>
              <a:r>
                <a:rPr lang="fr-FR" sz="1000" b="1" dirty="0">
                  <a:solidFill>
                    <a:schemeClr val="accent6">
                      <a:lumMod val="75000"/>
                    </a:schemeClr>
                  </a:solidFill>
                </a:rPr>
                <a:t>Interprétation</a:t>
              </a:r>
            </a:p>
          </p:txBody>
        </p:sp>
        <p:sp>
          <p:nvSpPr>
            <p:cNvPr id="159" name="ZoneTexte 158"/>
            <p:cNvSpPr txBox="1"/>
            <p:nvPr/>
          </p:nvSpPr>
          <p:spPr>
            <a:xfrm>
              <a:off x="6883427" y="3777196"/>
              <a:ext cx="920565" cy="246221"/>
            </a:xfrm>
            <a:prstGeom prst="rect">
              <a:avLst/>
            </a:prstGeom>
            <a:noFill/>
          </p:spPr>
          <p:txBody>
            <a:bodyPr wrap="square" rtlCol="0">
              <a:spAutoFit/>
            </a:bodyPr>
            <a:lstStyle/>
            <a:p>
              <a:r>
                <a:rPr lang="fr-FR" sz="1000" b="1" dirty="0">
                  <a:solidFill>
                    <a:schemeClr val="accent6">
                      <a:lumMod val="75000"/>
                    </a:schemeClr>
                  </a:solidFill>
                </a:rPr>
                <a:t>Requête</a:t>
              </a:r>
            </a:p>
          </p:txBody>
        </p:sp>
        <p:cxnSp>
          <p:nvCxnSpPr>
            <p:cNvPr id="160" name="Connecteur droit avec flèche 159"/>
            <p:cNvCxnSpPr/>
            <p:nvPr/>
          </p:nvCxnSpPr>
          <p:spPr>
            <a:xfrm flipH="1" flipV="1">
              <a:off x="6765290" y="3860115"/>
              <a:ext cx="1126285" cy="1620571"/>
            </a:xfrm>
            <a:prstGeom prst="straightConnector1">
              <a:avLst/>
            </a:prstGeom>
            <a:ln w="34925">
              <a:solidFill>
                <a:schemeClr val="tx1">
                  <a:lumMod val="65000"/>
                  <a:lumOff val="3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61" name="ZoneTexte 160"/>
            <p:cNvSpPr txBox="1"/>
            <p:nvPr/>
          </p:nvSpPr>
          <p:spPr>
            <a:xfrm>
              <a:off x="5909540" y="2640839"/>
              <a:ext cx="920565" cy="246221"/>
            </a:xfrm>
            <a:prstGeom prst="rect">
              <a:avLst/>
            </a:prstGeom>
            <a:noFill/>
          </p:spPr>
          <p:txBody>
            <a:bodyPr wrap="square" rtlCol="0">
              <a:spAutoFit/>
            </a:bodyPr>
            <a:lstStyle/>
            <a:p>
              <a:r>
                <a:rPr lang="fr-FR" sz="1000" b="1" dirty="0">
                  <a:solidFill>
                    <a:schemeClr val="accent6">
                      <a:lumMod val="75000"/>
                    </a:schemeClr>
                  </a:solidFill>
                </a:rPr>
                <a:t>Besoin</a:t>
              </a:r>
            </a:p>
          </p:txBody>
        </p:sp>
        <p:sp>
          <p:nvSpPr>
            <p:cNvPr id="162" name="ZoneTexte 161"/>
            <p:cNvSpPr txBox="1"/>
            <p:nvPr/>
          </p:nvSpPr>
          <p:spPr>
            <a:xfrm>
              <a:off x="7677669" y="2169447"/>
              <a:ext cx="1205419" cy="246221"/>
            </a:xfrm>
            <a:prstGeom prst="rect">
              <a:avLst/>
            </a:prstGeom>
            <a:noFill/>
          </p:spPr>
          <p:txBody>
            <a:bodyPr wrap="square" rtlCol="0">
              <a:spAutoFit/>
            </a:bodyPr>
            <a:lstStyle/>
            <a:p>
              <a:r>
                <a:rPr lang="fr-FR" sz="1000" b="1" dirty="0">
                  <a:solidFill>
                    <a:schemeClr val="tx1"/>
                  </a:solidFill>
                </a:rPr>
                <a:t>Connaissances</a:t>
              </a:r>
            </a:p>
          </p:txBody>
        </p:sp>
        <p:pic>
          <p:nvPicPr>
            <p:cNvPr id="163" name="Image 1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7833" y="3316354"/>
              <a:ext cx="640242" cy="534202"/>
            </a:xfrm>
            <a:prstGeom prst="rect">
              <a:avLst/>
            </a:prstGeom>
          </p:spPr>
        </p:pic>
        <p:pic>
          <p:nvPicPr>
            <p:cNvPr id="164" name="Image 1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119" y="5484604"/>
              <a:ext cx="286940" cy="408092"/>
            </a:xfrm>
            <a:prstGeom prst="rect">
              <a:avLst/>
            </a:prstGeom>
          </p:spPr>
        </p:pic>
        <p:pic>
          <p:nvPicPr>
            <p:cNvPr id="165" name="Image 16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519" y="5637004"/>
              <a:ext cx="286940" cy="408092"/>
            </a:xfrm>
            <a:prstGeom prst="rect">
              <a:avLst/>
            </a:prstGeom>
          </p:spPr>
        </p:pic>
        <p:cxnSp>
          <p:nvCxnSpPr>
            <p:cNvPr id="166" name="Connecteur droit avec flèche 165"/>
            <p:cNvCxnSpPr/>
            <p:nvPr/>
          </p:nvCxnSpPr>
          <p:spPr>
            <a:xfrm flipV="1">
              <a:off x="6507849" y="2428556"/>
              <a:ext cx="2829" cy="807730"/>
            </a:xfrm>
            <a:prstGeom prst="straightConnector1">
              <a:avLst/>
            </a:prstGeom>
            <a:ln w="34925">
              <a:solidFill>
                <a:schemeClr val="tx1">
                  <a:lumMod val="65000"/>
                  <a:lumOff val="3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7" name="Connecteur droit avec flèche 166"/>
            <p:cNvCxnSpPr/>
            <p:nvPr/>
          </p:nvCxnSpPr>
          <p:spPr>
            <a:xfrm flipH="1">
              <a:off x="7211994" y="4230289"/>
              <a:ext cx="781357" cy="1304528"/>
            </a:xfrm>
            <a:prstGeom prst="straightConnector1">
              <a:avLst/>
            </a:prstGeom>
            <a:ln w="34925">
              <a:solidFill>
                <a:schemeClr val="tx1">
                  <a:lumMod val="65000"/>
                  <a:lumOff val="3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8" name="Connecteur droit avec flèche 167"/>
            <p:cNvCxnSpPr/>
            <p:nvPr/>
          </p:nvCxnSpPr>
          <p:spPr>
            <a:xfrm flipH="1">
              <a:off x="6912452" y="1744860"/>
              <a:ext cx="940684" cy="5519"/>
            </a:xfrm>
            <a:prstGeom prst="straightConnector1">
              <a:avLst/>
            </a:prstGeom>
            <a:ln w="34925">
              <a:solidFill>
                <a:schemeClr val="tx1">
                  <a:lumMod val="65000"/>
                  <a:lumOff val="35000"/>
                </a:schemeClr>
              </a:solidFill>
              <a:headEnd type="triangle"/>
              <a:tailEnd type="triangle"/>
            </a:ln>
          </p:spPr>
          <p:style>
            <a:lnRef idx="1">
              <a:schemeClr val="dk1"/>
            </a:lnRef>
            <a:fillRef idx="0">
              <a:schemeClr val="dk1"/>
            </a:fillRef>
            <a:effectRef idx="0">
              <a:schemeClr val="dk1"/>
            </a:effectRef>
            <a:fontRef idx="minor">
              <a:schemeClr val="tx1"/>
            </a:fontRef>
          </p:style>
        </p:cxnSp>
        <p:pic>
          <p:nvPicPr>
            <p:cNvPr id="169" name="Google Shape;1092;p141"/>
            <p:cNvPicPr preferRelativeResize="0"/>
            <p:nvPr/>
          </p:nvPicPr>
          <p:blipFill rotWithShape="1">
            <a:blip r:embed="rId9">
              <a:alphaModFix/>
            </a:blip>
            <a:srcRect/>
            <a:stretch/>
          </p:blipFill>
          <p:spPr>
            <a:xfrm rot="18839783">
              <a:off x="6963897" y="3982037"/>
              <a:ext cx="337609" cy="575158"/>
            </a:xfrm>
            <a:prstGeom prst="rect">
              <a:avLst/>
            </a:prstGeom>
            <a:noFill/>
            <a:ln>
              <a:noFill/>
            </a:ln>
          </p:spPr>
        </p:pic>
      </p:grpSp>
      <p:grpSp>
        <p:nvGrpSpPr>
          <p:cNvPr id="3" name="Groupe 2">
            <a:extLst>
              <a:ext uri="{FF2B5EF4-FFF2-40B4-BE49-F238E27FC236}">
                <a16:creationId xmlns:a16="http://schemas.microsoft.com/office/drawing/2014/main" id="{9673C160-A4B6-074A-8CEC-903575A1FFEF}"/>
              </a:ext>
            </a:extLst>
          </p:cNvPr>
          <p:cNvGrpSpPr/>
          <p:nvPr/>
        </p:nvGrpSpPr>
        <p:grpSpPr>
          <a:xfrm>
            <a:off x="83286" y="646208"/>
            <a:ext cx="5573447" cy="5146542"/>
            <a:chOff x="83286" y="646208"/>
            <a:chExt cx="5573447" cy="5146542"/>
          </a:xfrm>
        </p:grpSpPr>
        <p:sp>
          <p:nvSpPr>
            <p:cNvPr id="47" name="Rectangle 46"/>
            <p:cNvSpPr/>
            <p:nvPr/>
          </p:nvSpPr>
          <p:spPr>
            <a:xfrm>
              <a:off x="499664" y="747901"/>
              <a:ext cx="1067921" cy="400110"/>
            </a:xfrm>
            <a:prstGeom prst="rect">
              <a:avLst/>
            </a:prstGeom>
            <a:noFill/>
          </p:spPr>
          <p:txBody>
            <a:bodyPr wrap="none" lIns="91440" tIns="45720" rIns="91440" bIns="45720">
              <a:spAutoFit/>
            </a:bodyPr>
            <a:lstStyle/>
            <a:p>
              <a:pPr algn="ctr"/>
              <a:r>
                <a:rPr lang="fr-FR" sz="2000" dirty="0">
                  <a:ln w="0"/>
                  <a:solidFill>
                    <a:srgbClr val="C00000"/>
                  </a:solidFill>
                  <a:effectLst>
                    <a:outerShdw blurRad="38100" dist="19050" dir="2700000" algn="tl" rotWithShape="0">
                      <a:schemeClr val="dk1">
                        <a:alpha val="40000"/>
                      </a:schemeClr>
                    </a:outerShdw>
                  </a:effectLst>
                </a:rPr>
                <a:t>Externe</a:t>
              </a:r>
              <a:endParaRPr lang="fr-FR" sz="2000" b="0" cap="none" spc="0" dirty="0">
                <a:ln w="0"/>
                <a:solidFill>
                  <a:srgbClr val="C00000"/>
                </a:solidFill>
                <a:effectLst>
                  <a:outerShdw blurRad="38100" dist="19050" dir="2700000" algn="tl" rotWithShape="0">
                    <a:schemeClr val="dk1">
                      <a:alpha val="40000"/>
                    </a:schemeClr>
                  </a:outerShdw>
                </a:effectLst>
              </a:endParaRPr>
            </a:p>
          </p:txBody>
        </p:sp>
        <p:grpSp>
          <p:nvGrpSpPr>
            <p:cNvPr id="172" name="Groupe 171"/>
            <p:cNvGrpSpPr/>
            <p:nvPr/>
          </p:nvGrpSpPr>
          <p:grpSpPr>
            <a:xfrm>
              <a:off x="83286" y="646208"/>
              <a:ext cx="5573447" cy="5146542"/>
              <a:chOff x="-236892" y="650098"/>
              <a:chExt cx="5573447" cy="5146542"/>
            </a:xfrm>
          </p:grpSpPr>
          <p:sp>
            <p:nvSpPr>
              <p:cNvPr id="49" name="Google Shape;88;p13"/>
              <p:cNvSpPr/>
              <p:nvPr/>
            </p:nvSpPr>
            <p:spPr>
              <a:xfrm>
                <a:off x="552064" y="1256929"/>
                <a:ext cx="3977011" cy="3488123"/>
              </a:xfrm>
              <a:prstGeom prst="ellipse">
                <a:avLst/>
              </a:prstGeom>
              <a:noFill/>
              <a:ln w="12700" cap="flat" cmpd="sng">
                <a:solidFill>
                  <a:srgbClr val="9CC2E5"/>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5" name="Flèche vers la droite 43"/>
              <p:cNvSpPr/>
              <p:nvPr/>
            </p:nvSpPr>
            <p:spPr>
              <a:xfrm rot="19232676">
                <a:off x="2317269" y="1981975"/>
                <a:ext cx="2137922" cy="1312617"/>
              </a:xfrm>
              <a:prstGeom prst="rightArrow">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984250" algn="ctr"/>
                <a:r>
                  <a:rPr lang="fr-FR" sz="1100" dirty="0">
                    <a:solidFill>
                      <a:schemeClr val="accent1">
                        <a:lumMod val="50000"/>
                      </a:schemeClr>
                    </a:solidFill>
                    <a:latin typeface="Calibri"/>
                    <a:cs typeface="Calibri"/>
                  </a:rPr>
                  <a:t>Mise à disposition de services</a:t>
                </a:r>
                <a:endParaRPr lang="fr-FR" sz="1100" dirty="0"/>
              </a:p>
            </p:txBody>
          </p:sp>
          <p:sp>
            <p:nvSpPr>
              <p:cNvPr id="6" name="Double flèche horizontale 5"/>
              <p:cNvSpPr/>
              <p:nvPr/>
            </p:nvSpPr>
            <p:spPr>
              <a:xfrm rot="1510630">
                <a:off x="2321115" y="2638501"/>
                <a:ext cx="2416088" cy="1265495"/>
              </a:xfrm>
              <a:prstGeom prst="leftRightArrow">
                <a:avLst/>
              </a:prstGeom>
              <a:gradFill flip="none" rotWithShape="1">
                <a:gsLst>
                  <a:gs pos="0">
                    <a:srgbClr val="D7FB99">
                      <a:shade val="30000"/>
                      <a:satMod val="115000"/>
                    </a:srgbClr>
                  </a:gs>
                  <a:gs pos="50000">
                    <a:srgbClr val="D7FB99">
                      <a:shade val="67500"/>
                      <a:satMod val="115000"/>
                    </a:srgbClr>
                  </a:gs>
                  <a:gs pos="100000">
                    <a:srgbClr val="D7FB99">
                      <a:shade val="100000"/>
                      <a:satMod val="115000"/>
                    </a:srgbClr>
                  </a:gs>
                </a:gsLst>
                <a:lin ang="2700000" scaled="1"/>
                <a:tileRect/>
              </a:gradFill>
              <a:ln>
                <a:noFill/>
              </a:ln>
            </p:spPr>
            <p:style>
              <a:lnRef idx="1">
                <a:schemeClr val="accent3"/>
              </a:lnRef>
              <a:fillRef idx="3">
                <a:schemeClr val="accent3"/>
              </a:fillRef>
              <a:effectRef idx="2">
                <a:schemeClr val="accent3"/>
              </a:effectRef>
              <a:fontRef idx="minor">
                <a:schemeClr val="lt1"/>
              </a:fontRef>
            </p:style>
            <p:txBody>
              <a:bodyPr rIns="0" rtlCol="0" anchor="ctr"/>
              <a:lstStyle/>
              <a:p>
                <a:pPr marL="228600" algn="r">
                  <a:spcAft>
                    <a:spcPts val="300"/>
                  </a:spcAft>
                </a:pPr>
                <a:r>
                  <a:rPr lang="fr-FR" sz="1000" dirty="0">
                    <a:solidFill>
                      <a:schemeClr val="accent1">
                        <a:lumMod val="50000"/>
                      </a:schemeClr>
                    </a:solidFill>
                    <a:latin typeface="Calibri"/>
                    <a:cs typeface="Calibri"/>
                  </a:rPr>
                  <a:t>Mise à disposition de services. Développement d’applications et de workflows</a:t>
                </a:r>
              </a:p>
            </p:txBody>
          </p:sp>
          <p:sp>
            <p:nvSpPr>
              <p:cNvPr id="7" name="Double flèche horizontale 6"/>
              <p:cNvSpPr/>
              <p:nvPr/>
            </p:nvSpPr>
            <p:spPr>
              <a:xfrm rot="15936861">
                <a:off x="1531432" y="1326804"/>
                <a:ext cx="2018272" cy="1079798"/>
              </a:xfrm>
              <a:prstGeom prst="leftRightArrow">
                <a:avLst/>
              </a:prstGeom>
              <a:gradFill flip="none" rotWithShape="1">
                <a:gsLst>
                  <a:gs pos="0">
                    <a:srgbClr val="FFFFB5">
                      <a:shade val="30000"/>
                      <a:satMod val="115000"/>
                    </a:srgbClr>
                  </a:gs>
                  <a:gs pos="50000">
                    <a:srgbClr val="FFFFB5">
                      <a:shade val="67500"/>
                      <a:satMod val="115000"/>
                    </a:srgbClr>
                  </a:gs>
                  <a:gs pos="100000">
                    <a:srgbClr val="FFFFB5">
                      <a:shade val="100000"/>
                      <a:satMod val="115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marL="228600">
                  <a:spcAft>
                    <a:spcPts val="300"/>
                  </a:spcAft>
                </a:pPr>
                <a:endParaRPr lang="fr-FR" sz="1100" dirty="0">
                  <a:solidFill>
                    <a:schemeClr val="accent1">
                      <a:lumMod val="50000"/>
                    </a:schemeClr>
                  </a:solidFill>
                  <a:latin typeface="Calibri"/>
                  <a:cs typeface="Calibri"/>
                </a:endParaRPr>
              </a:p>
            </p:txBody>
          </p:sp>
          <p:sp>
            <p:nvSpPr>
              <p:cNvPr id="8" name="Double flèche horizontale 7"/>
              <p:cNvSpPr/>
              <p:nvPr/>
            </p:nvSpPr>
            <p:spPr>
              <a:xfrm rot="1896333">
                <a:off x="603413" y="2065690"/>
                <a:ext cx="1899243" cy="1081761"/>
              </a:xfrm>
              <a:prstGeom prst="leftRightArrow">
                <a:avLst/>
              </a:prstGeom>
              <a:gradFill flip="none" rotWithShape="1">
                <a:gsLst>
                  <a:gs pos="0">
                    <a:srgbClr val="FFFFB5">
                      <a:shade val="30000"/>
                      <a:satMod val="115000"/>
                    </a:srgbClr>
                  </a:gs>
                  <a:gs pos="50000">
                    <a:srgbClr val="FFFFB5">
                      <a:shade val="67500"/>
                      <a:satMod val="115000"/>
                    </a:srgbClr>
                  </a:gs>
                  <a:gs pos="100000">
                    <a:srgbClr val="FFFFB5">
                      <a:shade val="100000"/>
                      <a:satMod val="115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marL="228600">
                  <a:spcAft>
                    <a:spcPts val="300"/>
                  </a:spcAft>
                </a:pPr>
                <a:r>
                  <a:rPr lang="fr-FR" sz="1100" dirty="0">
                    <a:solidFill>
                      <a:schemeClr val="accent1">
                        <a:lumMod val="50000"/>
                      </a:schemeClr>
                    </a:solidFill>
                    <a:latin typeface="Calibri"/>
                    <a:cs typeface="Calibri"/>
                  </a:rPr>
                  <a:t>Maintenance et évolution des services</a:t>
                </a:r>
              </a:p>
            </p:txBody>
          </p:sp>
          <p:sp>
            <p:nvSpPr>
              <p:cNvPr id="9" name="Double flèche horizontale 8"/>
              <p:cNvSpPr/>
              <p:nvPr/>
            </p:nvSpPr>
            <p:spPr>
              <a:xfrm rot="19065355">
                <a:off x="953738" y="3342931"/>
                <a:ext cx="1693601" cy="1006875"/>
              </a:xfrm>
              <a:prstGeom prst="leftRightArrow">
                <a:avLst/>
              </a:prstGeom>
              <a:gradFill flip="none" rotWithShape="1">
                <a:gsLst>
                  <a:gs pos="0">
                    <a:srgbClr val="FFFFB5">
                      <a:shade val="30000"/>
                      <a:satMod val="115000"/>
                    </a:srgbClr>
                  </a:gs>
                  <a:gs pos="50000">
                    <a:srgbClr val="FFFFB5">
                      <a:shade val="67500"/>
                      <a:satMod val="115000"/>
                    </a:srgbClr>
                  </a:gs>
                  <a:gs pos="100000">
                    <a:srgbClr val="FFFFB5">
                      <a:shade val="100000"/>
                      <a:satMod val="115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marL="228600">
                  <a:spcAft>
                    <a:spcPts val="300"/>
                  </a:spcAft>
                </a:pPr>
                <a:r>
                  <a:rPr lang="fr-FR" sz="1100" dirty="0">
                    <a:solidFill>
                      <a:schemeClr val="accent1">
                        <a:lumMod val="50000"/>
                      </a:schemeClr>
                    </a:solidFill>
                    <a:latin typeface="Calibri"/>
                    <a:cs typeface="Calibri"/>
                  </a:rPr>
                  <a:t>Accès aux contenus</a:t>
                </a:r>
              </a:p>
            </p:txBody>
          </p:sp>
          <p:sp>
            <p:nvSpPr>
              <p:cNvPr id="50" name="Google Shape;103;p13"/>
              <p:cNvSpPr/>
              <p:nvPr/>
            </p:nvSpPr>
            <p:spPr>
              <a:xfrm>
                <a:off x="1749756" y="882718"/>
                <a:ext cx="1337981" cy="657143"/>
              </a:xfrm>
              <a:prstGeom prst="roundRect">
                <a:avLst>
                  <a:gd name="adj" fmla="val 16667"/>
                </a:avLst>
              </a:prstGeom>
              <a:solidFill>
                <a:srgbClr val="FFD966"/>
              </a:solidFill>
              <a:ln w="12700" cap="flat" cmpd="sng">
                <a:solidFill>
                  <a:srgbClr val="D8D8D8"/>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algn="ctr"/>
                <a:r>
                  <a:rPr lang="fr-FR" sz="1200" dirty="0">
                    <a:solidFill>
                      <a:srgbClr val="3F3F3F"/>
                    </a:solidFill>
                    <a:latin typeface="Calibri" panose="020F0502020204030204" pitchFamily="34" charset="0"/>
                    <a:ea typeface="Calibri"/>
                    <a:cs typeface="Calibri" panose="020F0502020204030204" pitchFamily="34" charset="0"/>
                    <a:sym typeface="Calibri"/>
                  </a:rPr>
                  <a:t>Infrastructures</a:t>
                </a:r>
                <a:endParaRPr sz="1200" dirty="0">
                  <a:latin typeface="Calibri" panose="020F0502020204030204" pitchFamily="34" charset="0"/>
                  <a:cs typeface="Calibri" panose="020F0502020204030204" pitchFamily="34" charset="0"/>
                </a:endParaRPr>
              </a:p>
              <a:p>
                <a:pPr algn="ctr"/>
                <a:r>
                  <a:rPr lang="fr-FR" sz="1200" dirty="0">
                    <a:solidFill>
                      <a:srgbClr val="3F3F3F"/>
                    </a:solidFill>
                    <a:latin typeface="Calibri" panose="020F0502020204030204" pitchFamily="34" charset="0"/>
                    <a:ea typeface="Calibri"/>
                    <a:cs typeface="Calibri" panose="020F0502020204030204" pitchFamily="34" charset="0"/>
                    <a:sym typeface="Calibri"/>
                  </a:rPr>
                  <a:t>de calcul et de stockage</a:t>
                </a:r>
                <a:endParaRPr sz="1200" dirty="0">
                  <a:latin typeface="Calibri" panose="020F0502020204030204" pitchFamily="34" charset="0"/>
                  <a:cs typeface="Calibri" panose="020F0502020204030204" pitchFamily="34" charset="0"/>
                </a:endParaRPr>
              </a:p>
            </p:txBody>
          </p:sp>
          <p:sp>
            <p:nvSpPr>
              <p:cNvPr id="51" name="Double flèche horizontale 50"/>
              <p:cNvSpPr/>
              <p:nvPr/>
            </p:nvSpPr>
            <p:spPr>
              <a:xfrm rot="5400000">
                <a:off x="1625186" y="3109677"/>
                <a:ext cx="2075743" cy="1321629"/>
              </a:xfrm>
              <a:prstGeom prst="leftRightArrow">
                <a:avLst/>
              </a:prstGeom>
              <a:gradFill flip="none" rotWithShape="1">
                <a:gsLst>
                  <a:gs pos="0">
                    <a:srgbClr val="F07377">
                      <a:tint val="66000"/>
                      <a:satMod val="160000"/>
                    </a:srgbClr>
                  </a:gs>
                  <a:gs pos="50000">
                    <a:srgbClr val="F07377">
                      <a:tint val="44500"/>
                      <a:satMod val="160000"/>
                    </a:srgbClr>
                  </a:gs>
                  <a:gs pos="100000">
                    <a:srgbClr val="F07377">
                      <a:tint val="23500"/>
                      <a:satMod val="160000"/>
                    </a:srgbClr>
                  </a:gs>
                </a:gsLst>
                <a:lin ang="270000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228600" algn="r">
                  <a:spcAft>
                    <a:spcPts val="300"/>
                  </a:spcAft>
                </a:pPr>
                <a:r>
                  <a:rPr lang="fr-FR" sz="1000" dirty="0">
                    <a:solidFill>
                      <a:schemeClr val="accent1">
                        <a:lumMod val="50000"/>
                      </a:schemeClr>
                    </a:solidFill>
                    <a:latin typeface="Calibri"/>
                    <a:cs typeface="Calibri"/>
                  </a:rPr>
                  <a:t>Mutualisation et intégration d’outils / technologies TDM</a:t>
                </a:r>
              </a:p>
            </p:txBody>
          </p:sp>
          <p:grpSp>
            <p:nvGrpSpPr>
              <p:cNvPr id="53" name="Groupe 52"/>
              <p:cNvGrpSpPr/>
              <p:nvPr/>
            </p:nvGrpSpPr>
            <p:grpSpPr>
              <a:xfrm>
                <a:off x="3523404" y="650098"/>
                <a:ext cx="1379197" cy="1408351"/>
                <a:chOff x="8176182" y="325149"/>
                <a:chExt cx="1614591" cy="1635749"/>
              </a:xfrm>
            </p:grpSpPr>
            <p:sp>
              <p:nvSpPr>
                <p:cNvPr id="54" name="Google Shape;105;p13"/>
                <p:cNvSpPr/>
                <p:nvPr/>
              </p:nvSpPr>
              <p:spPr>
                <a:xfrm>
                  <a:off x="8176182" y="325149"/>
                  <a:ext cx="1614591" cy="1635749"/>
                </a:xfrm>
                <a:prstGeom prst="roundRect">
                  <a:avLst>
                    <a:gd name="adj" fmla="val 16667"/>
                  </a:avLst>
                </a:prstGeom>
                <a:gradFill>
                  <a:gsLst>
                    <a:gs pos="0">
                      <a:schemeClr val="accent1">
                        <a:lumMod val="40000"/>
                        <a:lumOff val="60000"/>
                      </a:schemeClr>
                    </a:gs>
                    <a:gs pos="100000">
                      <a:schemeClr val="accent1">
                        <a:tint val="50000"/>
                        <a:shade val="100000"/>
                        <a:satMod val="350000"/>
                      </a:schemeClr>
                    </a:gs>
                  </a:gsLst>
                </a:gradFill>
                <a:ln>
                  <a:headEnd type="none" w="sm" len="sm"/>
                  <a:tailEnd type="none" w="sm" len="sm"/>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spcFirstLastPara="1" wrap="square" lIns="91425" tIns="45700" rIns="91425" bIns="45700" anchor="t" anchorCtr="0">
                  <a:noAutofit/>
                </a:bodyPr>
                <a:lstStyle/>
                <a:p>
                  <a:pPr algn="ctr"/>
                  <a:r>
                    <a:rPr lang="fr-FR" sz="1100" dirty="0">
                      <a:solidFill>
                        <a:srgbClr val="3F3F3F"/>
                      </a:solidFill>
                      <a:latin typeface="Calibri"/>
                      <a:ea typeface="Calibri"/>
                      <a:cs typeface="Calibri"/>
                      <a:sym typeface="Calibri"/>
                    </a:rPr>
                    <a:t>Utilisateurs finaux</a:t>
                  </a:r>
                  <a:endParaRPr sz="1100" dirty="0">
                    <a:solidFill>
                      <a:srgbClr val="3F3F3F"/>
                    </a:solidFill>
                    <a:latin typeface="Calibri"/>
                    <a:ea typeface="Calibri"/>
                    <a:cs typeface="Calibri"/>
                    <a:sym typeface="Calibri"/>
                  </a:endParaRPr>
                </a:p>
              </p:txBody>
            </p:sp>
            <p:sp>
              <p:nvSpPr>
                <p:cNvPr id="55" name="Google Shape;101;p13"/>
                <p:cNvSpPr/>
                <p:nvPr/>
              </p:nvSpPr>
              <p:spPr>
                <a:xfrm>
                  <a:off x="8264442" y="675619"/>
                  <a:ext cx="1459304" cy="322207"/>
                </a:xfrm>
                <a:prstGeom prst="rect">
                  <a:avLst/>
                </a:prstGeom>
                <a:gradFill>
                  <a:gsLst>
                    <a:gs pos="0">
                      <a:schemeClr val="accent1">
                        <a:lumMod val="40000"/>
                        <a:lumOff val="60000"/>
                      </a:schemeClr>
                    </a:gs>
                    <a:gs pos="100000">
                      <a:schemeClr val="accent1">
                        <a:tint val="50000"/>
                        <a:shade val="100000"/>
                        <a:satMod val="350000"/>
                      </a:schemeClr>
                    </a:gs>
                  </a:gsLst>
                </a:gradFill>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91425" tIns="45700" rIns="91425" bIns="45700" anchor="ctr" anchorCtr="0">
                  <a:noAutofit/>
                </a:bodyPr>
                <a:lstStyle/>
                <a:p>
                  <a:pPr algn="ctr"/>
                  <a:r>
                    <a:rPr lang="fr-FR" sz="1000" dirty="0">
                      <a:solidFill>
                        <a:srgbClr val="403152"/>
                      </a:solidFill>
                      <a:latin typeface="Calibri"/>
                      <a:ea typeface="Calibri"/>
                      <a:cs typeface="Calibri"/>
                      <a:sym typeface="Calibri"/>
                    </a:rPr>
                    <a:t>Laboratoires de recherche</a:t>
                  </a:r>
                  <a:endParaRPr sz="1000" dirty="0">
                    <a:solidFill>
                      <a:srgbClr val="403152"/>
                    </a:solidFill>
                    <a:latin typeface="Calibri"/>
                    <a:ea typeface="Calibri"/>
                    <a:cs typeface="Calibri"/>
                    <a:sym typeface="Calibri"/>
                  </a:endParaRPr>
                </a:p>
              </p:txBody>
            </p:sp>
            <p:sp>
              <p:nvSpPr>
                <p:cNvPr id="56" name="Google Shape;101;p13"/>
                <p:cNvSpPr/>
                <p:nvPr/>
              </p:nvSpPr>
              <p:spPr>
                <a:xfrm>
                  <a:off x="8264442" y="1043608"/>
                  <a:ext cx="1459304" cy="322207"/>
                </a:xfrm>
                <a:prstGeom prst="rect">
                  <a:avLst/>
                </a:prstGeom>
                <a:gradFill>
                  <a:gsLst>
                    <a:gs pos="0">
                      <a:schemeClr val="accent1">
                        <a:lumMod val="40000"/>
                        <a:lumOff val="60000"/>
                      </a:schemeClr>
                    </a:gs>
                    <a:gs pos="100000">
                      <a:schemeClr val="accent1">
                        <a:tint val="50000"/>
                        <a:shade val="100000"/>
                        <a:satMod val="350000"/>
                      </a:schemeClr>
                    </a:gs>
                  </a:gsLst>
                </a:gradFill>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91425" tIns="45700" rIns="91425" bIns="45700" anchor="ctr" anchorCtr="0">
                  <a:noAutofit/>
                </a:bodyPr>
                <a:lstStyle/>
                <a:p>
                  <a:pPr algn="ctr"/>
                  <a:r>
                    <a:rPr lang="fr-FR" sz="1000">
                      <a:solidFill>
                        <a:srgbClr val="403152"/>
                      </a:solidFill>
                      <a:latin typeface="Calibri"/>
                      <a:ea typeface="Calibri"/>
                      <a:cs typeface="Calibri"/>
                      <a:sym typeface="Calibri"/>
                    </a:rPr>
                    <a:t>Gestion de la recherche</a:t>
                  </a:r>
                  <a:endParaRPr sz="1000">
                    <a:solidFill>
                      <a:srgbClr val="403152"/>
                    </a:solidFill>
                    <a:latin typeface="Calibri"/>
                    <a:ea typeface="Calibri"/>
                    <a:cs typeface="Calibri"/>
                    <a:sym typeface="Calibri"/>
                  </a:endParaRPr>
                </a:p>
              </p:txBody>
            </p:sp>
            <p:sp>
              <p:nvSpPr>
                <p:cNvPr id="57" name="Google Shape;101;p13"/>
                <p:cNvSpPr/>
                <p:nvPr/>
              </p:nvSpPr>
              <p:spPr>
                <a:xfrm>
                  <a:off x="8283344" y="1402081"/>
                  <a:ext cx="1459304" cy="479567"/>
                </a:xfrm>
                <a:prstGeom prst="rect">
                  <a:avLst/>
                </a:prstGeom>
                <a:gradFill>
                  <a:gsLst>
                    <a:gs pos="0">
                      <a:schemeClr val="accent1">
                        <a:lumMod val="40000"/>
                        <a:lumOff val="60000"/>
                      </a:schemeClr>
                    </a:gs>
                    <a:gs pos="100000">
                      <a:schemeClr val="accent1">
                        <a:tint val="50000"/>
                        <a:shade val="100000"/>
                        <a:satMod val="350000"/>
                      </a:schemeClr>
                    </a:gs>
                  </a:gsLst>
                </a:gradFill>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91425" tIns="45700" rIns="91425" bIns="45700" anchor="ctr" anchorCtr="0">
                  <a:noAutofit/>
                </a:bodyPr>
                <a:lstStyle/>
                <a:p>
                  <a:pPr algn="ctr"/>
                  <a:r>
                    <a:rPr lang="fr-FR" sz="1000">
                      <a:solidFill>
                        <a:srgbClr val="403152"/>
                      </a:solidFill>
                      <a:latin typeface="Calibri"/>
                      <a:ea typeface="Calibri"/>
                      <a:cs typeface="Calibri"/>
                      <a:sym typeface="Calibri"/>
                    </a:rPr>
                    <a:t>Agences, réseaux professionnels, industriels</a:t>
                  </a:r>
                  <a:endParaRPr sz="1000">
                    <a:solidFill>
                      <a:srgbClr val="403152"/>
                    </a:solidFill>
                    <a:latin typeface="Calibri"/>
                    <a:ea typeface="Calibri"/>
                    <a:cs typeface="Calibri"/>
                    <a:sym typeface="Calibri"/>
                  </a:endParaRPr>
                </a:p>
              </p:txBody>
            </p:sp>
          </p:grpSp>
          <p:grpSp>
            <p:nvGrpSpPr>
              <p:cNvPr id="58" name="Groupe 57"/>
              <p:cNvGrpSpPr/>
              <p:nvPr/>
            </p:nvGrpSpPr>
            <p:grpSpPr>
              <a:xfrm>
                <a:off x="3789600" y="3865739"/>
                <a:ext cx="1546955" cy="1930901"/>
                <a:chOff x="9371984" y="2639191"/>
                <a:chExt cx="2067770" cy="2417206"/>
              </a:xfrm>
            </p:grpSpPr>
            <p:sp>
              <p:nvSpPr>
                <p:cNvPr id="59" name="Google Shape;100;p13"/>
                <p:cNvSpPr/>
                <p:nvPr/>
              </p:nvSpPr>
              <p:spPr>
                <a:xfrm>
                  <a:off x="9371984" y="2639191"/>
                  <a:ext cx="2067770" cy="2417206"/>
                </a:xfrm>
                <a:prstGeom prst="roundRect">
                  <a:avLst>
                    <a:gd name="adj" fmla="val 16667"/>
                  </a:avLst>
                </a:prstGeom>
                <a:ln>
                  <a:headEnd type="none" w="sm" len="sm"/>
                  <a:tailEnd type="none" w="sm" len="sm"/>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spcFirstLastPara="1" wrap="square" lIns="91425" tIns="0" rIns="91425" bIns="45700" anchor="t" anchorCtr="0">
                  <a:noAutofit/>
                </a:bodyPr>
                <a:lstStyle/>
                <a:p>
                  <a:pPr algn="ctr"/>
                  <a:r>
                    <a:rPr lang="fr-FR" sz="1100" dirty="0">
                      <a:solidFill>
                        <a:srgbClr val="243786"/>
                      </a:solidFill>
                      <a:latin typeface="Calibri"/>
                      <a:ea typeface="Calibri"/>
                      <a:cs typeface="Calibri"/>
                      <a:sym typeface="Calibri"/>
                    </a:rPr>
                    <a:t>Développeurs/</a:t>
                  </a:r>
                </a:p>
                <a:p>
                  <a:pPr algn="ctr"/>
                  <a:r>
                    <a:rPr lang="fr-FR" sz="1100" dirty="0">
                      <a:solidFill>
                        <a:srgbClr val="243786"/>
                      </a:solidFill>
                      <a:latin typeface="Calibri"/>
                      <a:ea typeface="Calibri"/>
                      <a:cs typeface="Calibri"/>
                      <a:sym typeface="Calibri"/>
                    </a:rPr>
                    <a:t>fournisseurs d’applications/ services utilisant du TDM</a:t>
                  </a:r>
                  <a:endParaRPr sz="1100" dirty="0">
                    <a:solidFill>
                      <a:srgbClr val="243786"/>
                    </a:solidFill>
                    <a:latin typeface="Calibri"/>
                    <a:ea typeface="Calibri"/>
                    <a:cs typeface="Calibri"/>
                    <a:sym typeface="Calibri"/>
                  </a:endParaRPr>
                </a:p>
              </p:txBody>
            </p:sp>
            <p:sp>
              <p:nvSpPr>
                <p:cNvPr id="60" name="Google Shape;101;p13"/>
                <p:cNvSpPr/>
                <p:nvPr/>
              </p:nvSpPr>
              <p:spPr>
                <a:xfrm>
                  <a:off x="9566901" y="3810896"/>
                  <a:ext cx="1788161" cy="444548"/>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91425" tIns="45700" rIns="91425" bIns="45700" anchor="ctr" anchorCtr="0">
                  <a:noAutofit/>
                </a:bodyPr>
                <a:lstStyle/>
                <a:p>
                  <a:pPr algn="ctr"/>
                  <a:r>
                    <a:rPr lang="fr-FR" sz="1000">
                      <a:solidFill>
                        <a:schemeClr val="accent1">
                          <a:lumMod val="50000"/>
                        </a:schemeClr>
                      </a:solidFill>
                      <a:latin typeface="Calibri"/>
                      <a:ea typeface="Calibri"/>
                      <a:cs typeface="Calibri"/>
                      <a:sym typeface="Calibri"/>
                    </a:rPr>
                    <a:t>Plateformes thématiques</a:t>
                  </a:r>
                  <a:endParaRPr sz="1000">
                    <a:solidFill>
                      <a:schemeClr val="accent1">
                        <a:lumMod val="50000"/>
                      </a:schemeClr>
                    </a:solidFill>
                    <a:latin typeface="Calibri"/>
                    <a:ea typeface="Calibri"/>
                    <a:cs typeface="Calibri"/>
                    <a:sym typeface="Calibri"/>
                  </a:endParaRPr>
                </a:p>
              </p:txBody>
            </p:sp>
            <p:sp>
              <p:nvSpPr>
                <p:cNvPr id="61" name="Google Shape;101;p13"/>
                <p:cNvSpPr/>
                <p:nvPr/>
              </p:nvSpPr>
              <p:spPr>
                <a:xfrm>
                  <a:off x="9559429" y="4237365"/>
                  <a:ext cx="1788161" cy="369952"/>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91425" tIns="45700" rIns="91425" bIns="45700" anchor="ctr" anchorCtr="0">
                  <a:noAutofit/>
                </a:bodyPr>
                <a:lstStyle/>
                <a:p>
                  <a:pPr algn="ctr"/>
                  <a:r>
                    <a:rPr lang="fr-FR" sz="1000">
                      <a:solidFill>
                        <a:schemeClr val="accent1">
                          <a:lumMod val="50000"/>
                        </a:schemeClr>
                      </a:solidFill>
                      <a:latin typeface="Calibri"/>
                      <a:ea typeface="Calibri"/>
                      <a:cs typeface="Calibri"/>
                      <a:sym typeface="Calibri"/>
                    </a:rPr>
                    <a:t>Plateformes IST</a:t>
                  </a:r>
                  <a:endParaRPr sz="1000">
                    <a:solidFill>
                      <a:schemeClr val="accent1">
                        <a:lumMod val="50000"/>
                      </a:schemeClr>
                    </a:solidFill>
                    <a:latin typeface="Calibri"/>
                    <a:ea typeface="Calibri"/>
                    <a:cs typeface="Calibri"/>
                    <a:sym typeface="Calibri"/>
                  </a:endParaRPr>
                </a:p>
              </p:txBody>
            </p:sp>
            <p:sp>
              <p:nvSpPr>
                <p:cNvPr id="62" name="Google Shape;101;p13"/>
                <p:cNvSpPr/>
                <p:nvPr/>
              </p:nvSpPr>
              <p:spPr>
                <a:xfrm>
                  <a:off x="9562225" y="4634831"/>
                  <a:ext cx="1788162" cy="369952"/>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91425" tIns="45700" rIns="91425" bIns="45700" anchor="ctr" anchorCtr="0">
                  <a:noAutofit/>
                </a:bodyPr>
                <a:lstStyle/>
                <a:p>
                  <a:pPr algn="ctr"/>
                  <a:r>
                    <a:rPr lang="fr-FR" sz="1000">
                      <a:solidFill>
                        <a:schemeClr val="accent1">
                          <a:lumMod val="50000"/>
                        </a:schemeClr>
                      </a:solidFill>
                      <a:latin typeface="Calibri"/>
                      <a:ea typeface="Calibri"/>
                      <a:cs typeface="Calibri"/>
                      <a:sym typeface="Calibri"/>
                    </a:rPr>
                    <a:t>Industriels de l’information</a:t>
                  </a:r>
                  <a:endParaRPr sz="1000">
                    <a:solidFill>
                      <a:schemeClr val="accent1">
                        <a:lumMod val="50000"/>
                      </a:schemeClr>
                    </a:solidFill>
                    <a:latin typeface="Calibri"/>
                    <a:ea typeface="Calibri"/>
                    <a:cs typeface="Calibri"/>
                    <a:sym typeface="Calibri"/>
                  </a:endParaRPr>
                </a:p>
              </p:txBody>
            </p:sp>
          </p:grpSp>
          <p:grpSp>
            <p:nvGrpSpPr>
              <p:cNvPr id="63" name="Google Shape;95;p13"/>
              <p:cNvGrpSpPr/>
              <p:nvPr/>
            </p:nvGrpSpPr>
            <p:grpSpPr>
              <a:xfrm>
                <a:off x="1826833" y="4556213"/>
                <a:ext cx="1496776" cy="1170927"/>
                <a:chOff x="4235065" y="4583679"/>
                <a:chExt cx="1524139" cy="1119287"/>
              </a:xfrm>
            </p:grpSpPr>
            <p:sp>
              <p:nvSpPr>
                <p:cNvPr id="64" name="Google Shape;96;p13"/>
                <p:cNvSpPr/>
                <p:nvPr/>
              </p:nvSpPr>
              <p:spPr>
                <a:xfrm>
                  <a:off x="4235065" y="4583679"/>
                  <a:ext cx="1524139" cy="1119287"/>
                </a:xfrm>
                <a:prstGeom prst="roundRect">
                  <a:avLst>
                    <a:gd name="adj" fmla="val 16667"/>
                  </a:avLst>
                </a:prstGeom>
                <a:ln>
                  <a:headEnd type="none" w="sm" len="sm"/>
                  <a:tailEnd type="none" w="sm" len="sm"/>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t" anchorCtr="0">
                  <a:noAutofit/>
                </a:bodyPr>
                <a:lstStyle/>
                <a:p>
                  <a:pPr algn="ctr"/>
                  <a:r>
                    <a:rPr lang="fr-FR" sz="1100" dirty="0">
                      <a:solidFill>
                        <a:schemeClr val="accent1">
                          <a:lumMod val="50000"/>
                        </a:schemeClr>
                      </a:solidFill>
                      <a:latin typeface="Calibri"/>
                      <a:ea typeface="Calibri"/>
                      <a:cs typeface="Calibri"/>
                      <a:sym typeface="Calibri"/>
                    </a:rPr>
                    <a:t>Fournisseurs de composants TDM</a:t>
                  </a:r>
                  <a:endParaRPr sz="1100" dirty="0">
                    <a:solidFill>
                      <a:schemeClr val="accent1">
                        <a:lumMod val="50000"/>
                      </a:schemeClr>
                    </a:solidFill>
                    <a:latin typeface="Calibri"/>
                    <a:ea typeface="Calibri"/>
                    <a:cs typeface="Calibri"/>
                    <a:sym typeface="Calibri"/>
                  </a:endParaRPr>
                </a:p>
              </p:txBody>
            </p:sp>
            <p:sp>
              <p:nvSpPr>
                <p:cNvPr id="65" name="Google Shape;97;p13"/>
                <p:cNvSpPr/>
                <p:nvPr/>
              </p:nvSpPr>
              <p:spPr>
                <a:xfrm>
                  <a:off x="4300489" y="5014364"/>
                  <a:ext cx="1376009" cy="299779"/>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ctr" anchorCtr="0">
                  <a:noAutofit/>
                </a:bodyPr>
                <a:lstStyle/>
                <a:p>
                  <a:pPr algn="ctr"/>
                  <a:r>
                    <a:rPr lang="fr-FR" sz="1000">
                      <a:solidFill>
                        <a:srgbClr val="3F3F3F"/>
                      </a:solidFill>
                      <a:latin typeface="Calibri"/>
                      <a:ea typeface="Calibri"/>
                      <a:cs typeface="Calibri"/>
                      <a:sym typeface="Calibri"/>
                    </a:rPr>
                    <a:t>Laboratoire de recherche</a:t>
                  </a:r>
                  <a:endParaRPr sz="1000">
                    <a:solidFill>
                      <a:srgbClr val="3F3F3F"/>
                    </a:solidFill>
                    <a:latin typeface="Calibri"/>
                    <a:ea typeface="Calibri"/>
                    <a:cs typeface="Calibri"/>
                    <a:sym typeface="Calibri"/>
                  </a:endParaRPr>
                </a:p>
              </p:txBody>
            </p:sp>
            <p:sp>
              <p:nvSpPr>
                <p:cNvPr id="66" name="Google Shape;98;p13"/>
                <p:cNvSpPr/>
                <p:nvPr/>
              </p:nvSpPr>
              <p:spPr>
                <a:xfrm>
                  <a:off x="4300489" y="5338965"/>
                  <a:ext cx="1376008" cy="249780"/>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ctr" anchorCtr="0">
                  <a:noAutofit/>
                </a:bodyPr>
                <a:lstStyle/>
                <a:p>
                  <a:pPr algn="ctr"/>
                  <a:r>
                    <a:rPr lang="fr-FR" sz="1000">
                      <a:solidFill>
                        <a:srgbClr val="3F3F3F"/>
                      </a:solidFill>
                      <a:latin typeface="Calibri"/>
                      <a:ea typeface="Calibri"/>
                      <a:cs typeface="Calibri"/>
                      <a:sym typeface="Calibri"/>
                    </a:rPr>
                    <a:t>Ingénierie de transfert</a:t>
                  </a:r>
                  <a:endParaRPr sz="1000"/>
                </a:p>
              </p:txBody>
            </p:sp>
          </p:grpSp>
          <p:grpSp>
            <p:nvGrpSpPr>
              <p:cNvPr id="67" name="Google Shape;89;p13"/>
              <p:cNvGrpSpPr/>
              <p:nvPr/>
            </p:nvGrpSpPr>
            <p:grpSpPr>
              <a:xfrm>
                <a:off x="219134" y="3632519"/>
                <a:ext cx="1200048" cy="1334417"/>
                <a:chOff x="6673768" y="3473297"/>
                <a:chExt cx="1373400" cy="1564935"/>
              </a:xfrm>
            </p:grpSpPr>
            <p:sp>
              <p:nvSpPr>
                <p:cNvPr id="68" name="Google Shape;90;p13"/>
                <p:cNvSpPr/>
                <p:nvPr/>
              </p:nvSpPr>
              <p:spPr>
                <a:xfrm>
                  <a:off x="6673768" y="3473297"/>
                  <a:ext cx="1373400" cy="1564935"/>
                </a:xfrm>
                <a:prstGeom prst="roundRect">
                  <a:avLst>
                    <a:gd name="adj" fmla="val 16667"/>
                  </a:avLst>
                </a:prstGeom>
                <a:solidFill>
                  <a:srgbClr val="FFD966"/>
                </a:solidFill>
                <a:ln w="12700" cap="flat" cmpd="sng">
                  <a:solidFill>
                    <a:srgbClr val="D8D8D8"/>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algn="ctr"/>
                  <a:r>
                    <a:rPr lang="fr-FR" sz="1100" dirty="0">
                      <a:solidFill>
                        <a:srgbClr val="3F3F3F"/>
                      </a:solidFill>
                      <a:latin typeface="Calibri"/>
                      <a:ea typeface="Calibri"/>
                      <a:cs typeface="Calibri"/>
                      <a:sym typeface="Calibri"/>
                    </a:rPr>
                    <a:t>Fournisseurs et agrégateurs de contenus</a:t>
                  </a:r>
                  <a:endParaRPr sz="1100" dirty="0">
                    <a:solidFill>
                      <a:srgbClr val="3F3F3F"/>
                    </a:solidFill>
                    <a:latin typeface="Calibri"/>
                    <a:ea typeface="Calibri"/>
                    <a:cs typeface="Calibri"/>
                    <a:sym typeface="Calibri"/>
                  </a:endParaRPr>
                </a:p>
              </p:txBody>
            </p:sp>
            <p:sp>
              <p:nvSpPr>
                <p:cNvPr id="69" name="Google Shape;91;p13"/>
                <p:cNvSpPr/>
                <p:nvPr/>
              </p:nvSpPr>
              <p:spPr>
                <a:xfrm>
                  <a:off x="6779146" y="4174562"/>
                  <a:ext cx="1169026" cy="429849"/>
                </a:xfrm>
                <a:prstGeom prst="rect">
                  <a:avLst/>
                </a:prstGeom>
                <a:no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algn="ctr"/>
                  <a:r>
                    <a:rPr lang="fr-FR" sz="1000">
                      <a:solidFill>
                        <a:srgbClr val="3F3F3F"/>
                      </a:solidFill>
                      <a:latin typeface="Calibri"/>
                      <a:ea typeface="Calibri"/>
                      <a:cs typeface="Calibri"/>
                      <a:sym typeface="Calibri"/>
                    </a:rPr>
                    <a:t>Bibliothèques numériques</a:t>
                  </a:r>
                  <a:endParaRPr sz="1000">
                    <a:solidFill>
                      <a:srgbClr val="3F3F3F"/>
                    </a:solidFill>
                    <a:latin typeface="Calibri"/>
                    <a:ea typeface="Calibri"/>
                    <a:cs typeface="Calibri"/>
                    <a:sym typeface="Calibri"/>
                  </a:endParaRPr>
                </a:p>
              </p:txBody>
            </p:sp>
            <p:sp>
              <p:nvSpPr>
                <p:cNvPr id="70" name="Google Shape;92;p13"/>
                <p:cNvSpPr/>
                <p:nvPr/>
              </p:nvSpPr>
              <p:spPr>
                <a:xfrm>
                  <a:off x="6791013" y="4591895"/>
                  <a:ext cx="1169026" cy="408508"/>
                </a:xfrm>
                <a:prstGeom prst="rect">
                  <a:avLst/>
                </a:prstGeom>
                <a:no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algn="ctr"/>
                  <a:r>
                    <a:rPr lang="fr-FR" sz="1000" dirty="0">
                      <a:solidFill>
                        <a:srgbClr val="3F3F3F"/>
                      </a:solidFill>
                      <a:latin typeface="Calibri"/>
                      <a:ea typeface="Calibri"/>
                      <a:cs typeface="Calibri"/>
                      <a:sym typeface="Calibri"/>
                    </a:rPr>
                    <a:t>Ressources sémantiques</a:t>
                  </a:r>
                  <a:endParaRPr sz="1000" dirty="0"/>
                </a:p>
              </p:txBody>
            </p:sp>
          </p:grpSp>
          <p:sp>
            <p:nvSpPr>
              <p:cNvPr id="71" name="Google Shape;106;p13"/>
              <p:cNvSpPr/>
              <p:nvPr/>
            </p:nvSpPr>
            <p:spPr>
              <a:xfrm>
                <a:off x="-236892" y="1702441"/>
                <a:ext cx="1311147" cy="663346"/>
              </a:xfrm>
              <a:prstGeom prst="roundRect">
                <a:avLst>
                  <a:gd name="adj" fmla="val 16667"/>
                </a:avLst>
              </a:prstGeom>
              <a:solidFill>
                <a:srgbClr val="FFD966"/>
              </a:solidFill>
              <a:ln w="12700" cap="flat" cmpd="sng">
                <a:solidFill>
                  <a:srgbClr val="D8D8D8"/>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algn="ctr"/>
                <a:r>
                  <a:rPr lang="fr-FR" sz="1100" dirty="0">
                    <a:solidFill>
                      <a:srgbClr val="3F3F3F"/>
                    </a:solidFill>
                    <a:latin typeface="Calibri"/>
                    <a:ea typeface="Calibri"/>
                    <a:cs typeface="Calibri"/>
                    <a:sym typeface="Calibri"/>
                  </a:rPr>
                  <a:t>Fournisseurs des technologies de plateforme</a:t>
                </a:r>
                <a:endParaRPr sz="1100" dirty="0">
                  <a:solidFill>
                    <a:srgbClr val="3F3F3F"/>
                  </a:solidFill>
                  <a:latin typeface="Calibri"/>
                  <a:ea typeface="Calibri"/>
                  <a:cs typeface="Calibri"/>
                  <a:sym typeface="Calibri"/>
                </a:endParaRPr>
              </a:p>
            </p:txBody>
          </p:sp>
        </p:grpSp>
        <p:sp>
          <p:nvSpPr>
            <p:cNvPr id="173" name="Google Shape;87;p13"/>
            <p:cNvSpPr/>
            <p:nvPr/>
          </p:nvSpPr>
          <p:spPr>
            <a:xfrm>
              <a:off x="2214094" y="2678610"/>
              <a:ext cx="1275535" cy="691246"/>
            </a:xfrm>
            <a:prstGeom prst="ellipse">
              <a:avLst/>
            </a:prstGeom>
            <a:solidFill>
              <a:srgbClr val="2F5496"/>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lvl="0" algn="ctr"/>
              <a:r>
                <a:rPr lang="fr-FR" sz="1100" dirty="0">
                  <a:solidFill>
                    <a:schemeClr val="bg1"/>
                  </a:solidFill>
                  <a:latin typeface="Calibri"/>
                  <a:ea typeface="Calibri"/>
                  <a:cs typeface="Calibri"/>
                  <a:sym typeface="Calibri"/>
                </a:rPr>
                <a:t>e‑infrastructure de TDM</a:t>
              </a:r>
              <a:endParaRPr sz="1100" dirty="0">
                <a:solidFill>
                  <a:schemeClr val="bg1"/>
                </a:solidFill>
              </a:endParaRPr>
            </a:p>
          </p:txBody>
        </p:sp>
        <p:sp>
          <p:nvSpPr>
            <p:cNvPr id="2" name="ZoneTexte 1">
              <a:extLst>
                <a:ext uri="{FF2B5EF4-FFF2-40B4-BE49-F238E27FC236}">
                  <a16:creationId xmlns:a16="http://schemas.microsoft.com/office/drawing/2014/main" id="{D50758E3-6CDA-3B43-BBEB-DCA5EA73D412}"/>
                </a:ext>
              </a:extLst>
            </p:cNvPr>
            <p:cNvSpPr txBox="1"/>
            <p:nvPr/>
          </p:nvSpPr>
          <p:spPr>
            <a:xfrm rot="5096411">
              <a:off x="2213637" y="1821603"/>
              <a:ext cx="1198913" cy="769441"/>
            </a:xfrm>
            <a:prstGeom prst="rect">
              <a:avLst/>
            </a:prstGeom>
            <a:noFill/>
          </p:spPr>
          <p:txBody>
            <a:bodyPr wrap="square" rtlCol="0">
              <a:spAutoFit/>
            </a:bodyPr>
            <a:lstStyle/>
            <a:p>
              <a:r>
                <a:rPr lang="fr-FR" sz="1100" dirty="0">
                  <a:solidFill>
                    <a:schemeClr val="accent1">
                      <a:lumMod val="50000"/>
                    </a:schemeClr>
                  </a:solidFill>
                  <a:latin typeface="Calibri"/>
                  <a:cs typeface="Calibri"/>
                </a:rPr>
                <a:t>Mise à disposition de moyens</a:t>
              </a:r>
            </a:p>
            <a:p>
              <a:endParaRPr lang="fr-FR" sz="1100"/>
            </a:p>
          </p:txBody>
        </p:sp>
      </p:grpSp>
    </p:spTree>
    <p:extLst>
      <p:ext uri="{BB962C8B-B14F-4D97-AF65-F5344CB8AC3E}">
        <p14:creationId xmlns:p14="http://schemas.microsoft.com/office/powerpoint/2010/main" val="9104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489555" y="2185172"/>
            <a:ext cx="2731102" cy="308008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exte 1"/>
          <p:cNvSpPr txBox="1">
            <a:spLocks/>
          </p:cNvSpPr>
          <p:nvPr/>
        </p:nvSpPr>
        <p:spPr>
          <a:xfrm>
            <a:off x="655938" y="520605"/>
            <a:ext cx="2847658" cy="7390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2400" b="1" dirty="0">
                <a:solidFill>
                  <a:srgbClr val="002060"/>
                </a:solidFill>
                <a:latin typeface="+mj-lt"/>
              </a:rPr>
              <a:t>Organisation     |</a:t>
            </a:r>
          </a:p>
        </p:txBody>
      </p:sp>
      <p:sp>
        <p:nvSpPr>
          <p:cNvPr id="7" name="Espace réservé du texte 1"/>
          <p:cNvSpPr txBox="1">
            <a:spLocks/>
          </p:cNvSpPr>
          <p:nvPr/>
        </p:nvSpPr>
        <p:spPr>
          <a:xfrm>
            <a:off x="3624530" y="520605"/>
            <a:ext cx="2825265" cy="7390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2400" b="1" dirty="0">
                <a:solidFill>
                  <a:srgbClr val="002060"/>
                </a:solidFill>
                <a:latin typeface="+mj-lt"/>
              </a:rPr>
              <a:t>  Missions        |</a:t>
            </a:r>
          </a:p>
        </p:txBody>
      </p:sp>
      <p:sp>
        <p:nvSpPr>
          <p:cNvPr id="8" name="Espace réservé du texte 1"/>
          <p:cNvSpPr txBox="1">
            <a:spLocks/>
          </p:cNvSpPr>
          <p:nvPr/>
        </p:nvSpPr>
        <p:spPr>
          <a:xfrm>
            <a:off x="6449795" y="531071"/>
            <a:ext cx="2385645" cy="7390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2400" b="1" dirty="0">
                <a:solidFill>
                  <a:srgbClr val="002060"/>
                </a:solidFill>
                <a:latin typeface="+mj-lt"/>
              </a:rPr>
              <a:t>Compétences</a:t>
            </a:r>
          </a:p>
        </p:txBody>
      </p:sp>
      <p:sp>
        <p:nvSpPr>
          <p:cNvPr id="9" name="Espace réservé du texte 1"/>
          <p:cNvSpPr txBox="1">
            <a:spLocks/>
          </p:cNvSpPr>
          <p:nvPr/>
        </p:nvSpPr>
        <p:spPr>
          <a:xfrm>
            <a:off x="108265" y="1149594"/>
            <a:ext cx="3300045" cy="7390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52388" indent="0" algn="ctr"/>
            <a:r>
              <a:rPr lang="fr-FR" dirty="0">
                <a:solidFill>
                  <a:srgbClr val="002060"/>
                </a:solidFill>
                <a:latin typeface="+mj-lt"/>
              </a:rPr>
              <a:t>Une solution académique </a:t>
            </a:r>
          </a:p>
          <a:p>
            <a:pPr marL="52388" indent="0" algn="ctr"/>
            <a:r>
              <a:rPr lang="fr-FR" dirty="0">
                <a:solidFill>
                  <a:srgbClr val="002060"/>
                </a:solidFill>
                <a:latin typeface="+mj-lt"/>
              </a:rPr>
              <a:t>semi-centralisée</a:t>
            </a:r>
          </a:p>
        </p:txBody>
      </p:sp>
      <p:sp>
        <p:nvSpPr>
          <p:cNvPr id="10" name="Espace réservé du texte 1"/>
          <p:cNvSpPr txBox="1">
            <a:spLocks/>
          </p:cNvSpPr>
          <p:nvPr/>
        </p:nvSpPr>
        <p:spPr>
          <a:xfrm>
            <a:off x="1855106" y="5563365"/>
            <a:ext cx="7060866" cy="7390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b="1" dirty="0">
                <a:solidFill>
                  <a:srgbClr val="0070C0"/>
                </a:solidFill>
                <a:latin typeface="+mj-lt"/>
              </a:rPr>
              <a:t>au service des utilisateurs de l’ESR</a:t>
            </a:r>
          </a:p>
        </p:txBody>
      </p:sp>
      <p:sp>
        <p:nvSpPr>
          <p:cNvPr id="11" name="Espace réservé du texte 1"/>
          <p:cNvSpPr txBox="1">
            <a:spLocks/>
          </p:cNvSpPr>
          <p:nvPr/>
        </p:nvSpPr>
        <p:spPr>
          <a:xfrm>
            <a:off x="655939" y="2632039"/>
            <a:ext cx="2486910" cy="230233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228600" indent="0"/>
            <a:r>
              <a:rPr lang="fr-FR" sz="1400" dirty="0">
                <a:solidFill>
                  <a:schemeClr val="tx1"/>
                </a:solidFill>
                <a:latin typeface="+mj-lt"/>
              </a:rPr>
              <a:t>Pour</a:t>
            </a:r>
          </a:p>
          <a:p>
            <a:pPr marL="514350" indent="-285750">
              <a:buFont typeface="Wingdings" panose="05000000000000000000" pitchFamily="2" charset="2"/>
              <a:buChar char="§"/>
            </a:pPr>
            <a:r>
              <a:rPr lang="fr-FR" sz="1400" dirty="0">
                <a:solidFill>
                  <a:schemeClr val="tx1"/>
                </a:solidFill>
                <a:latin typeface="+mj-lt"/>
              </a:rPr>
              <a:t>Science Ouverte</a:t>
            </a:r>
          </a:p>
          <a:p>
            <a:pPr marL="514350" indent="-285750">
              <a:buFont typeface="Wingdings" panose="05000000000000000000" pitchFamily="2" charset="2"/>
              <a:buChar char="§"/>
            </a:pPr>
            <a:r>
              <a:rPr lang="fr-FR" sz="1400" dirty="0">
                <a:solidFill>
                  <a:schemeClr val="tx1"/>
                </a:solidFill>
                <a:latin typeface="+mj-lt"/>
              </a:rPr>
              <a:t>Rationalisation</a:t>
            </a:r>
          </a:p>
          <a:p>
            <a:pPr marL="514350" indent="-285750">
              <a:buFont typeface="Wingdings" panose="05000000000000000000" pitchFamily="2" charset="2"/>
              <a:buChar char="§"/>
            </a:pPr>
            <a:r>
              <a:rPr lang="fr-FR" sz="1400" dirty="0">
                <a:solidFill>
                  <a:schemeClr val="tx1"/>
                </a:solidFill>
                <a:latin typeface="+mj-lt"/>
              </a:rPr>
              <a:t>Mutualisation</a:t>
            </a:r>
          </a:p>
          <a:p>
            <a:pPr marL="514350" indent="-285750">
              <a:buFont typeface="Wingdings" panose="05000000000000000000" pitchFamily="2" charset="2"/>
              <a:buChar char="§"/>
            </a:pPr>
            <a:r>
              <a:rPr lang="fr-FR" sz="1400" dirty="0">
                <a:solidFill>
                  <a:schemeClr val="tx1"/>
                </a:solidFill>
                <a:latin typeface="+mj-lt"/>
              </a:rPr>
              <a:t>Offre de services</a:t>
            </a:r>
          </a:p>
          <a:p>
            <a:pPr marL="514350" indent="-285750">
              <a:buFont typeface="Wingdings" panose="05000000000000000000" pitchFamily="2" charset="2"/>
              <a:buChar char="§"/>
            </a:pPr>
            <a:r>
              <a:rPr lang="fr-FR" sz="1400" dirty="0">
                <a:solidFill>
                  <a:schemeClr val="tx1"/>
                </a:solidFill>
                <a:latin typeface="+mj-lt"/>
              </a:rPr>
              <a:t>FAIR</a:t>
            </a:r>
          </a:p>
          <a:p>
            <a:pPr marL="514350" indent="-285750">
              <a:buFont typeface="Wingdings" panose="05000000000000000000" pitchFamily="2" charset="2"/>
              <a:buChar char="§"/>
            </a:pPr>
            <a:r>
              <a:rPr lang="fr-FR" sz="1400" dirty="0">
                <a:solidFill>
                  <a:schemeClr val="tx1"/>
                </a:solidFill>
                <a:latin typeface="+mj-lt"/>
              </a:rPr>
              <a:t>Agilité</a:t>
            </a:r>
          </a:p>
          <a:p>
            <a:pPr marL="514350" indent="-285750">
              <a:buFont typeface="Wingdings" panose="05000000000000000000" pitchFamily="2" charset="2"/>
              <a:buChar char="§"/>
            </a:pPr>
            <a:r>
              <a:rPr lang="fr-FR" sz="1400" dirty="0">
                <a:solidFill>
                  <a:schemeClr val="tx1"/>
                </a:solidFill>
                <a:latin typeface="+mj-lt"/>
              </a:rPr>
              <a:t>Expertise</a:t>
            </a:r>
          </a:p>
          <a:p>
            <a:pPr marL="514350" indent="-285750">
              <a:buFont typeface="Wingdings" panose="05000000000000000000" pitchFamily="2" charset="2"/>
              <a:buChar char="§"/>
            </a:pPr>
            <a:r>
              <a:rPr lang="fr-FR" sz="1400" dirty="0">
                <a:solidFill>
                  <a:schemeClr val="tx1"/>
                </a:solidFill>
                <a:latin typeface="+mj-lt"/>
              </a:rPr>
              <a:t>Accompagnement</a:t>
            </a:r>
          </a:p>
          <a:p>
            <a:pPr marL="514350" indent="-285750">
              <a:buFont typeface="Wingdings" panose="05000000000000000000" pitchFamily="2" charset="2"/>
              <a:buChar char="§"/>
            </a:pPr>
            <a:r>
              <a:rPr lang="fr-FR" sz="1400" dirty="0">
                <a:solidFill>
                  <a:schemeClr val="tx1"/>
                </a:solidFill>
                <a:latin typeface="+mj-lt"/>
              </a:rPr>
              <a:t>Animation</a:t>
            </a:r>
          </a:p>
          <a:p>
            <a:pPr marL="514350" indent="-285750">
              <a:buFont typeface="Wingdings" panose="05000000000000000000" pitchFamily="2" charset="2"/>
              <a:buChar char="§"/>
            </a:pPr>
            <a:r>
              <a:rPr lang="fr-FR" sz="1400" dirty="0">
                <a:solidFill>
                  <a:schemeClr val="tx1"/>
                </a:solidFill>
                <a:latin typeface="+mj-lt"/>
              </a:rPr>
              <a:t>…</a:t>
            </a:r>
          </a:p>
          <a:p>
            <a:pPr marL="514350" indent="-285750">
              <a:buFontTx/>
              <a:buChar char="-"/>
            </a:pPr>
            <a:endParaRPr lang="fr-FR" dirty="0">
              <a:solidFill>
                <a:srgbClr val="002060"/>
              </a:solidFill>
              <a:latin typeface="+mj-lt"/>
            </a:endParaRPr>
          </a:p>
        </p:txBody>
      </p:sp>
      <p:sp>
        <p:nvSpPr>
          <p:cNvPr id="12" name="Rectangle à coins arrondis 11"/>
          <p:cNvSpPr/>
          <p:nvPr/>
        </p:nvSpPr>
        <p:spPr>
          <a:xfrm>
            <a:off x="3559212" y="2182289"/>
            <a:ext cx="2731102" cy="308008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à coins arrondis 12"/>
          <p:cNvSpPr/>
          <p:nvPr/>
        </p:nvSpPr>
        <p:spPr>
          <a:xfrm>
            <a:off x="6628869" y="2182289"/>
            <a:ext cx="2731102" cy="308008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
          <p:cNvSpPr txBox="1">
            <a:spLocks/>
          </p:cNvSpPr>
          <p:nvPr/>
        </p:nvSpPr>
        <p:spPr>
          <a:xfrm>
            <a:off x="3468777" y="1185702"/>
            <a:ext cx="3300045" cy="7390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dirty="0">
                <a:solidFill>
                  <a:srgbClr val="002060"/>
                </a:solidFill>
                <a:latin typeface="+mj-lt"/>
              </a:rPr>
              <a:t>Des missions variées</a:t>
            </a:r>
          </a:p>
        </p:txBody>
      </p:sp>
      <p:sp>
        <p:nvSpPr>
          <p:cNvPr id="15" name="Espace réservé du texte 1"/>
          <p:cNvSpPr txBox="1">
            <a:spLocks/>
          </p:cNvSpPr>
          <p:nvPr/>
        </p:nvSpPr>
        <p:spPr>
          <a:xfrm>
            <a:off x="3387040" y="2574861"/>
            <a:ext cx="2977211" cy="25421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514350" indent="-285750">
              <a:buFont typeface="Wingdings" panose="05000000000000000000" pitchFamily="2" charset="2"/>
              <a:buChar char="§"/>
            </a:pPr>
            <a:r>
              <a:rPr lang="fr-FR" sz="1400" dirty="0">
                <a:solidFill>
                  <a:schemeClr val="tx1"/>
                </a:solidFill>
                <a:latin typeface="+mj-lt"/>
              </a:rPr>
              <a:t>Coordination</a:t>
            </a:r>
          </a:p>
          <a:p>
            <a:pPr marL="514350" indent="-285750">
              <a:buFont typeface="Wingdings" panose="05000000000000000000" pitchFamily="2" charset="2"/>
              <a:buChar char="§"/>
            </a:pPr>
            <a:r>
              <a:rPr lang="fr-FR" sz="1400" dirty="0">
                <a:solidFill>
                  <a:schemeClr val="tx1"/>
                </a:solidFill>
                <a:latin typeface="+mj-lt"/>
              </a:rPr>
              <a:t>Acquisition de contenus</a:t>
            </a:r>
          </a:p>
          <a:p>
            <a:pPr marL="514350" indent="-285750">
              <a:buFont typeface="Wingdings" panose="05000000000000000000" pitchFamily="2" charset="2"/>
              <a:buChar char="§"/>
            </a:pPr>
            <a:r>
              <a:rPr lang="fr-FR" sz="1400" dirty="0">
                <a:solidFill>
                  <a:schemeClr val="tx1"/>
                </a:solidFill>
                <a:latin typeface="+mj-lt"/>
              </a:rPr>
              <a:t>Intégration d’outils</a:t>
            </a:r>
          </a:p>
          <a:p>
            <a:pPr marL="514350" indent="-285750">
              <a:buFont typeface="Wingdings" panose="05000000000000000000" pitchFamily="2" charset="2"/>
              <a:buChar char="§"/>
            </a:pPr>
            <a:r>
              <a:rPr lang="fr-FR" sz="1400" dirty="0">
                <a:solidFill>
                  <a:schemeClr val="tx1"/>
                </a:solidFill>
                <a:latin typeface="+mj-lt"/>
              </a:rPr>
              <a:t>Conception de services, applications, workflows</a:t>
            </a:r>
          </a:p>
          <a:p>
            <a:pPr marL="514350" indent="-285750">
              <a:buFont typeface="Wingdings" panose="05000000000000000000" pitchFamily="2" charset="2"/>
              <a:buChar char="§"/>
            </a:pPr>
            <a:r>
              <a:rPr lang="fr-FR" sz="1400" dirty="0">
                <a:solidFill>
                  <a:schemeClr val="tx1"/>
                </a:solidFill>
                <a:latin typeface="+mj-lt"/>
              </a:rPr>
              <a:t>Maintenance, évolution de l’environnement informatique</a:t>
            </a:r>
          </a:p>
          <a:p>
            <a:pPr marL="514350" indent="-285750">
              <a:buFont typeface="Wingdings" panose="05000000000000000000" pitchFamily="2" charset="2"/>
              <a:buChar char="§"/>
            </a:pPr>
            <a:r>
              <a:rPr lang="fr-FR" sz="1400" dirty="0">
                <a:solidFill>
                  <a:schemeClr val="tx1"/>
                </a:solidFill>
                <a:latin typeface="+mj-lt"/>
              </a:rPr>
              <a:t>Moyens de stockage et calcul</a:t>
            </a:r>
          </a:p>
          <a:p>
            <a:pPr marL="514350" indent="-285750">
              <a:buFont typeface="Wingdings" panose="05000000000000000000" pitchFamily="2" charset="2"/>
              <a:buChar char="§"/>
            </a:pPr>
            <a:r>
              <a:rPr lang="fr-FR" sz="1400" dirty="0">
                <a:solidFill>
                  <a:schemeClr val="tx1"/>
                </a:solidFill>
                <a:latin typeface="+mj-lt"/>
              </a:rPr>
              <a:t>Expertise, accompagnement, animation</a:t>
            </a:r>
          </a:p>
          <a:p>
            <a:pPr marL="514350" indent="-285750">
              <a:buFontTx/>
              <a:buChar char="-"/>
            </a:pPr>
            <a:endParaRPr lang="fr-FR" sz="1600" dirty="0">
              <a:solidFill>
                <a:schemeClr val="tx1"/>
              </a:solidFill>
              <a:latin typeface="+mj-lt"/>
            </a:endParaRPr>
          </a:p>
          <a:p>
            <a:pPr marL="514350" indent="-285750">
              <a:buFontTx/>
              <a:buChar char="-"/>
            </a:pPr>
            <a:endParaRPr lang="fr-FR" sz="1600" dirty="0">
              <a:solidFill>
                <a:schemeClr val="tx1"/>
              </a:solidFill>
              <a:latin typeface="+mj-lt"/>
            </a:endParaRPr>
          </a:p>
          <a:p>
            <a:pPr marL="228600" indent="0"/>
            <a:endParaRPr lang="fr-FR" sz="1600" dirty="0">
              <a:solidFill>
                <a:schemeClr val="tx1"/>
              </a:solidFill>
              <a:latin typeface="+mj-lt"/>
            </a:endParaRPr>
          </a:p>
          <a:p>
            <a:pPr marL="514350" indent="-285750">
              <a:buFontTx/>
              <a:buChar char="-"/>
            </a:pPr>
            <a:endParaRPr lang="fr-FR" dirty="0">
              <a:solidFill>
                <a:srgbClr val="002060"/>
              </a:solidFill>
              <a:latin typeface="+mj-lt"/>
            </a:endParaRPr>
          </a:p>
        </p:txBody>
      </p:sp>
      <p:sp>
        <p:nvSpPr>
          <p:cNvPr id="16" name="Espace réservé du texte 1"/>
          <p:cNvSpPr txBox="1">
            <a:spLocks/>
          </p:cNvSpPr>
          <p:nvPr/>
        </p:nvSpPr>
        <p:spPr>
          <a:xfrm>
            <a:off x="6608443" y="2589824"/>
            <a:ext cx="2817729" cy="241498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514350" indent="-285750">
              <a:buFont typeface="Wingdings" panose="05000000000000000000" pitchFamily="2" charset="2"/>
              <a:buChar char="§"/>
            </a:pPr>
            <a:r>
              <a:rPr lang="fr-FR" sz="1400" dirty="0">
                <a:solidFill>
                  <a:schemeClr val="tx1"/>
                </a:solidFill>
                <a:latin typeface="+mj-lt"/>
              </a:rPr>
              <a:t>Gestion, pilotage</a:t>
            </a:r>
          </a:p>
          <a:p>
            <a:pPr marL="514350" indent="-285750">
              <a:buFont typeface="Wingdings" panose="05000000000000000000" pitchFamily="2" charset="2"/>
              <a:buChar char="§"/>
            </a:pPr>
            <a:r>
              <a:rPr lang="fr-FR" sz="1400" dirty="0">
                <a:solidFill>
                  <a:schemeClr val="tx1"/>
                </a:solidFill>
                <a:latin typeface="+mj-lt"/>
              </a:rPr>
              <a:t>IST et documentation</a:t>
            </a:r>
          </a:p>
          <a:p>
            <a:pPr marL="514350" indent="-285750">
              <a:buFont typeface="Wingdings" panose="05000000000000000000" pitchFamily="2" charset="2"/>
              <a:buChar char="§"/>
            </a:pPr>
            <a:r>
              <a:rPr lang="fr-FR" sz="1400" dirty="0">
                <a:solidFill>
                  <a:schemeClr val="tx1"/>
                </a:solidFill>
                <a:latin typeface="+mj-lt"/>
              </a:rPr>
              <a:t>Ingéniérie des connaissance</a:t>
            </a:r>
          </a:p>
          <a:p>
            <a:pPr marL="514350" indent="-285750">
              <a:buFont typeface="Wingdings" panose="05000000000000000000" pitchFamily="2" charset="2"/>
              <a:buChar char="§"/>
            </a:pPr>
            <a:r>
              <a:rPr lang="fr-FR" sz="1400" dirty="0">
                <a:solidFill>
                  <a:schemeClr val="tx1"/>
                </a:solidFill>
              </a:rPr>
              <a:t>Traitement automatique de la langue</a:t>
            </a:r>
          </a:p>
          <a:p>
            <a:pPr marL="514350" indent="-285750">
              <a:buFont typeface="Wingdings" panose="05000000000000000000" pitchFamily="2" charset="2"/>
              <a:buChar char="§"/>
            </a:pPr>
            <a:r>
              <a:rPr lang="fr-FR" sz="1400" dirty="0">
                <a:solidFill>
                  <a:schemeClr val="tx1"/>
                </a:solidFill>
                <a:latin typeface="+mj-lt"/>
              </a:rPr>
              <a:t>Ingénierie logicielle</a:t>
            </a:r>
          </a:p>
          <a:p>
            <a:pPr marL="514350" indent="-285750">
              <a:buFont typeface="Wingdings" panose="05000000000000000000" pitchFamily="2" charset="2"/>
              <a:buChar char="§"/>
            </a:pPr>
            <a:r>
              <a:rPr lang="fr-FR" sz="1400" dirty="0">
                <a:solidFill>
                  <a:schemeClr val="tx1"/>
                </a:solidFill>
                <a:latin typeface="+mj-lt"/>
              </a:rPr>
              <a:t>Data analyste</a:t>
            </a:r>
          </a:p>
          <a:p>
            <a:pPr marL="514350" indent="-285750">
              <a:buFont typeface="Wingdings" panose="05000000000000000000" pitchFamily="2" charset="2"/>
              <a:buChar char="§"/>
            </a:pPr>
            <a:r>
              <a:rPr lang="fr-FR" sz="1400" dirty="0">
                <a:solidFill>
                  <a:schemeClr val="tx1"/>
                </a:solidFill>
                <a:latin typeface="+mj-lt"/>
              </a:rPr>
              <a:t>Administration de données</a:t>
            </a:r>
          </a:p>
          <a:p>
            <a:pPr marL="514350" indent="-285750">
              <a:buFont typeface="Wingdings" panose="05000000000000000000" pitchFamily="2" charset="2"/>
              <a:buChar char="§"/>
            </a:pPr>
            <a:r>
              <a:rPr lang="fr-FR" sz="1400" dirty="0">
                <a:solidFill>
                  <a:schemeClr val="tx1"/>
                </a:solidFill>
                <a:latin typeface="+mj-lt"/>
              </a:rPr>
              <a:t>Communication</a:t>
            </a:r>
          </a:p>
          <a:p>
            <a:pPr marL="514350" indent="-285750">
              <a:buFont typeface="Wingdings" panose="05000000000000000000" pitchFamily="2" charset="2"/>
              <a:buChar char="§"/>
            </a:pPr>
            <a:r>
              <a:rPr lang="fr-FR" sz="1400" dirty="0">
                <a:solidFill>
                  <a:schemeClr val="tx1"/>
                </a:solidFill>
                <a:latin typeface="+mj-lt"/>
              </a:rPr>
              <a:t>Formation</a:t>
            </a:r>
          </a:p>
          <a:p>
            <a:pPr marL="514350" indent="-285750">
              <a:buFont typeface="Wingdings" panose="05000000000000000000" pitchFamily="2" charset="2"/>
              <a:buChar char="§"/>
            </a:pPr>
            <a:r>
              <a:rPr lang="fr-FR" sz="1400" dirty="0">
                <a:solidFill>
                  <a:schemeClr val="tx1"/>
                </a:solidFill>
                <a:latin typeface="+mj-lt"/>
              </a:rPr>
              <a:t>Juridique</a:t>
            </a:r>
          </a:p>
          <a:p>
            <a:pPr marL="514350" indent="-285750">
              <a:buFontTx/>
              <a:buChar char="-"/>
            </a:pPr>
            <a:endParaRPr lang="fr-FR" sz="1600" dirty="0">
              <a:solidFill>
                <a:schemeClr val="tx1"/>
              </a:solidFill>
              <a:latin typeface="+mj-lt"/>
            </a:endParaRPr>
          </a:p>
          <a:p>
            <a:pPr marL="514350" indent="-285750">
              <a:buFontTx/>
              <a:buChar char="-"/>
            </a:pPr>
            <a:endParaRPr lang="fr-FR" sz="1600" dirty="0">
              <a:solidFill>
                <a:schemeClr val="tx1"/>
              </a:solidFill>
              <a:latin typeface="+mj-lt"/>
            </a:endParaRPr>
          </a:p>
          <a:p>
            <a:pPr marL="514350" indent="-285750">
              <a:buFontTx/>
              <a:buChar char="-"/>
            </a:pPr>
            <a:endParaRPr lang="fr-FR" sz="1600" dirty="0">
              <a:solidFill>
                <a:schemeClr val="tx1"/>
              </a:solidFill>
              <a:latin typeface="+mj-lt"/>
            </a:endParaRPr>
          </a:p>
          <a:p>
            <a:pPr marL="228600" indent="0"/>
            <a:endParaRPr lang="fr-FR" sz="1600" dirty="0">
              <a:solidFill>
                <a:schemeClr val="tx1"/>
              </a:solidFill>
              <a:latin typeface="+mj-lt"/>
            </a:endParaRPr>
          </a:p>
          <a:p>
            <a:pPr marL="514350" indent="-285750">
              <a:buFontTx/>
              <a:buChar char="-"/>
            </a:pPr>
            <a:endParaRPr lang="fr-FR" dirty="0">
              <a:solidFill>
                <a:srgbClr val="002060"/>
              </a:solidFill>
              <a:latin typeface="+mj-lt"/>
            </a:endParaRPr>
          </a:p>
        </p:txBody>
      </p:sp>
      <p:pic>
        <p:nvPicPr>
          <p:cNvPr id="17" name="Google Shape;250;g6ae13e71c0_4_13"/>
          <p:cNvPicPr preferRelativeResize="0"/>
          <p:nvPr/>
        </p:nvPicPr>
        <p:blipFill>
          <a:blip r:embed="rId3">
            <a:alphaModFix/>
          </a:blip>
          <a:stretch>
            <a:fillRect/>
          </a:stretch>
        </p:blipFill>
        <p:spPr>
          <a:xfrm>
            <a:off x="7090586" y="1956042"/>
            <a:ext cx="819150" cy="85725"/>
          </a:xfrm>
          <a:prstGeom prst="rect">
            <a:avLst/>
          </a:prstGeom>
          <a:noFill/>
          <a:ln>
            <a:noFill/>
          </a:ln>
        </p:spPr>
      </p:pic>
      <p:pic>
        <p:nvPicPr>
          <p:cNvPr id="18" name="Google Shape;250;g6ae13e71c0_4_13"/>
          <p:cNvPicPr preferRelativeResize="0"/>
          <p:nvPr/>
        </p:nvPicPr>
        <p:blipFill>
          <a:blip r:embed="rId3">
            <a:alphaModFix/>
          </a:blip>
          <a:stretch>
            <a:fillRect/>
          </a:stretch>
        </p:blipFill>
        <p:spPr>
          <a:xfrm>
            <a:off x="4007956" y="1951208"/>
            <a:ext cx="819150" cy="85725"/>
          </a:xfrm>
          <a:prstGeom prst="rect">
            <a:avLst/>
          </a:prstGeom>
          <a:noFill/>
          <a:ln>
            <a:noFill/>
          </a:ln>
        </p:spPr>
      </p:pic>
      <p:sp>
        <p:nvSpPr>
          <p:cNvPr id="19" name="Espace réservé du texte 1"/>
          <p:cNvSpPr txBox="1">
            <a:spLocks/>
          </p:cNvSpPr>
          <p:nvPr/>
        </p:nvSpPr>
        <p:spPr>
          <a:xfrm>
            <a:off x="6311622" y="1206848"/>
            <a:ext cx="3300045" cy="7390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dirty="0">
                <a:solidFill>
                  <a:srgbClr val="002060"/>
                </a:solidFill>
                <a:latin typeface="+mj-lt"/>
              </a:rPr>
              <a:t>Des compétences multiples</a:t>
            </a:r>
          </a:p>
        </p:txBody>
      </p:sp>
      <p:pic>
        <p:nvPicPr>
          <p:cNvPr id="20" name="Google Shape;250;g6ae13e71c0_4_13"/>
          <p:cNvPicPr preferRelativeResize="0"/>
          <p:nvPr/>
        </p:nvPicPr>
        <p:blipFill>
          <a:blip r:embed="rId3">
            <a:alphaModFix/>
          </a:blip>
          <a:stretch>
            <a:fillRect/>
          </a:stretch>
        </p:blipFill>
        <p:spPr>
          <a:xfrm>
            <a:off x="1035956" y="1954596"/>
            <a:ext cx="819150" cy="85725"/>
          </a:xfrm>
          <a:prstGeom prst="rect">
            <a:avLst/>
          </a:prstGeom>
          <a:noFill/>
          <a:ln>
            <a:noFill/>
          </a:ln>
        </p:spPr>
      </p:pic>
      <p:pic>
        <p:nvPicPr>
          <p:cNvPr id="21" name="Imag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1482" y="5262372"/>
            <a:ext cx="796626" cy="806709"/>
          </a:xfrm>
          <a:prstGeom prst="rect">
            <a:avLst/>
          </a:prstGeom>
        </p:spPr>
      </p:pic>
    </p:spTree>
    <p:extLst>
      <p:ext uri="{BB962C8B-B14F-4D97-AF65-F5344CB8AC3E}">
        <p14:creationId xmlns:p14="http://schemas.microsoft.com/office/powerpoint/2010/main" val="3841920351"/>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1_Office Theme</Template>
  <TotalTime>12525</TotalTime>
  <Words>5241</Words>
  <Application>Microsoft Macintosh PowerPoint</Application>
  <PresentationFormat>Format A4 (210 x 297 mm)</PresentationFormat>
  <Paragraphs>635</Paragraphs>
  <Slides>23</Slides>
  <Notes>23</Notes>
  <HiddenSlides>0</HiddenSlides>
  <MMClips>0</MMClips>
  <ScaleCrop>false</ScaleCrop>
  <HeadingPairs>
    <vt:vector size="6" baseType="variant">
      <vt:variant>
        <vt:lpstr>Polices utilisées</vt:lpstr>
      </vt:variant>
      <vt:variant>
        <vt:i4>7</vt:i4>
      </vt:variant>
      <vt:variant>
        <vt:lpstr>Thème</vt:lpstr>
      </vt:variant>
      <vt:variant>
        <vt:i4>5</vt:i4>
      </vt:variant>
      <vt:variant>
        <vt:lpstr>Titres des diapositives</vt:lpstr>
      </vt:variant>
      <vt:variant>
        <vt:i4>23</vt:i4>
      </vt:variant>
    </vt:vector>
  </HeadingPairs>
  <TitlesOfParts>
    <vt:vector size="35" baseType="lpstr">
      <vt:lpstr>Calibri</vt:lpstr>
      <vt:lpstr>Arial</vt:lpstr>
      <vt:lpstr>Wingdings</vt:lpstr>
      <vt:lpstr>Cambria</vt:lpstr>
      <vt:lpstr>Arial Narrow</vt:lpstr>
      <vt:lpstr>Times New Roman</vt:lpstr>
      <vt:lpstr>Lora</vt:lpstr>
      <vt:lpstr>1_Office Theme</vt:lpstr>
      <vt:lpstr>4_Office Theme</vt:lpstr>
      <vt:lpstr>3_Office Theme</vt:lpstr>
      <vt:lpstr>2_Office Theme</vt:lpstr>
      <vt:lpstr>Office Theme</vt:lpstr>
      <vt:lpstr>Présentation PowerPoint</vt:lpstr>
      <vt:lpstr>Présentation PowerPoint</vt:lpstr>
      <vt:lpstr>Constat de départ sur la fouille de texte</vt:lpstr>
      <vt:lpstr>Présentation PowerPoint</vt:lpstr>
      <vt:lpstr>Visa TM, le projet</vt:lpstr>
      <vt:lpstr>Visa TM, réalisations </vt:lpstr>
      <vt:lpstr>Analyse des besoins: un questionnaire pour y répondre </vt:lpstr>
      <vt:lpstr>Présentation PowerPoint</vt:lpstr>
      <vt:lpstr>Présentation PowerPoint</vt:lpstr>
      <vt:lpstr>La fouille de textes dans une e-infrastructure </vt:lpstr>
      <vt:lpstr>Conception</vt:lpstr>
      <vt:lpstr>Applications Pilotes</vt:lpstr>
      <vt:lpstr>Dissémination Vers les différentes communautés cibles </vt:lpstr>
      <vt:lpstr>Présentation PowerPoint</vt:lpstr>
      <vt:lpstr>Présentation PowerPoint</vt:lpstr>
      <vt:lpstr>Présentation PowerPoint</vt:lpstr>
      <vt:lpstr>Stratégie de l'Inist-CNRS (1)</vt:lpstr>
      <vt:lpstr>Stratégie de l'Inist-CNRS (2)</vt:lpstr>
      <vt:lpstr>Stratégie de l'INRA Institut de recherche finalisée pour l’agriculture, l’alimentation et l’environnement </vt:lpstr>
      <vt:lpstr>Text mining à l’INRA, besoins et acteurs</vt:lpstr>
      <vt:lpstr>Stratégie du LIRMM — Université de Montpellier (1)</vt:lpstr>
      <vt:lpstr>Stratégie du LIRMM — Université de Montpellier (2)</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328</cp:revision>
  <cp:lastPrinted>2018-12-06T09:42:54Z</cp:lastPrinted>
  <dcterms:created xsi:type="dcterms:W3CDTF">2019-11-04T01:58:17Z</dcterms:created>
  <dcterms:modified xsi:type="dcterms:W3CDTF">2019-11-26T07:58:59Z</dcterms:modified>
</cp:coreProperties>
</file>