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629" r:id="rId3"/>
    <p:sldId id="633" r:id="rId4"/>
    <p:sldId id="277" r:id="rId5"/>
    <p:sldId id="259" r:id="rId6"/>
    <p:sldId id="260" r:id="rId7"/>
    <p:sldId id="263" r:id="rId8"/>
    <p:sldId id="265" r:id="rId9"/>
    <p:sldId id="266" r:id="rId10"/>
    <p:sldId id="267" r:id="rId11"/>
    <p:sldId id="268" r:id="rId12"/>
    <p:sldId id="269" r:id="rId13"/>
    <p:sldId id="258" r:id="rId14"/>
    <p:sldId id="270" r:id="rId15"/>
    <p:sldId id="271" r:id="rId16"/>
    <p:sldId id="272" r:id="rId17"/>
    <p:sldId id="273" r:id="rId18"/>
    <p:sldId id="274" r:id="rId19"/>
    <p:sldId id="630" r:id="rId20"/>
    <p:sldId id="631" r:id="rId21"/>
    <p:sldId id="632" r:id="rId22"/>
    <p:sldId id="275" r:id="rId23"/>
  </p:sldIdLst>
  <p:sldSz cx="9144000" cy="73152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1DA"/>
    <a:srgbClr val="03B9B3"/>
    <a:srgbClr val="024FBA"/>
    <a:srgbClr val="0064EF"/>
    <a:srgbClr val="0064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998"/>
    <p:restoredTop sz="94593"/>
  </p:normalViewPr>
  <p:slideViewPr>
    <p:cSldViewPr snapToGrid="0" snapToObjects="1">
      <p:cViewPr varScale="1">
        <p:scale>
          <a:sx n="109" d="100"/>
          <a:sy n="109" d="100"/>
        </p:scale>
        <p:origin x="520" y="19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manualLayout>
          <c:layoutTarget val="inner"/>
          <c:xMode val="edge"/>
          <c:yMode val="edge"/>
          <c:x val="5.3167699999999998E-2"/>
          <c:y val="5.3072599999999998E-2"/>
          <c:w val="0.92939499999999997"/>
          <c:h val="0.84364499999999998"/>
        </c:manualLayout>
      </c:layout>
      <c:lineChart>
        <c:grouping val="standard"/>
        <c:varyColors val="0"/>
        <c:ser>
          <c:idx val="0"/>
          <c:order val="0"/>
          <c:tx>
            <c:strRef>
              <c:f>Sheet1!$A$2</c:f>
              <c:strCache>
                <c:ptCount val="1"/>
                <c:pt idx="0">
                  <c:v>Region 1</c:v>
                </c:pt>
              </c:strCache>
            </c:strRef>
          </c:tx>
          <c:spPr>
            <a:ln w="63500" cap="flat">
              <a:solidFill>
                <a:srgbClr val="0055B9"/>
              </a:solidFill>
              <a:prstDash val="solid"/>
              <a:miter lim="400000"/>
            </a:ln>
            <a:effectLst/>
          </c:spPr>
          <c:marker>
            <c:symbol val="circle"/>
            <c:size val="12"/>
            <c:spPr>
              <a:solidFill>
                <a:srgbClr val="FFFFFF"/>
              </a:solidFill>
              <a:ln w="63500" cap="flat">
                <a:solidFill>
                  <a:srgbClr val="0055B9"/>
                </a:solidFill>
                <a:prstDash val="solid"/>
                <a:miter lim="400000"/>
              </a:ln>
              <a:effectLst/>
            </c:spPr>
          </c:marker>
          <c:cat>
            <c:strRef>
              <c:f>Sheet1!$B$1:$F$1</c:f>
              <c:strCache>
                <c:ptCount val="5"/>
                <c:pt idx="0">
                  <c:v>April</c:v>
                </c:pt>
                <c:pt idx="1">
                  <c:v>May</c:v>
                </c:pt>
                <c:pt idx="2">
                  <c:v>June</c:v>
                </c:pt>
                <c:pt idx="3">
                  <c:v>July</c:v>
                </c:pt>
                <c:pt idx="4">
                  <c:v>August</c:v>
                </c:pt>
              </c:strCache>
            </c:strRef>
          </c:cat>
          <c:val>
            <c:numRef>
              <c:f>Sheet1!$B$2:$F$2</c:f>
              <c:numCache>
                <c:formatCode>General</c:formatCode>
                <c:ptCount val="5"/>
                <c:pt idx="0">
                  <c:v>17</c:v>
                </c:pt>
                <c:pt idx="1">
                  <c:v>26</c:v>
                </c:pt>
                <c:pt idx="2">
                  <c:v>53</c:v>
                </c:pt>
                <c:pt idx="3">
                  <c:v>96</c:v>
                </c:pt>
                <c:pt idx="4">
                  <c:v>101</c:v>
                </c:pt>
              </c:numCache>
            </c:numRef>
          </c:val>
          <c:smooth val="1"/>
          <c:extLst>
            <c:ext xmlns:c16="http://schemas.microsoft.com/office/drawing/2014/chart" uri="{C3380CC4-5D6E-409C-BE32-E72D297353CC}">
              <c16:uniqueId val="{00000000-3831-5448-B53C-F03DD96AD058}"/>
            </c:ext>
          </c:extLst>
        </c:ser>
        <c:ser>
          <c:idx val="1"/>
          <c:order val="1"/>
          <c:tx>
            <c:strRef>
              <c:f>Sheet1!$A$3</c:f>
              <c:strCache>
                <c:ptCount val="1"/>
                <c:pt idx="0">
                  <c:v>Region 2</c:v>
                </c:pt>
              </c:strCache>
            </c:strRef>
          </c:tx>
          <c:spPr>
            <a:ln w="63500" cap="flat">
              <a:solidFill>
                <a:srgbClr val="00B9B3"/>
              </a:solidFill>
              <a:prstDash val="solid"/>
              <a:miter lim="400000"/>
            </a:ln>
            <a:effectLst/>
          </c:spPr>
          <c:marker>
            <c:symbol val="circle"/>
            <c:size val="12"/>
            <c:spPr>
              <a:solidFill>
                <a:srgbClr val="FFFFFF"/>
              </a:solidFill>
              <a:ln w="63500" cap="flat">
                <a:solidFill>
                  <a:srgbClr val="00B9B3"/>
                </a:solidFill>
                <a:prstDash val="solid"/>
                <a:miter lim="400000"/>
              </a:ln>
              <a:effectLst/>
            </c:spPr>
          </c:marker>
          <c:cat>
            <c:strRef>
              <c:f>Sheet1!$B$1:$F$1</c:f>
              <c:strCache>
                <c:ptCount val="5"/>
                <c:pt idx="0">
                  <c:v>April</c:v>
                </c:pt>
                <c:pt idx="1">
                  <c:v>May</c:v>
                </c:pt>
                <c:pt idx="2">
                  <c:v>June</c:v>
                </c:pt>
                <c:pt idx="3">
                  <c:v>July</c:v>
                </c:pt>
                <c:pt idx="4">
                  <c:v>August</c:v>
                </c:pt>
              </c:strCache>
            </c:strRef>
          </c:cat>
          <c:val>
            <c:numRef>
              <c:f>Sheet1!$B$3:$F$3</c:f>
              <c:numCache>
                <c:formatCode>General</c:formatCode>
                <c:ptCount val="5"/>
                <c:pt idx="0">
                  <c:v>55</c:v>
                </c:pt>
                <c:pt idx="1">
                  <c:v>43</c:v>
                </c:pt>
                <c:pt idx="2">
                  <c:v>70</c:v>
                </c:pt>
                <c:pt idx="3">
                  <c:v>58</c:v>
                </c:pt>
                <c:pt idx="4">
                  <c:v>75</c:v>
                </c:pt>
              </c:numCache>
            </c:numRef>
          </c:val>
          <c:smooth val="1"/>
          <c:extLst>
            <c:ext xmlns:c16="http://schemas.microsoft.com/office/drawing/2014/chart" uri="{C3380CC4-5D6E-409C-BE32-E72D297353CC}">
              <c16:uniqueId val="{00000001-3831-5448-B53C-F03DD96AD058}"/>
            </c:ext>
          </c:extLst>
        </c:ser>
        <c:ser>
          <c:idx val="2"/>
          <c:order val="2"/>
          <c:tx>
            <c:strRef>
              <c:f>Sheet1!$A$4</c:f>
              <c:strCache>
                <c:ptCount val="1"/>
                <c:pt idx="0">
                  <c:v>Data 3</c:v>
                </c:pt>
              </c:strCache>
            </c:strRef>
          </c:tx>
          <c:spPr>
            <a:ln w="63500" cap="flat">
              <a:solidFill>
                <a:srgbClr val="00CAF3"/>
              </a:solidFill>
              <a:prstDash val="solid"/>
              <a:miter lim="400000"/>
            </a:ln>
            <a:effectLst/>
          </c:spPr>
          <c:marker>
            <c:symbol val="circle"/>
            <c:size val="12"/>
            <c:spPr>
              <a:solidFill>
                <a:srgbClr val="FFFFFF"/>
              </a:solidFill>
              <a:ln w="63500" cap="flat">
                <a:solidFill>
                  <a:srgbClr val="00CAF3"/>
                </a:solidFill>
                <a:prstDash val="solid"/>
                <a:miter lim="400000"/>
              </a:ln>
              <a:effectLst/>
            </c:spPr>
          </c:marker>
          <c:cat>
            <c:strRef>
              <c:f>Sheet1!$B$1:$F$1</c:f>
              <c:strCache>
                <c:ptCount val="5"/>
                <c:pt idx="0">
                  <c:v>April</c:v>
                </c:pt>
                <c:pt idx="1">
                  <c:v>May</c:v>
                </c:pt>
                <c:pt idx="2">
                  <c:v>June</c:v>
                </c:pt>
                <c:pt idx="3">
                  <c:v>July</c:v>
                </c:pt>
                <c:pt idx="4">
                  <c:v>August</c:v>
                </c:pt>
              </c:strCache>
            </c:strRef>
          </c:cat>
          <c:val>
            <c:numRef>
              <c:f>Sheet1!$B$4:$F$4</c:f>
              <c:numCache>
                <c:formatCode>General</c:formatCode>
                <c:ptCount val="5"/>
                <c:pt idx="0">
                  <c:v>66</c:v>
                </c:pt>
                <c:pt idx="1">
                  <c:v>55</c:v>
                </c:pt>
                <c:pt idx="2">
                  <c:v>23</c:v>
                </c:pt>
                <c:pt idx="3">
                  <c:v>48</c:v>
                </c:pt>
                <c:pt idx="4">
                  <c:v>88</c:v>
                </c:pt>
              </c:numCache>
            </c:numRef>
          </c:val>
          <c:smooth val="0"/>
          <c:extLst>
            <c:ext xmlns:c16="http://schemas.microsoft.com/office/drawing/2014/chart" uri="{C3380CC4-5D6E-409C-BE32-E72D297353CC}">
              <c16:uniqueId val="{00000002-3831-5448-B53C-F03DD96AD058}"/>
            </c:ext>
          </c:extLst>
        </c:ser>
        <c:ser>
          <c:idx val="3"/>
          <c:order val="3"/>
          <c:tx>
            <c:strRef>
              <c:f>Sheet1!$A$5</c:f>
              <c:strCache>
                <c:ptCount val="1"/>
                <c:pt idx="0">
                  <c:v>Data 4</c:v>
                </c:pt>
              </c:strCache>
            </c:strRef>
          </c:tx>
          <c:spPr>
            <a:ln w="63500" cap="flat">
              <a:solidFill>
                <a:schemeClr val="accent4">
                  <a:hueOff val="495547"/>
                  <a:lumOff val="5161"/>
                </a:schemeClr>
              </a:solidFill>
              <a:prstDash val="solid"/>
              <a:miter lim="400000"/>
            </a:ln>
            <a:effectLst/>
          </c:spPr>
          <c:marker>
            <c:symbol val="circle"/>
            <c:size val="12"/>
            <c:spPr>
              <a:solidFill>
                <a:srgbClr val="FFFFFF"/>
              </a:solidFill>
              <a:ln w="63500" cap="flat">
                <a:solidFill>
                  <a:schemeClr val="accent4">
                    <a:hueOff val="495547"/>
                    <a:lumOff val="5161"/>
                  </a:schemeClr>
                </a:solidFill>
                <a:prstDash val="solid"/>
                <a:miter lim="400000"/>
              </a:ln>
              <a:effectLst/>
            </c:spPr>
          </c:marker>
          <c:cat>
            <c:strRef>
              <c:f>Sheet1!$B$1:$F$1</c:f>
              <c:strCache>
                <c:ptCount val="5"/>
                <c:pt idx="0">
                  <c:v>April</c:v>
                </c:pt>
                <c:pt idx="1">
                  <c:v>May</c:v>
                </c:pt>
                <c:pt idx="2">
                  <c:v>June</c:v>
                </c:pt>
                <c:pt idx="3">
                  <c:v>July</c:v>
                </c:pt>
                <c:pt idx="4">
                  <c:v>August</c:v>
                </c:pt>
              </c:strCache>
            </c:strRef>
          </c:cat>
          <c:val>
            <c:numRef>
              <c:f>Sheet1!$B$5:$F$5</c:f>
              <c:numCache>
                <c:formatCode>General</c:formatCode>
                <c:ptCount val="5"/>
                <c:pt idx="0">
                  <c:v>23</c:v>
                </c:pt>
                <c:pt idx="1">
                  <c:v>80</c:v>
                </c:pt>
                <c:pt idx="2">
                  <c:v>35</c:v>
                </c:pt>
                <c:pt idx="3">
                  <c:v>70</c:v>
                </c:pt>
                <c:pt idx="4">
                  <c:v>66</c:v>
                </c:pt>
              </c:numCache>
            </c:numRef>
          </c:val>
          <c:smooth val="0"/>
          <c:extLst>
            <c:ext xmlns:c16="http://schemas.microsoft.com/office/drawing/2014/chart" uri="{C3380CC4-5D6E-409C-BE32-E72D297353CC}">
              <c16:uniqueId val="{00000003-3831-5448-B53C-F03DD96AD058}"/>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none"/>
        <c:spPr>
          <a:ln w="12700" cap="flat">
            <a:solidFill>
              <a:srgbClr val="A6AAA9"/>
            </a:solidFill>
            <a:prstDash val="solid"/>
            <a:miter lim="400000"/>
          </a:ln>
        </c:spPr>
        <c:txPr>
          <a:bodyPr rot="0"/>
          <a:lstStyle/>
          <a:p>
            <a:pPr>
              <a:defRPr sz="1600" b="0" i="0" u="none" strike="noStrike">
                <a:solidFill>
                  <a:srgbClr val="000000"/>
                </a:solidFill>
                <a:latin typeface="Bebas Neue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custDash>
                <a:ds d="200000" sp="200000"/>
              </a:custDash>
              <a:miter lim="400000"/>
            </a:ln>
          </c:spPr>
        </c:majorGridlines>
        <c:minorGridlines>
          <c:spPr>
            <a:ln w="12700" cap="flat">
              <a:solidFill>
                <a:srgbClr val="DCDEE0"/>
              </a:solidFill>
              <a:custDash>
                <a:ds d="100000" sp="200000"/>
              </a:custDash>
              <a:miter lim="400000"/>
            </a:ln>
          </c:spPr>
        </c:minorGridlines>
        <c:numFmt formatCode="General" sourceLinked="0"/>
        <c:majorTickMark val="in"/>
        <c:minorTickMark val="in"/>
        <c:tickLblPos val="nextTo"/>
        <c:spPr>
          <a:ln w="12700" cap="flat">
            <a:noFill/>
            <a:prstDash val="solid"/>
            <a:miter lim="400000"/>
          </a:ln>
        </c:spPr>
        <c:txPr>
          <a:bodyPr rot="0"/>
          <a:lstStyle/>
          <a:p>
            <a:pPr>
              <a:defRPr sz="1600" b="0" i="0" u="none" strike="noStrike">
                <a:solidFill>
                  <a:srgbClr val="000000"/>
                </a:solidFill>
                <a:latin typeface="Bebas Neue Regular"/>
              </a:defRPr>
            </a:pPr>
            <a:endParaRPr lang="en-US"/>
          </a:p>
        </c:txPr>
        <c:crossAx val="2094734552"/>
        <c:crosses val="autoZero"/>
        <c:crossBetween val="midCat"/>
        <c:majorUnit val="22"/>
        <c:minorUnit val="11"/>
      </c:valAx>
      <c:spPr>
        <a:noFill/>
        <a:ln w="12700" cap="flat">
          <a:noFill/>
          <a:miter lim="400000"/>
        </a:ln>
        <a:effectLst/>
      </c:spPr>
    </c:plotArea>
    <c:legend>
      <c:legendPos val="b"/>
      <c:layout>
        <c:manualLayout>
          <c:xMode val="edge"/>
          <c:yMode val="edge"/>
          <c:x val="4.80388E-2"/>
          <c:y val="0.92325400000000002"/>
          <c:w val="0.45264799999999999"/>
          <c:h val="7.6745800000000003E-2"/>
        </c:manualLayout>
      </c:layout>
      <c:overlay val="1"/>
      <c:spPr>
        <a:noFill/>
        <a:ln w="12700" cap="flat">
          <a:noFill/>
          <a:miter lim="400000"/>
        </a:ln>
        <a:effectLst/>
      </c:spPr>
      <c:txPr>
        <a:bodyPr rot="0"/>
        <a:lstStyle/>
        <a:p>
          <a:pPr>
            <a:defRPr sz="1800" b="0" i="0" u="none" strike="noStrike">
              <a:solidFill>
                <a:srgbClr val="000000"/>
              </a:solidFill>
              <a:latin typeface="Bebas Neue Regular"/>
            </a:defRPr>
          </a:pPr>
          <a:endParaRPr lang="en-US"/>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manualLayout>
          <c:layoutTarget val="inner"/>
          <c:xMode val="edge"/>
          <c:yMode val="edge"/>
          <c:x val="5.0000000000000001E-3"/>
          <c:y val="5.0000000000000001E-3"/>
          <c:w val="0.59809400000000001"/>
          <c:h val="0.98750000000000004"/>
        </c:manualLayout>
      </c:layout>
      <c:pieChart>
        <c:varyColors val="0"/>
        <c:ser>
          <c:idx val="0"/>
          <c:order val="0"/>
          <c:tx>
            <c:strRef>
              <c:f>Sheet1!$A$2</c:f>
              <c:strCache>
                <c:ptCount val="1"/>
                <c:pt idx="0">
                  <c:v>April</c:v>
                </c:pt>
              </c:strCache>
            </c:strRef>
          </c:tx>
          <c:spPr>
            <a:solidFill>
              <a:schemeClr val="accent4">
                <a:hueOff val="384618"/>
                <a:satOff val="3869"/>
                <a:lumOff val="5802"/>
              </a:schemeClr>
            </a:solidFill>
            <a:ln w="12700" cap="flat">
              <a:noFill/>
              <a:miter lim="400000"/>
            </a:ln>
            <a:effectLst/>
          </c:spPr>
          <c:explosion val="10"/>
          <c:dPt>
            <c:idx val="0"/>
            <c:bubble3D val="0"/>
            <c:extLst>
              <c:ext xmlns:c16="http://schemas.microsoft.com/office/drawing/2014/chart" uri="{C3380CC4-5D6E-409C-BE32-E72D297353CC}">
                <c16:uniqueId val="{00000001-2674-D549-8502-AA27B47CB3A2}"/>
              </c:ext>
            </c:extLst>
          </c:dPt>
          <c:dPt>
            <c:idx val="1"/>
            <c:bubble3D val="0"/>
            <c:explosion val="0"/>
            <c:spPr>
              <a:solidFill>
                <a:srgbClr val="00B9B3"/>
              </a:solidFill>
              <a:ln w="12700" cap="flat">
                <a:noFill/>
                <a:miter lim="400000"/>
              </a:ln>
              <a:effectLst/>
            </c:spPr>
            <c:extLst>
              <c:ext xmlns:c16="http://schemas.microsoft.com/office/drawing/2014/chart" uri="{C3380CC4-5D6E-409C-BE32-E72D297353CC}">
                <c16:uniqueId val="{00000003-2674-D549-8502-AA27B47CB3A2}"/>
              </c:ext>
            </c:extLst>
          </c:dPt>
          <c:dPt>
            <c:idx val="2"/>
            <c:bubble3D val="0"/>
            <c:explosion val="0"/>
            <c:spPr>
              <a:solidFill>
                <a:srgbClr val="0055B9"/>
              </a:solidFill>
              <a:ln w="12700" cap="flat">
                <a:noFill/>
                <a:miter lim="400000"/>
              </a:ln>
              <a:effectLst/>
            </c:spPr>
            <c:extLst>
              <c:ext xmlns:c16="http://schemas.microsoft.com/office/drawing/2014/chart" uri="{C3380CC4-5D6E-409C-BE32-E72D297353CC}">
                <c16:uniqueId val="{00000005-2674-D549-8502-AA27B47CB3A2}"/>
              </c:ext>
            </c:extLst>
          </c:dPt>
          <c:dPt>
            <c:idx val="3"/>
            <c:bubble3D val="0"/>
            <c:explosion val="0"/>
            <c:spPr>
              <a:solidFill>
                <a:srgbClr val="00CAF3"/>
              </a:solidFill>
              <a:ln w="12700" cap="flat">
                <a:noFill/>
                <a:miter lim="400000"/>
              </a:ln>
              <a:effectLst/>
            </c:spPr>
            <c:extLst>
              <c:ext xmlns:c16="http://schemas.microsoft.com/office/drawing/2014/chart" uri="{C3380CC4-5D6E-409C-BE32-E72D297353CC}">
                <c16:uniqueId val="{00000007-2674-D549-8502-AA27B47CB3A2}"/>
              </c:ext>
            </c:extLst>
          </c:dPt>
          <c:dLbls>
            <c:dLbl>
              <c:idx val="0"/>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1-2674-D549-8502-AA27B47CB3A2}"/>
                </c:ext>
              </c:extLst>
            </c:dLbl>
            <c:dLbl>
              <c:idx val="1"/>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3-2674-D549-8502-AA27B47CB3A2}"/>
                </c:ext>
              </c:extLst>
            </c:dLbl>
            <c:dLbl>
              <c:idx val="2"/>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5-2674-D549-8502-AA27B47CB3A2}"/>
                </c:ext>
              </c:extLst>
            </c:dLbl>
            <c:dLbl>
              <c:idx val="3"/>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7-2674-D549-8502-AA27B47CB3A2}"/>
                </c:ext>
              </c:extLst>
            </c:dLbl>
            <c:numFmt formatCode="#,##0%" sourceLinked="0"/>
            <c:spPr>
              <a:noFill/>
              <a:ln>
                <a:noFill/>
              </a:ln>
              <a:effectLst/>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Sheet1!$B$1:$E$1</c:f>
              <c:strCache>
                <c:ptCount val="4"/>
                <c:pt idx="0">
                  <c:v>Region 1</c:v>
                </c:pt>
                <c:pt idx="1">
                  <c:v>Region 2</c:v>
                </c:pt>
                <c:pt idx="2">
                  <c:v>Data 3</c:v>
                </c:pt>
                <c:pt idx="3">
                  <c:v>Data 4</c:v>
                </c:pt>
              </c:strCache>
            </c:strRef>
          </c:cat>
          <c:val>
            <c:numRef>
              <c:f>Sheet1!$B$2:$E$2</c:f>
              <c:numCache>
                <c:formatCode>General</c:formatCode>
                <c:ptCount val="4"/>
                <c:pt idx="0">
                  <c:v>17</c:v>
                </c:pt>
                <c:pt idx="1">
                  <c:v>55</c:v>
                </c:pt>
                <c:pt idx="2">
                  <c:v>66</c:v>
                </c:pt>
                <c:pt idx="3">
                  <c:v>23</c:v>
                </c:pt>
              </c:numCache>
            </c:numRef>
          </c:val>
          <c:extLst>
            <c:ext xmlns:c16="http://schemas.microsoft.com/office/drawing/2014/chart" uri="{C3380CC4-5D6E-409C-BE32-E72D297353CC}">
              <c16:uniqueId val="{00000008-2674-D549-8502-AA27B47CB3A2}"/>
            </c:ext>
          </c:extLst>
        </c:ser>
        <c:ser>
          <c:idx val="0"/>
          <c:order val="1"/>
          <c:tx>
            <c:strRef>
              <c:f>Sheet1!$A$3</c:f>
              <c:strCache>
                <c:ptCount val="2"/>
                <c:pt idx="1">
                  <c:v>May</c:v>
                </c:pt>
              </c:strCache>
            </c:strRef>
          </c:tx>
          <c:spPr>
            <a:solidFill>
              <a:schemeClr val="accent4">
                <a:hueOff val="384618"/>
                <a:satOff val="3869"/>
                <a:lumOff val="5802"/>
              </a:schemeClr>
            </a:solidFill>
            <a:ln w="12700" cap="flat">
              <a:noFill/>
              <a:miter lim="400000"/>
            </a:ln>
            <a:effectLst/>
          </c:spPr>
          <c:explosion val="10"/>
          <c:dPt>
            <c:idx val="0"/>
            <c:bubble3D val="0"/>
            <c:extLst>
              <c:ext xmlns:c16="http://schemas.microsoft.com/office/drawing/2014/chart" uri="{C3380CC4-5D6E-409C-BE32-E72D297353CC}">
                <c16:uniqueId val="{0000000A-2674-D549-8502-AA27B47CB3A2}"/>
              </c:ext>
            </c:extLst>
          </c:dPt>
          <c:dPt>
            <c:idx val="1"/>
            <c:bubble3D val="0"/>
            <c:explosion val="0"/>
            <c:spPr>
              <a:solidFill>
                <a:srgbClr val="00B9B3"/>
              </a:solidFill>
              <a:ln w="12700" cap="flat">
                <a:noFill/>
                <a:miter lim="400000"/>
              </a:ln>
              <a:effectLst/>
            </c:spPr>
            <c:extLst>
              <c:ext xmlns:c16="http://schemas.microsoft.com/office/drawing/2014/chart" uri="{C3380CC4-5D6E-409C-BE32-E72D297353CC}">
                <c16:uniqueId val="{0000000C-2674-D549-8502-AA27B47CB3A2}"/>
              </c:ext>
            </c:extLst>
          </c:dPt>
          <c:dPt>
            <c:idx val="2"/>
            <c:bubble3D val="0"/>
            <c:explosion val="0"/>
            <c:spPr>
              <a:solidFill>
                <a:srgbClr val="0055B9"/>
              </a:solidFill>
              <a:ln w="12700" cap="flat">
                <a:noFill/>
                <a:miter lim="400000"/>
              </a:ln>
              <a:effectLst/>
            </c:spPr>
            <c:extLst>
              <c:ext xmlns:c16="http://schemas.microsoft.com/office/drawing/2014/chart" uri="{C3380CC4-5D6E-409C-BE32-E72D297353CC}">
                <c16:uniqueId val="{0000000E-2674-D549-8502-AA27B47CB3A2}"/>
              </c:ext>
            </c:extLst>
          </c:dPt>
          <c:dPt>
            <c:idx val="3"/>
            <c:bubble3D val="0"/>
            <c:explosion val="0"/>
            <c:spPr>
              <a:solidFill>
                <a:srgbClr val="00CAF3"/>
              </a:solidFill>
              <a:ln w="12700" cap="flat">
                <a:noFill/>
                <a:miter lim="400000"/>
              </a:ln>
              <a:effectLst/>
            </c:spPr>
            <c:extLst>
              <c:ext xmlns:c16="http://schemas.microsoft.com/office/drawing/2014/chart" uri="{C3380CC4-5D6E-409C-BE32-E72D297353CC}">
                <c16:uniqueId val="{00000010-2674-D549-8502-AA27B47CB3A2}"/>
              </c:ext>
            </c:extLst>
          </c:dPt>
          <c:dLbls>
            <c:dLbl>
              <c:idx val="0"/>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A-2674-D549-8502-AA27B47CB3A2}"/>
                </c:ext>
              </c:extLst>
            </c:dLbl>
            <c:dLbl>
              <c:idx val="1"/>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C-2674-D549-8502-AA27B47CB3A2}"/>
                </c:ext>
              </c:extLst>
            </c:dLbl>
            <c:dLbl>
              <c:idx val="2"/>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E-2674-D549-8502-AA27B47CB3A2}"/>
                </c:ext>
              </c:extLst>
            </c:dLbl>
            <c:dLbl>
              <c:idx val="3"/>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10-2674-D549-8502-AA27B47CB3A2}"/>
                </c:ext>
              </c:extLst>
            </c:dLbl>
            <c:numFmt formatCode="#,##0%" sourceLinked="0"/>
            <c:spPr>
              <a:noFill/>
              <a:ln>
                <a:noFill/>
              </a:ln>
              <a:effectLst/>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Sheet1!$B$1:$E$1</c:f>
              <c:strCache>
                <c:ptCount val="4"/>
                <c:pt idx="0">
                  <c:v>Region 1</c:v>
                </c:pt>
                <c:pt idx="1">
                  <c:v>Region 2</c:v>
                </c:pt>
                <c:pt idx="2">
                  <c:v>Data 3</c:v>
                </c:pt>
                <c:pt idx="3">
                  <c:v>Data 4</c:v>
                </c:pt>
              </c:strCache>
            </c:strRef>
          </c:cat>
          <c:val>
            <c:numRef>
              <c:f>Sheet1!$B$3:$E$3</c:f>
              <c:numCache>
                <c:formatCode>General</c:formatCode>
                <c:ptCount val="4"/>
                <c:pt idx="0">
                  <c:v>26</c:v>
                </c:pt>
                <c:pt idx="1">
                  <c:v>43</c:v>
                </c:pt>
                <c:pt idx="2">
                  <c:v>55</c:v>
                </c:pt>
                <c:pt idx="3">
                  <c:v>80</c:v>
                </c:pt>
              </c:numCache>
            </c:numRef>
          </c:val>
          <c:extLst>
            <c:ext xmlns:c16="http://schemas.microsoft.com/office/drawing/2014/chart" uri="{C3380CC4-5D6E-409C-BE32-E72D297353CC}">
              <c16:uniqueId val="{00000011-2674-D549-8502-AA27B47CB3A2}"/>
            </c:ext>
          </c:extLst>
        </c:ser>
        <c:ser>
          <c:idx val="0"/>
          <c:order val="2"/>
          <c:tx>
            <c:strRef>
              <c:f>Sheet1!$A$4</c:f>
              <c:strCache>
                <c:ptCount val="3"/>
                <c:pt idx="2">
                  <c:v>June</c:v>
                </c:pt>
              </c:strCache>
            </c:strRef>
          </c:tx>
          <c:spPr>
            <a:solidFill>
              <a:schemeClr val="accent4">
                <a:hueOff val="384618"/>
                <a:satOff val="3869"/>
                <a:lumOff val="5802"/>
              </a:schemeClr>
            </a:solidFill>
            <a:ln w="12700" cap="flat">
              <a:noFill/>
              <a:miter lim="400000"/>
            </a:ln>
            <a:effectLst/>
          </c:spPr>
          <c:explosion val="10"/>
          <c:dPt>
            <c:idx val="0"/>
            <c:bubble3D val="0"/>
            <c:extLst>
              <c:ext xmlns:c16="http://schemas.microsoft.com/office/drawing/2014/chart" uri="{C3380CC4-5D6E-409C-BE32-E72D297353CC}">
                <c16:uniqueId val="{00000013-2674-D549-8502-AA27B47CB3A2}"/>
              </c:ext>
            </c:extLst>
          </c:dPt>
          <c:dPt>
            <c:idx val="1"/>
            <c:bubble3D val="0"/>
            <c:explosion val="0"/>
            <c:spPr>
              <a:solidFill>
                <a:srgbClr val="00B9B3"/>
              </a:solidFill>
              <a:ln w="12700" cap="flat">
                <a:noFill/>
                <a:miter lim="400000"/>
              </a:ln>
              <a:effectLst/>
            </c:spPr>
            <c:extLst>
              <c:ext xmlns:c16="http://schemas.microsoft.com/office/drawing/2014/chart" uri="{C3380CC4-5D6E-409C-BE32-E72D297353CC}">
                <c16:uniqueId val="{00000015-2674-D549-8502-AA27B47CB3A2}"/>
              </c:ext>
            </c:extLst>
          </c:dPt>
          <c:dPt>
            <c:idx val="2"/>
            <c:bubble3D val="0"/>
            <c:explosion val="0"/>
            <c:spPr>
              <a:solidFill>
                <a:srgbClr val="0055B9"/>
              </a:solidFill>
              <a:ln w="12700" cap="flat">
                <a:noFill/>
                <a:miter lim="400000"/>
              </a:ln>
              <a:effectLst/>
            </c:spPr>
            <c:extLst>
              <c:ext xmlns:c16="http://schemas.microsoft.com/office/drawing/2014/chart" uri="{C3380CC4-5D6E-409C-BE32-E72D297353CC}">
                <c16:uniqueId val="{00000017-2674-D549-8502-AA27B47CB3A2}"/>
              </c:ext>
            </c:extLst>
          </c:dPt>
          <c:dPt>
            <c:idx val="3"/>
            <c:bubble3D val="0"/>
            <c:explosion val="0"/>
            <c:spPr>
              <a:solidFill>
                <a:srgbClr val="00CAF3"/>
              </a:solidFill>
              <a:ln w="12700" cap="flat">
                <a:noFill/>
                <a:miter lim="400000"/>
              </a:ln>
              <a:effectLst/>
            </c:spPr>
            <c:extLst>
              <c:ext xmlns:c16="http://schemas.microsoft.com/office/drawing/2014/chart" uri="{C3380CC4-5D6E-409C-BE32-E72D297353CC}">
                <c16:uniqueId val="{00000019-2674-D549-8502-AA27B47CB3A2}"/>
              </c:ext>
            </c:extLst>
          </c:dPt>
          <c:dLbls>
            <c:dLbl>
              <c:idx val="0"/>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13-2674-D549-8502-AA27B47CB3A2}"/>
                </c:ext>
              </c:extLst>
            </c:dLbl>
            <c:dLbl>
              <c:idx val="1"/>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15-2674-D549-8502-AA27B47CB3A2}"/>
                </c:ext>
              </c:extLst>
            </c:dLbl>
            <c:dLbl>
              <c:idx val="2"/>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17-2674-D549-8502-AA27B47CB3A2}"/>
                </c:ext>
              </c:extLst>
            </c:dLbl>
            <c:dLbl>
              <c:idx val="3"/>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19-2674-D549-8502-AA27B47CB3A2}"/>
                </c:ext>
              </c:extLst>
            </c:dLbl>
            <c:numFmt formatCode="#,##0%" sourceLinked="0"/>
            <c:spPr>
              <a:noFill/>
              <a:ln>
                <a:noFill/>
              </a:ln>
              <a:effectLst/>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Sheet1!$B$1:$E$1</c:f>
              <c:strCache>
                <c:ptCount val="4"/>
                <c:pt idx="0">
                  <c:v>Region 1</c:v>
                </c:pt>
                <c:pt idx="1">
                  <c:v>Region 2</c:v>
                </c:pt>
                <c:pt idx="2">
                  <c:v>Data 3</c:v>
                </c:pt>
                <c:pt idx="3">
                  <c:v>Data 4</c:v>
                </c:pt>
              </c:strCache>
            </c:strRef>
          </c:cat>
          <c:val>
            <c:numRef>
              <c:f>Sheet1!$B$4:$E$4</c:f>
              <c:numCache>
                <c:formatCode>General</c:formatCode>
                <c:ptCount val="4"/>
                <c:pt idx="0">
                  <c:v>53</c:v>
                </c:pt>
                <c:pt idx="1">
                  <c:v>70</c:v>
                </c:pt>
                <c:pt idx="2">
                  <c:v>23</c:v>
                </c:pt>
                <c:pt idx="3">
                  <c:v>35</c:v>
                </c:pt>
              </c:numCache>
            </c:numRef>
          </c:val>
          <c:extLst>
            <c:ext xmlns:c16="http://schemas.microsoft.com/office/drawing/2014/chart" uri="{C3380CC4-5D6E-409C-BE32-E72D297353CC}">
              <c16:uniqueId val="{0000001A-2674-D549-8502-AA27B47CB3A2}"/>
            </c:ext>
          </c:extLst>
        </c:ser>
        <c:ser>
          <c:idx val="0"/>
          <c:order val="3"/>
          <c:tx>
            <c:strRef>
              <c:f>Sheet1!$A$5</c:f>
              <c:strCache>
                <c:ptCount val="4"/>
                <c:pt idx="3">
                  <c:v>July</c:v>
                </c:pt>
              </c:strCache>
            </c:strRef>
          </c:tx>
          <c:spPr>
            <a:solidFill>
              <a:schemeClr val="accent4">
                <a:hueOff val="384618"/>
                <a:satOff val="3869"/>
                <a:lumOff val="5802"/>
              </a:schemeClr>
            </a:solidFill>
            <a:ln w="12700" cap="flat">
              <a:noFill/>
              <a:miter lim="400000"/>
            </a:ln>
            <a:effectLst/>
          </c:spPr>
          <c:explosion val="10"/>
          <c:dPt>
            <c:idx val="0"/>
            <c:bubble3D val="0"/>
            <c:extLst>
              <c:ext xmlns:c16="http://schemas.microsoft.com/office/drawing/2014/chart" uri="{C3380CC4-5D6E-409C-BE32-E72D297353CC}">
                <c16:uniqueId val="{0000001C-2674-D549-8502-AA27B47CB3A2}"/>
              </c:ext>
            </c:extLst>
          </c:dPt>
          <c:dPt>
            <c:idx val="1"/>
            <c:bubble3D val="0"/>
            <c:explosion val="0"/>
            <c:spPr>
              <a:solidFill>
                <a:srgbClr val="00B9B3"/>
              </a:solidFill>
              <a:ln w="12700" cap="flat">
                <a:noFill/>
                <a:miter lim="400000"/>
              </a:ln>
              <a:effectLst/>
            </c:spPr>
            <c:extLst>
              <c:ext xmlns:c16="http://schemas.microsoft.com/office/drawing/2014/chart" uri="{C3380CC4-5D6E-409C-BE32-E72D297353CC}">
                <c16:uniqueId val="{0000001E-2674-D549-8502-AA27B47CB3A2}"/>
              </c:ext>
            </c:extLst>
          </c:dPt>
          <c:dPt>
            <c:idx val="2"/>
            <c:bubble3D val="0"/>
            <c:explosion val="0"/>
            <c:spPr>
              <a:solidFill>
                <a:srgbClr val="0055B9"/>
              </a:solidFill>
              <a:ln w="12700" cap="flat">
                <a:noFill/>
                <a:miter lim="400000"/>
              </a:ln>
              <a:effectLst/>
            </c:spPr>
            <c:extLst>
              <c:ext xmlns:c16="http://schemas.microsoft.com/office/drawing/2014/chart" uri="{C3380CC4-5D6E-409C-BE32-E72D297353CC}">
                <c16:uniqueId val="{00000020-2674-D549-8502-AA27B47CB3A2}"/>
              </c:ext>
            </c:extLst>
          </c:dPt>
          <c:dPt>
            <c:idx val="3"/>
            <c:bubble3D val="0"/>
            <c:explosion val="0"/>
            <c:spPr>
              <a:solidFill>
                <a:srgbClr val="00CAF3"/>
              </a:solidFill>
              <a:ln w="12700" cap="flat">
                <a:noFill/>
                <a:miter lim="400000"/>
              </a:ln>
              <a:effectLst/>
            </c:spPr>
            <c:extLst>
              <c:ext xmlns:c16="http://schemas.microsoft.com/office/drawing/2014/chart" uri="{C3380CC4-5D6E-409C-BE32-E72D297353CC}">
                <c16:uniqueId val="{00000022-2674-D549-8502-AA27B47CB3A2}"/>
              </c:ext>
            </c:extLst>
          </c:dPt>
          <c:dLbls>
            <c:dLbl>
              <c:idx val="0"/>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1C-2674-D549-8502-AA27B47CB3A2}"/>
                </c:ext>
              </c:extLst>
            </c:dLbl>
            <c:dLbl>
              <c:idx val="1"/>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1E-2674-D549-8502-AA27B47CB3A2}"/>
                </c:ext>
              </c:extLst>
            </c:dLbl>
            <c:dLbl>
              <c:idx val="2"/>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20-2674-D549-8502-AA27B47CB3A2}"/>
                </c:ext>
              </c:extLst>
            </c:dLbl>
            <c:dLbl>
              <c:idx val="3"/>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22-2674-D549-8502-AA27B47CB3A2}"/>
                </c:ext>
              </c:extLst>
            </c:dLbl>
            <c:numFmt formatCode="#,##0%" sourceLinked="0"/>
            <c:spPr>
              <a:noFill/>
              <a:ln>
                <a:noFill/>
              </a:ln>
              <a:effectLst/>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Sheet1!$B$1:$E$1</c:f>
              <c:strCache>
                <c:ptCount val="4"/>
                <c:pt idx="0">
                  <c:v>Region 1</c:v>
                </c:pt>
                <c:pt idx="1">
                  <c:v>Region 2</c:v>
                </c:pt>
                <c:pt idx="2">
                  <c:v>Data 3</c:v>
                </c:pt>
                <c:pt idx="3">
                  <c:v>Data 4</c:v>
                </c:pt>
              </c:strCache>
            </c:strRef>
          </c:cat>
          <c:val>
            <c:numRef>
              <c:f>Sheet1!$B$5:$E$5</c:f>
              <c:numCache>
                <c:formatCode>General</c:formatCode>
                <c:ptCount val="4"/>
                <c:pt idx="0">
                  <c:v>96</c:v>
                </c:pt>
                <c:pt idx="1">
                  <c:v>58</c:v>
                </c:pt>
                <c:pt idx="2">
                  <c:v>48</c:v>
                </c:pt>
                <c:pt idx="3">
                  <c:v>70</c:v>
                </c:pt>
              </c:numCache>
            </c:numRef>
          </c:val>
          <c:extLst>
            <c:ext xmlns:c16="http://schemas.microsoft.com/office/drawing/2014/chart" uri="{C3380CC4-5D6E-409C-BE32-E72D297353CC}">
              <c16:uniqueId val="{00000023-2674-D549-8502-AA27B47CB3A2}"/>
            </c:ext>
          </c:extLst>
        </c:ser>
        <c:ser>
          <c:idx val="0"/>
          <c:order val="4"/>
          <c:tx>
            <c:strRef>
              <c:f>Sheet1!$A$6</c:f>
              <c:strCache>
                <c:ptCount val="5"/>
                <c:pt idx="4">
                  <c:v>August</c:v>
                </c:pt>
              </c:strCache>
            </c:strRef>
          </c:tx>
          <c:spPr>
            <a:solidFill>
              <a:schemeClr val="accent4">
                <a:hueOff val="384618"/>
                <a:satOff val="3869"/>
                <a:lumOff val="5802"/>
              </a:schemeClr>
            </a:solidFill>
            <a:ln w="12700" cap="flat">
              <a:noFill/>
              <a:miter lim="400000"/>
            </a:ln>
            <a:effectLst/>
          </c:spPr>
          <c:explosion val="10"/>
          <c:dPt>
            <c:idx val="0"/>
            <c:bubble3D val="0"/>
            <c:extLst>
              <c:ext xmlns:c16="http://schemas.microsoft.com/office/drawing/2014/chart" uri="{C3380CC4-5D6E-409C-BE32-E72D297353CC}">
                <c16:uniqueId val="{00000025-2674-D549-8502-AA27B47CB3A2}"/>
              </c:ext>
            </c:extLst>
          </c:dPt>
          <c:dPt>
            <c:idx val="1"/>
            <c:bubble3D val="0"/>
            <c:explosion val="0"/>
            <c:spPr>
              <a:solidFill>
                <a:srgbClr val="00B9B3"/>
              </a:solidFill>
              <a:ln w="12700" cap="flat">
                <a:noFill/>
                <a:miter lim="400000"/>
              </a:ln>
              <a:effectLst/>
            </c:spPr>
            <c:extLst>
              <c:ext xmlns:c16="http://schemas.microsoft.com/office/drawing/2014/chart" uri="{C3380CC4-5D6E-409C-BE32-E72D297353CC}">
                <c16:uniqueId val="{00000027-2674-D549-8502-AA27B47CB3A2}"/>
              </c:ext>
            </c:extLst>
          </c:dPt>
          <c:dPt>
            <c:idx val="2"/>
            <c:bubble3D val="0"/>
            <c:explosion val="0"/>
            <c:spPr>
              <a:solidFill>
                <a:srgbClr val="0055B9"/>
              </a:solidFill>
              <a:ln w="12700" cap="flat">
                <a:noFill/>
                <a:miter lim="400000"/>
              </a:ln>
              <a:effectLst/>
            </c:spPr>
            <c:extLst>
              <c:ext xmlns:c16="http://schemas.microsoft.com/office/drawing/2014/chart" uri="{C3380CC4-5D6E-409C-BE32-E72D297353CC}">
                <c16:uniqueId val="{00000029-2674-D549-8502-AA27B47CB3A2}"/>
              </c:ext>
            </c:extLst>
          </c:dPt>
          <c:dPt>
            <c:idx val="3"/>
            <c:bubble3D val="0"/>
            <c:explosion val="0"/>
            <c:spPr>
              <a:solidFill>
                <a:srgbClr val="00CAF3"/>
              </a:solidFill>
              <a:ln w="12700" cap="flat">
                <a:noFill/>
                <a:miter lim="400000"/>
              </a:ln>
              <a:effectLst/>
            </c:spPr>
            <c:extLst>
              <c:ext xmlns:c16="http://schemas.microsoft.com/office/drawing/2014/chart" uri="{C3380CC4-5D6E-409C-BE32-E72D297353CC}">
                <c16:uniqueId val="{0000002B-2674-D549-8502-AA27B47CB3A2}"/>
              </c:ext>
            </c:extLst>
          </c:dPt>
          <c:dLbls>
            <c:dLbl>
              <c:idx val="0"/>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25-2674-D549-8502-AA27B47CB3A2}"/>
                </c:ext>
              </c:extLst>
            </c:dLbl>
            <c:dLbl>
              <c:idx val="1"/>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27-2674-D549-8502-AA27B47CB3A2}"/>
                </c:ext>
              </c:extLst>
            </c:dLbl>
            <c:dLbl>
              <c:idx val="2"/>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29-2674-D549-8502-AA27B47CB3A2}"/>
                </c:ext>
              </c:extLst>
            </c:dLbl>
            <c:dLbl>
              <c:idx val="3"/>
              <c:numFmt formatCode="#,##0%" sourceLinked="0"/>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2B-2674-D549-8502-AA27B47CB3A2}"/>
                </c:ext>
              </c:extLst>
            </c:dLbl>
            <c:numFmt formatCode="#,##0%" sourceLinked="0"/>
            <c:spPr>
              <a:noFill/>
              <a:ln>
                <a:noFill/>
              </a:ln>
              <a:effectLst/>
            </c:spPr>
            <c:txPr>
              <a:bodyPr/>
              <a:lstStyle/>
              <a:p>
                <a:pPr>
                  <a:defRPr sz="2400" b="0" i="0" u="none" strike="noStrike">
                    <a:solidFill>
                      <a:srgbClr val="FFFFFF"/>
                    </a:solidFill>
                    <a:latin typeface="Bebas Neue Bold"/>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Sheet1!$B$1:$E$1</c:f>
              <c:strCache>
                <c:ptCount val="4"/>
                <c:pt idx="0">
                  <c:v>Region 1</c:v>
                </c:pt>
                <c:pt idx="1">
                  <c:v>Region 2</c:v>
                </c:pt>
                <c:pt idx="2">
                  <c:v>Data 3</c:v>
                </c:pt>
                <c:pt idx="3">
                  <c:v>Data 4</c:v>
                </c:pt>
              </c:strCache>
            </c:strRef>
          </c:cat>
          <c:val>
            <c:numRef>
              <c:f>Sheet1!$B$6:$E$6</c:f>
              <c:numCache>
                <c:formatCode>General</c:formatCode>
                <c:ptCount val="4"/>
                <c:pt idx="0">
                  <c:v>101</c:v>
                </c:pt>
                <c:pt idx="1">
                  <c:v>75</c:v>
                </c:pt>
                <c:pt idx="2">
                  <c:v>88</c:v>
                </c:pt>
                <c:pt idx="3">
                  <c:v>66</c:v>
                </c:pt>
              </c:numCache>
            </c:numRef>
          </c:val>
          <c:extLst>
            <c:ext xmlns:c16="http://schemas.microsoft.com/office/drawing/2014/chart" uri="{C3380CC4-5D6E-409C-BE32-E72D297353CC}">
              <c16:uniqueId val="{0000002C-2674-D549-8502-AA27B47CB3A2}"/>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55693300000000001"/>
          <c:y val="0.85420300000000005"/>
          <c:w val="0.44306699999999999"/>
          <c:h val="8.3823499999999995E-2"/>
        </c:manualLayout>
      </c:layout>
      <c:overlay val="1"/>
      <c:spPr>
        <a:noFill/>
        <a:ln w="12700" cap="flat">
          <a:noFill/>
          <a:miter lim="400000"/>
        </a:ln>
        <a:effectLst/>
      </c:spPr>
      <c:txPr>
        <a:bodyPr rot="0"/>
        <a:lstStyle/>
        <a:p>
          <a:pPr>
            <a:defRPr sz="1800" b="0" i="0" u="none" strike="noStrike">
              <a:solidFill>
                <a:srgbClr val="000000"/>
              </a:solidFill>
              <a:latin typeface="Bebas Neue Regular"/>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xfrm>
            <a:off x="1143000" y="685800"/>
            <a:ext cx="4572000" cy="3429000"/>
          </a:xfrm>
          <a:prstGeom prst="rect">
            <a:avLst/>
          </a:prstGeom>
        </p:spPr>
        <p:txBody>
          <a:bodyPr/>
          <a:lstStyle/>
          <a:p>
            <a:endParaRPr/>
          </a:p>
        </p:txBody>
      </p:sp>
      <p:sp>
        <p:nvSpPr>
          <p:cNvPr id="436" name="Shape 43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1600">
        <a:latin typeface="Helvetica Neue"/>
        <a:ea typeface="Helvetica Neue"/>
        <a:cs typeface="Helvetica Neue"/>
        <a:sym typeface="Helvetica Neue"/>
      </a:defRPr>
    </a:lvl1pPr>
    <a:lvl2pPr indent="228600" defTabSz="457200" latinLnBrk="0">
      <a:lnSpc>
        <a:spcPct val="117999"/>
      </a:lnSpc>
      <a:defRPr sz="1600">
        <a:latin typeface="Helvetica Neue"/>
        <a:ea typeface="Helvetica Neue"/>
        <a:cs typeface="Helvetica Neue"/>
        <a:sym typeface="Helvetica Neue"/>
      </a:defRPr>
    </a:lvl2pPr>
    <a:lvl3pPr indent="457200" defTabSz="457200" latinLnBrk="0">
      <a:lnSpc>
        <a:spcPct val="117999"/>
      </a:lnSpc>
      <a:defRPr sz="1600">
        <a:latin typeface="Helvetica Neue"/>
        <a:ea typeface="Helvetica Neue"/>
        <a:cs typeface="Helvetica Neue"/>
        <a:sym typeface="Helvetica Neue"/>
      </a:defRPr>
    </a:lvl3pPr>
    <a:lvl4pPr indent="685800" defTabSz="457200" latinLnBrk="0">
      <a:lnSpc>
        <a:spcPct val="117999"/>
      </a:lnSpc>
      <a:defRPr sz="1600">
        <a:latin typeface="Helvetica Neue"/>
        <a:ea typeface="Helvetica Neue"/>
        <a:cs typeface="Helvetica Neue"/>
        <a:sym typeface="Helvetica Neue"/>
      </a:defRPr>
    </a:lvl4pPr>
    <a:lvl5pPr indent="914400" defTabSz="457200" latinLnBrk="0">
      <a:lnSpc>
        <a:spcPct val="117999"/>
      </a:lnSpc>
      <a:defRPr sz="1600">
        <a:latin typeface="Helvetica Neue"/>
        <a:ea typeface="Helvetica Neue"/>
        <a:cs typeface="Helvetica Neue"/>
        <a:sym typeface="Helvetica Neue"/>
      </a:defRPr>
    </a:lvl5pPr>
    <a:lvl6pPr indent="1143000" defTabSz="457200" latinLnBrk="0">
      <a:lnSpc>
        <a:spcPct val="117999"/>
      </a:lnSpc>
      <a:defRPr sz="1600">
        <a:latin typeface="Helvetica Neue"/>
        <a:ea typeface="Helvetica Neue"/>
        <a:cs typeface="Helvetica Neue"/>
        <a:sym typeface="Helvetica Neue"/>
      </a:defRPr>
    </a:lvl6pPr>
    <a:lvl7pPr indent="1371600" defTabSz="457200" latinLnBrk="0">
      <a:lnSpc>
        <a:spcPct val="117999"/>
      </a:lnSpc>
      <a:defRPr sz="1600">
        <a:latin typeface="Helvetica Neue"/>
        <a:ea typeface="Helvetica Neue"/>
        <a:cs typeface="Helvetica Neue"/>
        <a:sym typeface="Helvetica Neue"/>
      </a:defRPr>
    </a:lvl7pPr>
    <a:lvl8pPr indent="1600200" defTabSz="457200" latinLnBrk="0">
      <a:lnSpc>
        <a:spcPct val="117999"/>
      </a:lnSpc>
      <a:defRPr sz="1600">
        <a:latin typeface="Helvetica Neue"/>
        <a:ea typeface="Helvetica Neue"/>
        <a:cs typeface="Helvetica Neue"/>
        <a:sym typeface="Helvetica Neue"/>
      </a:defRPr>
    </a:lvl8pPr>
    <a:lvl9pPr indent="1828800" defTabSz="457200" latinLnBrk="0">
      <a:lnSpc>
        <a:spcPct val="117999"/>
      </a:lnSpc>
      <a:defRPr sz="16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chart" Target="../charts/chart1.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chart" Target="../charts/chart2.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6.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9" name="TEXT MINING:…"/>
          <p:cNvSpPr txBox="1">
            <a:spLocks noGrp="1"/>
          </p:cNvSpPr>
          <p:nvPr>
            <p:ph type="body" sz="quarter" idx="13"/>
          </p:nvPr>
        </p:nvSpPr>
        <p:spPr>
          <a:xfrm>
            <a:off x="1142396" y="2656681"/>
            <a:ext cx="6859208" cy="1906588"/>
          </a:xfrm>
          <a:prstGeom prst="rect">
            <a:avLst/>
          </a:prstGeom>
        </p:spPr>
        <p:txBody>
          <a:bodyPr wrap="none" anchor="ctr">
            <a:spAutoFit/>
          </a:bodyPr>
          <a:lstStyle/>
          <a:p>
            <a:pPr>
              <a:lnSpc>
                <a:spcPct val="70000"/>
              </a:lnSpc>
              <a:defRPr sz="7000">
                <a:solidFill>
                  <a:srgbClr val="FFFFFF"/>
                </a:solidFill>
                <a:latin typeface="Bebas Neue Bold"/>
                <a:ea typeface="Bebas Neue Bold"/>
                <a:cs typeface="Bebas Neue Bold"/>
                <a:sym typeface="Bebas Neue Bold"/>
              </a:defRPr>
            </a:pPr>
            <a:r>
              <a:t>TEXT MINING:</a:t>
            </a:r>
          </a:p>
          <a:p>
            <a:pPr>
              <a:lnSpc>
                <a:spcPct val="70000"/>
              </a:lnSpc>
              <a:defRPr sz="7000">
                <a:solidFill>
                  <a:srgbClr val="FFFFFF"/>
                </a:solidFill>
                <a:latin typeface="Bebas Neue Bold"/>
                <a:ea typeface="Bebas Neue Bold"/>
                <a:cs typeface="Bebas Neue Bold"/>
                <a:sym typeface="Bebas Neue Bold"/>
              </a:defRPr>
            </a:pPr>
            <a:r>
              <a:t>THE NEXT DATA FRONTIER</a:t>
            </a:r>
          </a:p>
        </p:txBody>
      </p:sp>
      <p:sp>
        <p:nvSpPr>
          <p:cNvPr id="10" name="NAME SURNAME…"/>
          <p:cNvSpPr txBox="1">
            <a:spLocks noGrp="1"/>
          </p:cNvSpPr>
          <p:nvPr>
            <p:ph type="body" sz="quarter" idx="14"/>
          </p:nvPr>
        </p:nvSpPr>
        <p:spPr>
          <a:xfrm>
            <a:off x="3394398" y="1887362"/>
            <a:ext cx="2355204" cy="771208"/>
          </a:xfrm>
          <a:prstGeom prst="rect">
            <a:avLst/>
          </a:prstGeom>
        </p:spPr>
        <p:txBody>
          <a:bodyPr wrap="none">
            <a:spAutoFit/>
          </a:bodyPr>
          <a:lstStyle/>
          <a:p>
            <a:pPr>
              <a:lnSpc>
                <a:spcPct val="90000"/>
              </a:lnSpc>
              <a:defRPr>
                <a:solidFill>
                  <a:srgbClr val="5EAFFF"/>
                </a:solidFill>
                <a:latin typeface="Bebas Neue Regular"/>
                <a:ea typeface="Bebas Neue Regular"/>
                <a:cs typeface="Bebas Neue Regular"/>
                <a:sym typeface="Bebas Neue Regular"/>
              </a:defRPr>
            </a:pPr>
            <a:r>
              <a:t>NAME SURNAME</a:t>
            </a:r>
          </a:p>
          <a:p>
            <a:pPr>
              <a:lnSpc>
                <a:spcPct val="90000"/>
              </a:lnSpc>
              <a:defRPr>
                <a:solidFill>
                  <a:srgbClr val="5EAFFF"/>
                </a:solidFill>
                <a:latin typeface="Bebas Neue Regular"/>
                <a:ea typeface="Bebas Neue Regular"/>
                <a:cs typeface="Bebas Neue Regular"/>
                <a:sym typeface="Bebas Neue Regular"/>
              </a:defRPr>
            </a:pPr>
            <a:r>
              <a:t>UNIVERSITY OR INSTITUTE</a:t>
            </a:r>
          </a:p>
        </p:txBody>
      </p:sp>
      <p:sp>
        <p:nvSpPr>
          <p:cNvPr id="11" name="Presentation’s Subtitle"/>
          <p:cNvSpPr txBox="1">
            <a:spLocks noGrp="1"/>
          </p:cNvSpPr>
          <p:nvPr>
            <p:ph type="body" sz="quarter" idx="15"/>
          </p:nvPr>
        </p:nvSpPr>
        <p:spPr>
          <a:xfrm>
            <a:off x="1582440" y="4563268"/>
            <a:ext cx="5979120" cy="617539"/>
          </a:xfrm>
          <a:prstGeom prst="rect">
            <a:avLst/>
          </a:prstGeom>
        </p:spPr>
        <p:txBody>
          <a:bodyPr>
            <a:spAutoFit/>
          </a:bodyPr>
          <a:lstStyle>
            <a:lvl1pPr>
              <a:lnSpc>
                <a:spcPct val="70000"/>
              </a:lnSpc>
              <a:defRPr sz="3600">
                <a:solidFill>
                  <a:srgbClr val="00B9B3"/>
                </a:solidFill>
                <a:latin typeface="Bebas Neue Regular"/>
                <a:ea typeface="Bebas Neue Regular"/>
                <a:cs typeface="Bebas Neue Regular"/>
                <a:sym typeface="Bebas Neue Regular"/>
              </a:defRPr>
            </a:lvl1pPr>
          </a:lstStyle>
          <a:p>
            <a:r>
              <a:t>Presentation’s Subtitle</a:t>
            </a:r>
          </a:p>
        </p:txBody>
      </p:sp>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Screenshot and text">
    <p:spTree>
      <p:nvGrpSpPr>
        <p:cNvPr id="1" name=""/>
        <p:cNvGrpSpPr/>
        <p:nvPr/>
      </p:nvGrpSpPr>
      <p:grpSpPr>
        <a:xfrm>
          <a:off x="0" y="0"/>
          <a:ext cx="0" cy="0"/>
          <a:chOff x="0" y="0"/>
          <a:chExt cx="0" cy="0"/>
        </a:xfrm>
      </p:grpSpPr>
      <p:pic>
        <p:nvPicPr>
          <p:cNvPr id="118" name="White BG_2.jpg" descr="White BG_2.jpg"/>
          <p:cNvPicPr>
            <a:picLocks noChangeAspect="1"/>
          </p:cNvPicPr>
          <p:nvPr/>
        </p:nvPicPr>
        <p:blipFill>
          <a:blip r:embed="rId2">
            <a:alphaModFix amt="20000"/>
          </a:blip>
          <a:stretch>
            <a:fillRect/>
          </a:stretch>
        </p:blipFill>
        <p:spPr>
          <a:xfrm>
            <a:off x="-1" y="-2492"/>
            <a:ext cx="9144001" cy="7315201"/>
          </a:xfrm>
          <a:prstGeom prst="rect">
            <a:avLst/>
          </a:prstGeom>
          <a:ln w="3175">
            <a:miter lim="400000"/>
          </a:ln>
        </p:spPr>
      </p:pic>
      <p:sp>
        <p:nvSpPr>
          <p:cNvPr id="119"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120" name="logo_ce-en-quadri.pdf" descr="logo_ce-en-quadri.pdf"/>
          <p:cNvPicPr>
            <a:picLocks noChangeAspect="1"/>
          </p:cNvPicPr>
          <p:nvPr/>
        </p:nvPicPr>
        <p:blipFill>
          <a:blip r:embed="rId3"/>
          <a:stretch>
            <a:fillRect/>
          </a:stretch>
        </p:blipFill>
        <p:spPr>
          <a:xfrm>
            <a:off x="7619586" y="6364740"/>
            <a:ext cx="1270414" cy="882099"/>
          </a:xfrm>
          <a:prstGeom prst="rect">
            <a:avLst/>
          </a:prstGeom>
          <a:ln w="3175">
            <a:miter lim="400000"/>
          </a:ln>
        </p:spPr>
      </p:pic>
      <p:pic>
        <p:nvPicPr>
          <p:cNvPr id="121" name="Image" descr="Image"/>
          <p:cNvPicPr>
            <a:picLocks noChangeAspect="1"/>
          </p:cNvPicPr>
          <p:nvPr/>
        </p:nvPicPr>
        <p:blipFill>
          <a:blip r:embed="rId4"/>
          <a:stretch>
            <a:fillRect/>
          </a:stretch>
        </p:blipFill>
        <p:spPr>
          <a:xfrm>
            <a:off x="372674" y="6735795"/>
            <a:ext cx="1716334" cy="212048"/>
          </a:xfrm>
          <a:prstGeom prst="rect">
            <a:avLst/>
          </a:prstGeom>
          <a:ln w="3175">
            <a:miter lim="400000"/>
          </a:ln>
        </p:spPr>
      </p:pic>
      <p:sp>
        <p:nvSpPr>
          <p:cNvPr id="122" name="This ancient dummy text is also incomprehensible, but it imitates the rhythm of most European languages in Latin script. represent, for example, German, in which all nouns are capitalised. Thus, it has only limited suitability as a visual filler for German texts. If the fill text is intended to illustrate the characteristics of different typefaces, it sometimes makes sense to select texts containing the various letters."/>
          <p:cNvSpPr txBox="1">
            <a:spLocks noGrp="1"/>
          </p:cNvSpPr>
          <p:nvPr>
            <p:ph type="body" sz="quarter" idx="13"/>
          </p:nvPr>
        </p:nvSpPr>
        <p:spPr>
          <a:xfrm>
            <a:off x="5129173" y="1521975"/>
            <a:ext cx="3352952" cy="3971613"/>
          </a:xfrm>
          <a:prstGeom prst="rect">
            <a:avLst/>
          </a:prstGeom>
        </p:spPr>
        <p:txBody>
          <a:bodyPr>
            <a:noAutofit/>
          </a:bodyPr>
          <a:lstStyle/>
          <a:p>
            <a:pPr algn="l">
              <a:lnSpc>
                <a:spcPct val="90000"/>
              </a:lnSpc>
              <a:spcBef>
                <a:spcPts val="1100"/>
              </a:spcBef>
              <a:defRPr sz="2000">
                <a:solidFill>
                  <a:srgbClr val="272727"/>
                </a:solidFill>
                <a:latin typeface="Roboto Condensed Light"/>
                <a:ea typeface="Roboto Condensed Light"/>
                <a:cs typeface="Roboto Condensed Light"/>
                <a:sym typeface="Roboto Condensed Light"/>
              </a:defRPr>
            </a:pPr>
            <a:r>
              <a:rPr b="1">
                <a:latin typeface="Roboto Condensed"/>
                <a:ea typeface="Roboto Condensed"/>
                <a:cs typeface="Roboto Condensed"/>
                <a:sym typeface="Roboto Condensed"/>
              </a:rPr>
              <a:t>This</a:t>
            </a:r>
            <a:r>
              <a:t> ancient dummy text is also incomprehensible, but it imitates the rhythm of </a:t>
            </a:r>
            <a:r>
              <a:rPr b="1">
                <a:latin typeface="Roboto Condensed"/>
                <a:ea typeface="Roboto Condensed"/>
                <a:cs typeface="Roboto Condensed"/>
                <a:sym typeface="Roboto Condensed"/>
              </a:rPr>
              <a:t>most</a:t>
            </a:r>
            <a:r>
              <a:t> European languages in Latin script. represent, for example, German, in which all nouns are capitalised. Thus, it has only limited suitability as a visual filler for German texts. If the fill text is intended to illustrate the characteristics of different typefaces, it </a:t>
            </a:r>
            <a:r>
              <a:rPr b="1">
                <a:latin typeface="Roboto Condensed"/>
                <a:ea typeface="Roboto Condensed"/>
                <a:cs typeface="Roboto Condensed"/>
                <a:sym typeface="Roboto Condensed"/>
              </a:rPr>
              <a:t>sometimes</a:t>
            </a:r>
            <a:r>
              <a:t> makes sense to select texts containing the various letters.</a:t>
            </a:r>
          </a:p>
        </p:txBody>
      </p:sp>
      <p:sp>
        <p:nvSpPr>
          <p:cNvPr id="123" name="egi conference - lisbon, 18-22 may 2015"/>
          <p:cNvSpPr txBox="1">
            <a:spLocks noGrp="1"/>
          </p:cNvSpPr>
          <p:nvPr>
            <p:ph type="body" sz="quarter" idx="14"/>
          </p:nvPr>
        </p:nvSpPr>
        <p:spPr>
          <a:xfrm>
            <a:off x="4311466" y="6691800"/>
            <a:ext cx="3105334" cy="300039"/>
          </a:xfrm>
          <a:prstGeom prst="rect">
            <a:avLst/>
          </a:prstGeom>
        </p:spPr>
        <p:txBody>
          <a:bodyPr anchor="b">
            <a:spAutoFit/>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t>egi conference - lisbon, 18-22 may 2015 </a:t>
            </a:r>
          </a:p>
        </p:txBody>
      </p:sp>
      <p:pic>
        <p:nvPicPr>
          <p:cNvPr id="124" name="Browser.png" descr="Browser.png"/>
          <p:cNvPicPr>
            <a:picLocks noChangeAspect="1"/>
          </p:cNvPicPr>
          <p:nvPr/>
        </p:nvPicPr>
        <p:blipFill>
          <a:blip r:embed="rId5"/>
          <a:stretch>
            <a:fillRect/>
          </a:stretch>
        </p:blipFill>
        <p:spPr>
          <a:xfrm>
            <a:off x="345119" y="1433075"/>
            <a:ext cx="4652309" cy="3971613"/>
          </a:xfrm>
          <a:prstGeom prst="rect">
            <a:avLst/>
          </a:prstGeom>
          <a:ln w="3175">
            <a:miter lim="400000"/>
          </a:ln>
        </p:spPr>
      </p:pic>
      <p:sp>
        <p:nvSpPr>
          <p:cNvPr id="125" name="SCREENSHOT SLIDE"/>
          <p:cNvSpPr txBox="1">
            <a:spLocks noGrp="1"/>
          </p:cNvSpPr>
          <p:nvPr>
            <p:ph type="body" sz="quarter" idx="15"/>
          </p:nvPr>
        </p:nvSpPr>
        <p:spPr>
          <a:xfrm>
            <a:off x="5129173" y="888860"/>
            <a:ext cx="2566671" cy="604838"/>
          </a:xfrm>
          <a:prstGeom prst="rect">
            <a:avLst/>
          </a:prstGeom>
        </p:spPr>
        <p:txBody>
          <a:bodyPr wrap="none" anchor="ctr">
            <a:spAutoFit/>
          </a:bodyPr>
          <a:lstStyle>
            <a:lvl1pPr algn="l">
              <a:spcBef>
                <a:spcPts val="1200"/>
              </a:spcBef>
              <a:defRPr sz="3500">
                <a:solidFill>
                  <a:srgbClr val="00B9B3"/>
                </a:solidFill>
                <a:latin typeface="Bebas Neue Regular"/>
                <a:ea typeface="Bebas Neue Regular"/>
                <a:cs typeface="Bebas Neue Regular"/>
                <a:sym typeface="Bebas Neue Regular"/>
              </a:defRPr>
            </a:lvl1pPr>
          </a:lstStyle>
          <a:p>
            <a:r>
              <a:t>SCREENSHOT SLIDE</a:t>
            </a:r>
          </a:p>
        </p:txBody>
      </p:sp>
      <p:sp>
        <p:nvSpPr>
          <p:cNvPr id="126" name="Image"/>
          <p:cNvSpPr>
            <a:spLocks noGrp="1"/>
          </p:cNvSpPr>
          <p:nvPr>
            <p:ph type="pic" sz="quarter" idx="16"/>
          </p:nvPr>
        </p:nvSpPr>
        <p:spPr>
          <a:xfrm>
            <a:off x="651618" y="1832205"/>
            <a:ext cx="3996525" cy="3122552"/>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Screenshot">
    <p:spTree>
      <p:nvGrpSpPr>
        <p:cNvPr id="1" name=""/>
        <p:cNvGrpSpPr/>
        <p:nvPr/>
      </p:nvGrpSpPr>
      <p:grpSpPr>
        <a:xfrm>
          <a:off x="0" y="0"/>
          <a:ext cx="0" cy="0"/>
          <a:chOff x="0" y="0"/>
          <a:chExt cx="0" cy="0"/>
        </a:xfrm>
      </p:grpSpPr>
      <p:pic>
        <p:nvPicPr>
          <p:cNvPr id="129" name="White BG_2.jpg" descr="White BG_2.jpg"/>
          <p:cNvPicPr>
            <a:picLocks noChangeAspect="1"/>
          </p:cNvPicPr>
          <p:nvPr/>
        </p:nvPicPr>
        <p:blipFill>
          <a:blip r:embed="rId2">
            <a:alphaModFix amt="20000"/>
          </a:blip>
          <a:stretch>
            <a:fillRect/>
          </a:stretch>
        </p:blipFill>
        <p:spPr>
          <a:xfrm>
            <a:off x="-1" y="-2492"/>
            <a:ext cx="9144001" cy="7315201"/>
          </a:xfrm>
          <a:prstGeom prst="rect">
            <a:avLst/>
          </a:prstGeom>
          <a:ln w="3175">
            <a:miter lim="400000"/>
          </a:ln>
        </p:spPr>
      </p:pic>
      <p:sp>
        <p:nvSpPr>
          <p:cNvPr id="130"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131" name="logo_ce-en-quadri.pdf" descr="logo_ce-en-quadri.pdf"/>
          <p:cNvPicPr>
            <a:picLocks noChangeAspect="1"/>
          </p:cNvPicPr>
          <p:nvPr/>
        </p:nvPicPr>
        <p:blipFill>
          <a:blip r:embed="rId3"/>
          <a:stretch>
            <a:fillRect/>
          </a:stretch>
        </p:blipFill>
        <p:spPr>
          <a:xfrm>
            <a:off x="7619586" y="6364740"/>
            <a:ext cx="1270414" cy="882099"/>
          </a:xfrm>
          <a:prstGeom prst="rect">
            <a:avLst/>
          </a:prstGeom>
          <a:ln w="3175">
            <a:miter lim="400000"/>
          </a:ln>
        </p:spPr>
      </p:pic>
      <p:pic>
        <p:nvPicPr>
          <p:cNvPr id="132" name="Image" descr="Image"/>
          <p:cNvPicPr>
            <a:picLocks noChangeAspect="1"/>
          </p:cNvPicPr>
          <p:nvPr/>
        </p:nvPicPr>
        <p:blipFill>
          <a:blip r:embed="rId4"/>
          <a:stretch>
            <a:fillRect/>
          </a:stretch>
        </p:blipFill>
        <p:spPr>
          <a:xfrm>
            <a:off x="372674" y="6735795"/>
            <a:ext cx="1716334" cy="212048"/>
          </a:xfrm>
          <a:prstGeom prst="rect">
            <a:avLst/>
          </a:prstGeom>
          <a:ln w="3175">
            <a:miter lim="400000"/>
          </a:ln>
        </p:spPr>
      </p:pic>
      <p:sp>
        <p:nvSpPr>
          <p:cNvPr id="133" name="egi conference - lisbon, 18-22 may 2015"/>
          <p:cNvSpPr txBox="1">
            <a:spLocks noGrp="1"/>
          </p:cNvSpPr>
          <p:nvPr>
            <p:ph type="body" sz="quarter" idx="13"/>
          </p:nvPr>
        </p:nvSpPr>
        <p:spPr>
          <a:xfrm>
            <a:off x="4311466" y="6691800"/>
            <a:ext cx="3105334" cy="300039"/>
          </a:xfrm>
          <a:prstGeom prst="rect">
            <a:avLst/>
          </a:prstGeom>
        </p:spPr>
        <p:txBody>
          <a:bodyPr anchor="b">
            <a:spAutoFit/>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t>egi conference - lisbon, 18-22 may 2015 </a:t>
            </a:r>
          </a:p>
        </p:txBody>
      </p:sp>
      <p:pic>
        <p:nvPicPr>
          <p:cNvPr id="134" name="Browser.png" descr="Browser.png"/>
          <p:cNvPicPr>
            <a:picLocks noChangeAspect="1"/>
          </p:cNvPicPr>
          <p:nvPr/>
        </p:nvPicPr>
        <p:blipFill>
          <a:blip r:embed="rId5"/>
          <a:stretch>
            <a:fillRect/>
          </a:stretch>
        </p:blipFill>
        <p:spPr>
          <a:xfrm>
            <a:off x="1214157" y="816454"/>
            <a:ext cx="6715686" cy="5733092"/>
          </a:xfrm>
          <a:prstGeom prst="rect">
            <a:avLst/>
          </a:prstGeom>
          <a:ln w="3175">
            <a:miter lim="400000"/>
          </a:ln>
        </p:spPr>
      </p:pic>
      <p:sp>
        <p:nvSpPr>
          <p:cNvPr id="135" name="Image"/>
          <p:cNvSpPr>
            <a:spLocks noGrp="1"/>
          </p:cNvSpPr>
          <p:nvPr>
            <p:ph type="pic" sz="half" idx="14"/>
          </p:nvPr>
        </p:nvSpPr>
        <p:spPr>
          <a:xfrm>
            <a:off x="1702910" y="1370039"/>
            <a:ext cx="5776280" cy="4531807"/>
          </a:xfrm>
          <a:prstGeom prst="rect">
            <a:avLst/>
          </a:prstGeom>
        </p:spPr>
        <p:txBody>
          <a:bodyPr lIns="91439" tIns="45719" rIns="91439" bIns="45719">
            <a:noAutofit/>
          </a:bodyPr>
          <a:lstStyle/>
          <a:p>
            <a:endParaRPr/>
          </a:p>
        </p:txBody>
      </p:sp>
      <p:sp>
        <p:nvSpPr>
          <p:cNvPr id="136" name="LARGE SCREENSHOT"/>
          <p:cNvSpPr txBox="1">
            <a:spLocks noGrp="1"/>
          </p:cNvSpPr>
          <p:nvPr>
            <p:ph type="body" sz="quarter" idx="15"/>
          </p:nvPr>
        </p:nvSpPr>
        <p:spPr>
          <a:xfrm>
            <a:off x="1802294" y="241160"/>
            <a:ext cx="5547113" cy="604838"/>
          </a:xfrm>
          <a:prstGeom prst="rect">
            <a:avLst/>
          </a:prstGeom>
        </p:spPr>
        <p:txBody>
          <a:bodyPr anchor="ctr">
            <a:spAutoFit/>
          </a:bodyPr>
          <a:lstStyle>
            <a:lvl1pPr>
              <a:spcBef>
                <a:spcPts val="1200"/>
              </a:spcBef>
              <a:defRPr sz="3500">
                <a:solidFill>
                  <a:srgbClr val="0055B9"/>
                </a:solidFill>
                <a:latin typeface="Bebas Neue Regular"/>
                <a:ea typeface="Bebas Neue Regular"/>
                <a:cs typeface="Bebas Neue Regular"/>
                <a:sym typeface="Bebas Neue Regular"/>
              </a:defRPr>
            </a:lvl1pPr>
          </a:lstStyle>
          <a:p>
            <a:r>
              <a:t>LARGE SCREENSHOT</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artial image">
    <p:spTree>
      <p:nvGrpSpPr>
        <p:cNvPr id="1" name=""/>
        <p:cNvGrpSpPr/>
        <p:nvPr/>
      </p:nvGrpSpPr>
      <p:grpSpPr>
        <a:xfrm>
          <a:off x="0" y="0"/>
          <a:ext cx="0" cy="0"/>
          <a:chOff x="0" y="0"/>
          <a:chExt cx="0" cy="0"/>
        </a:xfrm>
      </p:grpSpPr>
      <p:pic>
        <p:nvPicPr>
          <p:cNvPr id="139" name="White BG_2.jpg" descr="White BG_2.jpg"/>
          <p:cNvPicPr>
            <a:picLocks noChangeAspect="1"/>
          </p:cNvPicPr>
          <p:nvPr/>
        </p:nvPicPr>
        <p:blipFill>
          <a:blip r:embed="rId2">
            <a:alphaModFix amt="20000"/>
          </a:blip>
          <a:stretch>
            <a:fillRect/>
          </a:stretch>
        </p:blipFill>
        <p:spPr>
          <a:xfrm>
            <a:off x="-1" y="-2492"/>
            <a:ext cx="9144001" cy="7315201"/>
          </a:xfrm>
          <a:prstGeom prst="rect">
            <a:avLst/>
          </a:prstGeom>
          <a:ln w="3175">
            <a:miter lim="400000"/>
          </a:ln>
        </p:spPr>
      </p:pic>
      <p:sp>
        <p:nvSpPr>
          <p:cNvPr id="140" name="Image"/>
          <p:cNvSpPr>
            <a:spLocks noGrp="1"/>
          </p:cNvSpPr>
          <p:nvPr>
            <p:ph type="pic" idx="13"/>
          </p:nvPr>
        </p:nvSpPr>
        <p:spPr>
          <a:xfrm>
            <a:off x="5118946" y="-29468"/>
            <a:ext cx="4024976" cy="7032022"/>
          </a:xfrm>
          <a:prstGeom prst="rect">
            <a:avLst/>
          </a:prstGeom>
        </p:spPr>
        <p:txBody>
          <a:bodyPr lIns="91439" tIns="45719" rIns="91439" bIns="45719">
            <a:noAutofit/>
          </a:bodyPr>
          <a:lstStyle/>
          <a:p>
            <a:endParaRPr/>
          </a:p>
        </p:txBody>
      </p:sp>
      <p:sp>
        <p:nvSpPr>
          <p:cNvPr id="141"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142" name="Image" descr="Image"/>
          <p:cNvPicPr>
            <a:picLocks noChangeAspect="1"/>
          </p:cNvPicPr>
          <p:nvPr/>
        </p:nvPicPr>
        <p:blipFill>
          <a:blip r:embed="rId3"/>
          <a:stretch>
            <a:fillRect/>
          </a:stretch>
        </p:blipFill>
        <p:spPr>
          <a:xfrm>
            <a:off x="372674" y="6735795"/>
            <a:ext cx="1716334" cy="212048"/>
          </a:xfrm>
          <a:prstGeom prst="rect">
            <a:avLst/>
          </a:prstGeom>
          <a:ln w="3175">
            <a:miter lim="400000"/>
          </a:ln>
        </p:spPr>
      </p:pic>
      <p:sp>
        <p:nvSpPr>
          <p:cNvPr id="143" name="This ancient dummy text is also incomprehensible, but it imitates the rhythm of most European languages in Latin script. represent, for example, German, in which all nouns are capitalised. Thus, it has only limited suitability as a visual filler for German texts. If the fill text is intended to illustrate the characteristics of different typefaces, it sometimes makes sense to select texts containing the various letters."/>
          <p:cNvSpPr txBox="1">
            <a:spLocks noGrp="1"/>
          </p:cNvSpPr>
          <p:nvPr>
            <p:ph type="body" sz="half" idx="14"/>
          </p:nvPr>
        </p:nvSpPr>
        <p:spPr>
          <a:xfrm>
            <a:off x="889206" y="1909772"/>
            <a:ext cx="3578278" cy="3758190"/>
          </a:xfrm>
          <a:prstGeom prst="rect">
            <a:avLst/>
          </a:prstGeom>
        </p:spPr>
        <p:txBody>
          <a:bodyPr anchor="ctr">
            <a:noAutofit/>
          </a:bodyPr>
          <a:lstStyle/>
          <a:p>
            <a:pPr algn="l">
              <a:lnSpc>
                <a:spcPct val="90000"/>
              </a:lnSpc>
              <a:spcBef>
                <a:spcPts val="1100"/>
              </a:spcBef>
              <a:defRPr sz="2000">
                <a:solidFill>
                  <a:srgbClr val="272727"/>
                </a:solidFill>
                <a:latin typeface="Roboto Condensed Light"/>
                <a:ea typeface="Roboto Condensed Light"/>
                <a:cs typeface="Roboto Condensed Light"/>
                <a:sym typeface="Roboto Condensed Light"/>
              </a:defRPr>
            </a:pPr>
            <a:r>
              <a:rPr b="1">
                <a:latin typeface="Roboto Condensed"/>
                <a:ea typeface="Roboto Condensed"/>
                <a:cs typeface="Roboto Condensed"/>
                <a:sym typeface="Roboto Condensed"/>
              </a:rPr>
              <a:t>This</a:t>
            </a:r>
            <a:r>
              <a:t> ancient dummy text is also incomprehensible, but it imitates the rhythm of </a:t>
            </a:r>
            <a:r>
              <a:rPr b="1">
                <a:latin typeface="Roboto Condensed"/>
                <a:ea typeface="Roboto Condensed"/>
                <a:cs typeface="Roboto Condensed"/>
                <a:sym typeface="Roboto Condensed"/>
              </a:rPr>
              <a:t>most</a:t>
            </a:r>
            <a:r>
              <a:t> European languages in Latin script. represent, for example, German, in which all nouns are capitalised. Thus, it has only limited suitability as a visual filler for German texts. If the fill text is intended to illustrate the characteristics of different typefaces, it </a:t>
            </a:r>
            <a:r>
              <a:rPr b="1">
                <a:latin typeface="Roboto Condensed"/>
                <a:ea typeface="Roboto Condensed"/>
                <a:cs typeface="Roboto Condensed"/>
                <a:sym typeface="Roboto Condensed"/>
              </a:rPr>
              <a:t>sometimes</a:t>
            </a:r>
            <a:r>
              <a:t> makes sense to select texts containing the various letters.</a:t>
            </a:r>
          </a:p>
        </p:txBody>
      </p:sp>
      <p:sp>
        <p:nvSpPr>
          <p:cNvPr id="144" name="PARTIAL IMAGE"/>
          <p:cNvSpPr txBox="1">
            <a:spLocks noGrp="1"/>
          </p:cNvSpPr>
          <p:nvPr>
            <p:ph type="body" sz="quarter" idx="15"/>
          </p:nvPr>
        </p:nvSpPr>
        <p:spPr>
          <a:xfrm>
            <a:off x="889206" y="1304934"/>
            <a:ext cx="2065720" cy="604839"/>
          </a:xfrm>
          <a:prstGeom prst="rect">
            <a:avLst/>
          </a:prstGeom>
        </p:spPr>
        <p:txBody>
          <a:bodyPr wrap="none" anchor="b">
            <a:spAutoFit/>
          </a:bodyPr>
          <a:lstStyle>
            <a:lvl1pPr algn="l">
              <a:spcBef>
                <a:spcPts val="1200"/>
              </a:spcBef>
              <a:defRPr sz="3500">
                <a:solidFill>
                  <a:srgbClr val="0055B9"/>
                </a:solidFill>
                <a:latin typeface="Bebas Neue Regular"/>
                <a:ea typeface="Bebas Neue Regular"/>
                <a:cs typeface="Bebas Neue Regular"/>
                <a:sym typeface="Bebas Neue Regular"/>
              </a:defRPr>
            </a:lvl1pPr>
          </a:lstStyle>
          <a:p>
            <a:r>
              <a:t>PARTIAL IMAGE</a:t>
            </a:r>
          </a:p>
        </p:txBody>
      </p:sp>
      <p:pic>
        <p:nvPicPr>
          <p:cNvPr id="145" name="logo_ce-en-neg-quadri.pdf" descr="logo_ce-en-neg-quadri.pdf"/>
          <p:cNvPicPr>
            <a:picLocks noChangeAspect="1"/>
          </p:cNvPicPr>
          <p:nvPr/>
        </p:nvPicPr>
        <p:blipFill>
          <a:blip r:embed="rId4"/>
          <a:stretch>
            <a:fillRect/>
          </a:stretch>
        </p:blipFill>
        <p:spPr>
          <a:xfrm>
            <a:off x="7619586" y="6377440"/>
            <a:ext cx="1270733" cy="887115"/>
          </a:xfrm>
          <a:prstGeom prst="rect">
            <a:avLst/>
          </a:prstGeom>
          <a:ln w="3175">
            <a:miter lim="400000"/>
          </a:ln>
        </p:spPr>
      </p:pic>
      <p:sp>
        <p:nvSpPr>
          <p:cNvPr id="146" name="Square"/>
          <p:cNvSpPr/>
          <p:nvPr/>
        </p:nvSpPr>
        <p:spPr>
          <a:xfrm>
            <a:off x="916" y="-1"/>
            <a:ext cx="392506" cy="392507"/>
          </a:xfrm>
          <a:prstGeom prst="rect">
            <a:avLst/>
          </a:prstGeom>
          <a:solidFill>
            <a:srgbClr val="0055B9"/>
          </a:solidFill>
          <a:ln w="3175">
            <a:miter lim="400000"/>
          </a:ln>
        </p:spPr>
        <p:txBody>
          <a:bodyPr lIns="35718" tIns="35718" rIns="35718" bIns="35718" anchor="ctr"/>
          <a:lstStyle/>
          <a:p>
            <a:pPr>
              <a:defRPr sz="1800">
                <a:solidFill>
                  <a:srgbClr val="FFFFFF"/>
                </a:solidFill>
              </a:defRPr>
            </a:pPr>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Full Image">
    <p:spTree>
      <p:nvGrpSpPr>
        <p:cNvPr id="1" name=""/>
        <p:cNvGrpSpPr/>
        <p:nvPr/>
      </p:nvGrpSpPr>
      <p:grpSpPr>
        <a:xfrm>
          <a:off x="0" y="0"/>
          <a:ext cx="0" cy="0"/>
          <a:chOff x="0" y="0"/>
          <a:chExt cx="0" cy="0"/>
        </a:xfrm>
      </p:grpSpPr>
      <p:sp>
        <p:nvSpPr>
          <p:cNvPr id="149" name="FULL IMAGE SLIDe"/>
          <p:cNvSpPr txBox="1">
            <a:spLocks noGrp="1"/>
          </p:cNvSpPr>
          <p:nvPr>
            <p:ph type="body" sz="quarter" idx="13"/>
          </p:nvPr>
        </p:nvSpPr>
        <p:spPr>
          <a:xfrm>
            <a:off x="715489" y="392505"/>
            <a:ext cx="7713021" cy="808038"/>
          </a:xfrm>
          <a:prstGeom prst="rect">
            <a:avLst/>
          </a:prstGeom>
        </p:spPr>
        <p:txBody>
          <a:bodyPr anchor="ctr">
            <a:spAutoFit/>
          </a:bodyPr>
          <a:lstStyle>
            <a:lvl1pPr algn="l">
              <a:lnSpc>
                <a:spcPct val="80000"/>
              </a:lnSpc>
              <a:defRPr sz="4800">
                <a:solidFill>
                  <a:srgbClr val="0055B9"/>
                </a:solidFill>
                <a:latin typeface="Bebas Neue Bold"/>
                <a:ea typeface="Bebas Neue Bold"/>
                <a:cs typeface="Bebas Neue Bold"/>
                <a:sym typeface="Bebas Neue Bold"/>
              </a:defRPr>
            </a:lvl1pPr>
          </a:lstStyle>
          <a:p>
            <a:r>
              <a:t>FULL IMAGE SLIDe</a:t>
            </a:r>
          </a:p>
        </p:txBody>
      </p:sp>
      <p:sp>
        <p:nvSpPr>
          <p:cNvPr id="150"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151" name="logo_ce-en-quadri.pdf" descr="logo_ce-en-quadri.pdf"/>
          <p:cNvPicPr>
            <a:picLocks noChangeAspect="1"/>
          </p:cNvPicPr>
          <p:nvPr/>
        </p:nvPicPr>
        <p:blipFill>
          <a:blip r:embed="rId2"/>
          <a:stretch>
            <a:fillRect/>
          </a:stretch>
        </p:blipFill>
        <p:spPr>
          <a:xfrm>
            <a:off x="7619586" y="6364740"/>
            <a:ext cx="1270414" cy="882099"/>
          </a:xfrm>
          <a:prstGeom prst="rect">
            <a:avLst/>
          </a:prstGeom>
          <a:ln w="3175">
            <a:miter lim="400000"/>
          </a:ln>
        </p:spPr>
      </p:pic>
      <p:pic>
        <p:nvPicPr>
          <p:cNvPr id="152" name="Image" descr="Image"/>
          <p:cNvPicPr>
            <a:picLocks noChangeAspect="1"/>
          </p:cNvPicPr>
          <p:nvPr/>
        </p:nvPicPr>
        <p:blipFill>
          <a:blip r:embed="rId3"/>
          <a:stretch>
            <a:fillRect/>
          </a:stretch>
        </p:blipFill>
        <p:spPr>
          <a:xfrm>
            <a:off x="372674" y="6735795"/>
            <a:ext cx="1716334" cy="212048"/>
          </a:xfrm>
          <a:prstGeom prst="rect">
            <a:avLst/>
          </a:prstGeom>
          <a:ln w="3175">
            <a:miter lim="400000"/>
          </a:ln>
        </p:spPr>
      </p:pic>
      <p:sp>
        <p:nvSpPr>
          <p:cNvPr id="153" name="egi conference - lisbon, 18-22 may 2015"/>
          <p:cNvSpPr txBox="1">
            <a:spLocks noGrp="1"/>
          </p:cNvSpPr>
          <p:nvPr>
            <p:ph type="body" sz="quarter" idx="14"/>
          </p:nvPr>
        </p:nvSpPr>
        <p:spPr>
          <a:xfrm>
            <a:off x="4311466" y="6691800"/>
            <a:ext cx="3105334" cy="300039"/>
          </a:xfrm>
          <a:prstGeom prst="rect">
            <a:avLst/>
          </a:prstGeom>
        </p:spPr>
        <p:txBody>
          <a:bodyPr anchor="b">
            <a:spAutoFit/>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t>egi conference - lisbon, 18-22 may 2015 </a:t>
            </a:r>
          </a:p>
        </p:txBody>
      </p:sp>
      <p:sp>
        <p:nvSpPr>
          <p:cNvPr id="154" name="coggle2.png"/>
          <p:cNvSpPr>
            <a:spLocks noGrp="1"/>
          </p:cNvSpPr>
          <p:nvPr>
            <p:ph type="pic" idx="15"/>
          </p:nvPr>
        </p:nvSpPr>
        <p:spPr>
          <a:xfrm>
            <a:off x="512439" y="1545595"/>
            <a:ext cx="8119122" cy="4474093"/>
          </a:xfrm>
          <a:prstGeom prst="rect">
            <a:avLst/>
          </a:prstGeom>
        </p:spPr>
        <p:txBody>
          <a:bodyPr lIns="91439" tIns="45719" rIns="91439" bIns="45719">
            <a:noAutofit/>
          </a:bodyPr>
          <a:lstStyle/>
          <a:p>
            <a:endParaRPr/>
          </a:p>
        </p:txBody>
      </p:sp>
      <p:sp>
        <p:nvSpPr>
          <p:cNvPr id="155" name="Square"/>
          <p:cNvSpPr/>
          <p:nvPr/>
        </p:nvSpPr>
        <p:spPr>
          <a:xfrm>
            <a:off x="916" y="-1"/>
            <a:ext cx="392506" cy="392507"/>
          </a:xfrm>
          <a:prstGeom prst="rect">
            <a:avLst/>
          </a:prstGeom>
          <a:solidFill>
            <a:srgbClr val="0055B9"/>
          </a:solidFill>
          <a:ln w="3175">
            <a:miter lim="400000"/>
          </a:ln>
        </p:spPr>
        <p:txBody>
          <a:bodyPr lIns="35718" tIns="35718" rIns="35718" bIns="35718" anchor="ctr"/>
          <a:lstStyle/>
          <a:p>
            <a:pPr>
              <a:defRPr sz="1800">
                <a:solidFill>
                  <a:srgbClr val="FFFFFF"/>
                </a:solidFill>
              </a:defRPr>
            </a:pPr>
            <a:endParaRPr/>
          </a:p>
        </p:txBody>
      </p:sp>
      <p:sp>
        <p:nvSpPr>
          <p:cNvPr id="1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hart">
    <p:spTree>
      <p:nvGrpSpPr>
        <p:cNvPr id="1" name=""/>
        <p:cNvGrpSpPr/>
        <p:nvPr/>
      </p:nvGrpSpPr>
      <p:grpSpPr>
        <a:xfrm>
          <a:off x="0" y="0"/>
          <a:ext cx="0" cy="0"/>
          <a:chOff x="0" y="0"/>
          <a:chExt cx="0" cy="0"/>
        </a:xfrm>
      </p:grpSpPr>
      <p:pic>
        <p:nvPicPr>
          <p:cNvPr id="164" name="White BG.jpg" descr="White BG.jpg"/>
          <p:cNvPicPr>
            <a:picLocks noChangeAspect="1"/>
          </p:cNvPicPr>
          <p:nvPr/>
        </p:nvPicPr>
        <p:blipFill>
          <a:blip r:embed="rId2"/>
          <a:stretch>
            <a:fillRect/>
          </a:stretch>
        </p:blipFill>
        <p:spPr>
          <a:xfrm>
            <a:off x="17891" y="0"/>
            <a:ext cx="9144001" cy="7315200"/>
          </a:xfrm>
          <a:prstGeom prst="rect">
            <a:avLst/>
          </a:prstGeom>
          <a:ln w="3175">
            <a:miter lim="400000"/>
          </a:ln>
        </p:spPr>
      </p:pic>
      <p:sp>
        <p:nvSpPr>
          <p:cNvPr id="165" name="CHART SLIDE"/>
          <p:cNvSpPr txBox="1">
            <a:spLocks noGrp="1"/>
          </p:cNvSpPr>
          <p:nvPr>
            <p:ph type="body" sz="quarter" idx="13"/>
          </p:nvPr>
        </p:nvSpPr>
        <p:spPr>
          <a:xfrm>
            <a:off x="651989" y="392505"/>
            <a:ext cx="3659478" cy="808038"/>
          </a:xfrm>
          <a:prstGeom prst="rect">
            <a:avLst/>
          </a:prstGeom>
        </p:spPr>
        <p:txBody>
          <a:bodyPr anchor="ctr">
            <a:spAutoFit/>
          </a:bodyPr>
          <a:lstStyle>
            <a:lvl1pPr algn="l">
              <a:lnSpc>
                <a:spcPct val="80000"/>
              </a:lnSpc>
              <a:defRPr sz="4800">
                <a:solidFill>
                  <a:srgbClr val="0057BA"/>
                </a:solidFill>
                <a:latin typeface="Bebas Neue Bold"/>
                <a:ea typeface="Bebas Neue Bold"/>
                <a:cs typeface="Bebas Neue Bold"/>
                <a:sym typeface="Bebas Neue Bold"/>
              </a:defRPr>
            </a:lvl1pPr>
          </a:lstStyle>
          <a:p>
            <a:r>
              <a:t>CHART SLIDE</a:t>
            </a:r>
          </a:p>
        </p:txBody>
      </p:sp>
      <p:sp>
        <p:nvSpPr>
          <p:cNvPr id="166" name="Square"/>
          <p:cNvSpPr/>
          <p:nvPr/>
        </p:nvSpPr>
        <p:spPr>
          <a:xfrm>
            <a:off x="916" y="-1"/>
            <a:ext cx="392506" cy="392507"/>
          </a:xfrm>
          <a:prstGeom prst="rect">
            <a:avLst/>
          </a:prstGeom>
          <a:solidFill>
            <a:srgbClr val="0055B9"/>
          </a:solidFill>
          <a:ln w="3175">
            <a:miter lim="400000"/>
          </a:ln>
        </p:spPr>
        <p:txBody>
          <a:bodyPr lIns="35718" tIns="35718" rIns="35718" bIns="35718" anchor="ctr"/>
          <a:lstStyle/>
          <a:p>
            <a:pPr>
              <a:defRPr sz="1800">
                <a:solidFill>
                  <a:srgbClr val="FFFFFF"/>
                </a:solidFill>
              </a:defRPr>
            </a:pPr>
            <a:endParaRPr/>
          </a:p>
        </p:txBody>
      </p:sp>
      <p:sp>
        <p:nvSpPr>
          <p:cNvPr id="167"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168" name="logo_ce-en-quadri.pdf" descr="logo_ce-en-quadri.pdf"/>
          <p:cNvPicPr>
            <a:picLocks noChangeAspect="1"/>
          </p:cNvPicPr>
          <p:nvPr/>
        </p:nvPicPr>
        <p:blipFill>
          <a:blip r:embed="rId3"/>
          <a:stretch>
            <a:fillRect/>
          </a:stretch>
        </p:blipFill>
        <p:spPr>
          <a:xfrm>
            <a:off x="7619586" y="6364740"/>
            <a:ext cx="1270414" cy="882099"/>
          </a:xfrm>
          <a:prstGeom prst="rect">
            <a:avLst/>
          </a:prstGeom>
          <a:ln w="3175">
            <a:miter lim="400000"/>
          </a:ln>
        </p:spPr>
      </p:pic>
      <p:pic>
        <p:nvPicPr>
          <p:cNvPr id="169" name="Image" descr="Image"/>
          <p:cNvPicPr>
            <a:picLocks noChangeAspect="1"/>
          </p:cNvPicPr>
          <p:nvPr/>
        </p:nvPicPr>
        <p:blipFill>
          <a:blip r:embed="rId4"/>
          <a:stretch>
            <a:fillRect/>
          </a:stretch>
        </p:blipFill>
        <p:spPr>
          <a:xfrm>
            <a:off x="372674" y="6735795"/>
            <a:ext cx="1716334" cy="212048"/>
          </a:xfrm>
          <a:prstGeom prst="rect">
            <a:avLst/>
          </a:prstGeom>
          <a:ln w="3175">
            <a:miter lim="400000"/>
          </a:ln>
        </p:spPr>
      </p:pic>
      <p:sp>
        <p:nvSpPr>
          <p:cNvPr id="170" name="egi conference - lisbon, 18-22 may 2015"/>
          <p:cNvSpPr txBox="1">
            <a:spLocks noGrp="1"/>
          </p:cNvSpPr>
          <p:nvPr>
            <p:ph type="body" sz="quarter" idx="14"/>
          </p:nvPr>
        </p:nvSpPr>
        <p:spPr>
          <a:xfrm>
            <a:off x="4311466" y="6691800"/>
            <a:ext cx="3105334" cy="300039"/>
          </a:xfrm>
          <a:prstGeom prst="rect">
            <a:avLst/>
          </a:prstGeom>
        </p:spPr>
        <p:txBody>
          <a:bodyPr anchor="b">
            <a:spAutoFit/>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t>egi conference - lisbon, 18-22 may 2015 </a:t>
            </a:r>
          </a:p>
        </p:txBody>
      </p:sp>
      <p:graphicFrame>
        <p:nvGraphicFramePr>
          <p:cNvPr id="171" name="2D Line Chart"/>
          <p:cNvGraphicFramePr/>
          <p:nvPr/>
        </p:nvGraphicFramePr>
        <p:xfrm>
          <a:off x="560702" y="1570180"/>
          <a:ext cx="8011592" cy="4546601"/>
        </p:xfrm>
        <a:graphic>
          <a:graphicData uri="http://schemas.openxmlformats.org/drawingml/2006/chart">
            <c:chart xmlns:c="http://schemas.openxmlformats.org/drawingml/2006/chart" xmlns:r="http://schemas.openxmlformats.org/officeDocument/2006/relationships" r:id="rId5"/>
          </a:graphicData>
        </a:graphic>
      </p:graphicFrame>
      <p:sp>
        <p:nvSpPr>
          <p:cNvPr id="172" name="NUMBERS DON’T ALWAYS SAY THE TRUTH"/>
          <p:cNvSpPr txBox="1">
            <a:spLocks noGrp="1"/>
          </p:cNvSpPr>
          <p:nvPr>
            <p:ph type="body" sz="quarter" idx="15"/>
          </p:nvPr>
        </p:nvSpPr>
        <p:spPr>
          <a:xfrm>
            <a:off x="4572000" y="576655"/>
            <a:ext cx="3860594" cy="439738"/>
          </a:xfrm>
          <a:prstGeom prst="rect">
            <a:avLst/>
          </a:prstGeom>
        </p:spPr>
        <p:txBody>
          <a:bodyPr>
            <a:spAutoFit/>
          </a:bodyPr>
          <a:lstStyle>
            <a:lvl1pPr algn="r">
              <a:lnSpc>
                <a:spcPct val="90000"/>
              </a:lnSpc>
              <a:defRPr>
                <a:solidFill>
                  <a:srgbClr val="5EAFFF"/>
                </a:solidFill>
                <a:latin typeface="Bebas Neue Regular"/>
                <a:ea typeface="Bebas Neue Regular"/>
                <a:cs typeface="Bebas Neue Regular"/>
                <a:sym typeface="Bebas Neue Regular"/>
              </a:defRPr>
            </a:lvl1pPr>
          </a:lstStyle>
          <a:p>
            <a:r>
              <a:t>NUMBERS DON’T ALWAYS SAY THE TRUTH</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ie chart">
    <p:spTree>
      <p:nvGrpSpPr>
        <p:cNvPr id="1" name=""/>
        <p:cNvGrpSpPr/>
        <p:nvPr/>
      </p:nvGrpSpPr>
      <p:grpSpPr>
        <a:xfrm>
          <a:off x="0" y="0"/>
          <a:ext cx="0" cy="0"/>
          <a:chOff x="0" y="0"/>
          <a:chExt cx="0" cy="0"/>
        </a:xfrm>
      </p:grpSpPr>
      <p:pic>
        <p:nvPicPr>
          <p:cNvPr id="175" name="White BG_2.jpg" descr="White BG_2.jpg"/>
          <p:cNvPicPr>
            <a:picLocks noChangeAspect="1"/>
          </p:cNvPicPr>
          <p:nvPr/>
        </p:nvPicPr>
        <p:blipFill>
          <a:blip r:embed="rId2">
            <a:alphaModFix amt="20000"/>
          </a:blip>
          <a:stretch>
            <a:fillRect/>
          </a:stretch>
        </p:blipFill>
        <p:spPr>
          <a:xfrm>
            <a:off x="-1" y="-2492"/>
            <a:ext cx="9144001" cy="7315201"/>
          </a:xfrm>
          <a:prstGeom prst="rect">
            <a:avLst/>
          </a:prstGeom>
          <a:ln w="3175">
            <a:miter lim="400000"/>
          </a:ln>
        </p:spPr>
      </p:pic>
      <p:sp>
        <p:nvSpPr>
          <p:cNvPr id="176"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177" name="logo_ce-en-quadri.pdf" descr="logo_ce-en-quadri.pdf"/>
          <p:cNvPicPr>
            <a:picLocks noChangeAspect="1"/>
          </p:cNvPicPr>
          <p:nvPr/>
        </p:nvPicPr>
        <p:blipFill>
          <a:blip r:embed="rId3"/>
          <a:stretch>
            <a:fillRect/>
          </a:stretch>
        </p:blipFill>
        <p:spPr>
          <a:xfrm>
            <a:off x="7619586" y="6364740"/>
            <a:ext cx="1270414" cy="882099"/>
          </a:xfrm>
          <a:prstGeom prst="rect">
            <a:avLst/>
          </a:prstGeom>
          <a:ln w="3175">
            <a:miter lim="400000"/>
          </a:ln>
        </p:spPr>
      </p:pic>
      <p:pic>
        <p:nvPicPr>
          <p:cNvPr id="178" name="Image" descr="Image"/>
          <p:cNvPicPr>
            <a:picLocks noChangeAspect="1"/>
          </p:cNvPicPr>
          <p:nvPr/>
        </p:nvPicPr>
        <p:blipFill>
          <a:blip r:embed="rId4"/>
          <a:stretch>
            <a:fillRect/>
          </a:stretch>
        </p:blipFill>
        <p:spPr>
          <a:xfrm>
            <a:off x="372674" y="6735795"/>
            <a:ext cx="1716334" cy="212048"/>
          </a:xfrm>
          <a:prstGeom prst="rect">
            <a:avLst/>
          </a:prstGeom>
          <a:ln w="3175">
            <a:miter lim="400000"/>
          </a:ln>
        </p:spPr>
      </p:pic>
      <p:sp>
        <p:nvSpPr>
          <p:cNvPr id="179" name="egi conference - lisbon, 18-22 may 2015"/>
          <p:cNvSpPr txBox="1">
            <a:spLocks noGrp="1"/>
          </p:cNvSpPr>
          <p:nvPr>
            <p:ph type="body" sz="quarter" idx="13"/>
          </p:nvPr>
        </p:nvSpPr>
        <p:spPr>
          <a:xfrm>
            <a:off x="4311466" y="6691800"/>
            <a:ext cx="3105334" cy="300039"/>
          </a:xfrm>
          <a:prstGeom prst="rect">
            <a:avLst/>
          </a:prstGeom>
        </p:spPr>
        <p:txBody>
          <a:bodyPr anchor="b">
            <a:spAutoFit/>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t>egi conference - lisbon, 18-22 may 2015 </a:t>
            </a:r>
          </a:p>
        </p:txBody>
      </p:sp>
      <p:graphicFrame>
        <p:nvGraphicFramePr>
          <p:cNvPr id="180" name="2D Pie Chart"/>
          <p:cNvGraphicFramePr/>
          <p:nvPr/>
        </p:nvGraphicFramePr>
        <p:xfrm>
          <a:off x="130047" y="1371246"/>
          <a:ext cx="8302547" cy="4965701"/>
        </p:xfrm>
        <a:graphic>
          <a:graphicData uri="http://schemas.openxmlformats.org/drawingml/2006/chart">
            <c:chart xmlns:c="http://schemas.openxmlformats.org/drawingml/2006/chart" xmlns:r="http://schemas.openxmlformats.org/officeDocument/2006/relationships" r:id="rId5"/>
          </a:graphicData>
        </a:graphic>
      </p:graphicFrame>
      <p:sp>
        <p:nvSpPr>
          <p:cNvPr id="181" name="PIE CHART SLIDE"/>
          <p:cNvSpPr txBox="1">
            <a:spLocks noGrp="1"/>
          </p:cNvSpPr>
          <p:nvPr>
            <p:ph type="body" sz="quarter" idx="14"/>
          </p:nvPr>
        </p:nvSpPr>
        <p:spPr>
          <a:xfrm>
            <a:off x="651989" y="392505"/>
            <a:ext cx="3784395" cy="808038"/>
          </a:xfrm>
          <a:prstGeom prst="rect">
            <a:avLst/>
          </a:prstGeom>
        </p:spPr>
        <p:txBody>
          <a:bodyPr anchor="ctr">
            <a:spAutoFit/>
          </a:bodyPr>
          <a:lstStyle>
            <a:lvl1pPr algn="l">
              <a:lnSpc>
                <a:spcPct val="80000"/>
              </a:lnSpc>
              <a:defRPr sz="4800">
                <a:solidFill>
                  <a:srgbClr val="0057BA"/>
                </a:solidFill>
                <a:latin typeface="Bebas Neue Bold"/>
                <a:ea typeface="Bebas Neue Bold"/>
                <a:cs typeface="Bebas Neue Bold"/>
                <a:sym typeface="Bebas Neue Bold"/>
              </a:defRPr>
            </a:lvl1pPr>
          </a:lstStyle>
          <a:p>
            <a:r>
              <a:t>PIE CHART SLIDE</a:t>
            </a:r>
          </a:p>
        </p:txBody>
      </p:sp>
      <p:sp>
        <p:nvSpPr>
          <p:cNvPr id="182" name="Square"/>
          <p:cNvSpPr/>
          <p:nvPr/>
        </p:nvSpPr>
        <p:spPr>
          <a:xfrm>
            <a:off x="916" y="-1"/>
            <a:ext cx="392506" cy="392507"/>
          </a:xfrm>
          <a:prstGeom prst="rect">
            <a:avLst/>
          </a:prstGeom>
          <a:solidFill>
            <a:srgbClr val="0055B9"/>
          </a:solidFill>
          <a:ln w="3175">
            <a:miter lim="400000"/>
          </a:ln>
        </p:spPr>
        <p:txBody>
          <a:bodyPr lIns="35718" tIns="35718" rIns="35718" bIns="35718" anchor="ctr"/>
          <a:lstStyle/>
          <a:p>
            <a:pPr>
              <a:defRPr sz="1800">
                <a:solidFill>
                  <a:srgbClr val="FFFFFF"/>
                </a:solidFill>
              </a:defRPr>
            </a:pPr>
            <a:endParaRPr/>
          </a:p>
        </p:txBody>
      </p:sp>
      <p:sp>
        <p:nvSpPr>
          <p:cNvPr id="183" name="This ancient dummy text is also incomprehensible, but it imitates the rhythm of most European languages in Latin script. represent, for example, German, in which all nouns are capitalised. Thus, it has only limited suitability as a visual filler for German texts."/>
          <p:cNvSpPr txBox="1">
            <a:spLocks noGrp="1"/>
          </p:cNvSpPr>
          <p:nvPr>
            <p:ph type="body" sz="quarter" idx="15"/>
          </p:nvPr>
        </p:nvSpPr>
        <p:spPr>
          <a:xfrm>
            <a:off x="5536048" y="2188824"/>
            <a:ext cx="2896546" cy="2937552"/>
          </a:xfrm>
          <a:prstGeom prst="rect">
            <a:avLst/>
          </a:prstGeom>
        </p:spPr>
        <p:txBody>
          <a:bodyPr anchor="ctr">
            <a:noAutofit/>
          </a:bodyPr>
          <a:lstStyle/>
          <a:p>
            <a:pPr algn="r">
              <a:lnSpc>
                <a:spcPct val="90000"/>
              </a:lnSpc>
              <a:spcBef>
                <a:spcPts val="1100"/>
              </a:spcBef>
              <a:defRPr sz="2000">
                <a:solidFill>
                  <a:srgbClr val="272727"/>
                </a:solidFill>
                <a:latin typeface="Roboto Condensed Light"/>
                <a:ea typeface="Roboto Condensed Light"/>
                <a:cs typeface="Roboto Condensed Light"/>
                <a:sym typeface="Roboto Condensed Light"/>
              </a:defRPr>
            </a:pPr>
            <a:r>
              <a:rPr b="1">
                <a:latin typeface="Roboto Condensed"/>
                <a:ea typeface="Roboto Condensed"/>
                <a:cs typeface="Roboto Condensed"/>
                <a:sym typeface="Roboto Condensed"/>
              </a:rPr>
              <a:t>This</a:t>
            </a:r>
            <a:r>
              <a:t> ancient dummy text is also incomprehensible, but it imitates the rhythm of </a:t>
            </a:r>
            <a:r>
              <a:rPr b="1">
                <a:latin typeface="Roboto Condensed"/>
                <a:ea typeface="Roboto Condensed"/>
                <a:cs typeface="Roboto Condensed"/>
                <a:sym typeface="Roboto Condensed"/>
              </a:rPr>
              <a:t>most</a:t>
            </a:r>
            <a:r>
              <a:t> European languages in Latin script. represent, for example, German, in which all nouns are capitalised. Thus, it has only limited suitability as a visual filler for German texts.</a:t>
            </a:r>
          </a:p>
        </p:txBody>
      </p:sp>
      <p:sp>
        <p:nvSpPr>
          <p:cNvPr id="184" name="NUMBERS DON’T ALWAYS SAY THE TRUTH"/>
          <p:cNvSpPr txBox="1">
            <a:spLocks noGrp="1"/>
          </p:cNvSpPr>
          <p:nvPr>
            <p:ph type="body" sz="quarter" idx="16"/>
          </p:nvPr>
        </p:nvSpPr>
        <p:spPr>
          <a:xfrm>
            <a:off x="4648200" y="576655"/>
            <a:ext cx="3784394" cy="439738"/>
          </a:xfrm>
          <a:prstGeom prst="rect">
            <a:avLst/>
          </a:prstGeom>
        </p:spPr>
        <p:txBody>
          <a:bodyPr anchor="ctr">
            <a:spAutoFit/>
          </a:bodyPr>
          <a:lstStyle>
            <a:lvl1pPr algn="r">
              <a:lnSpc>
                <a:spcPct val="90000"/>
              </a:lnSpc>
              <a:defRPr>
                <a:solidFill>
                  <a:srgbClr val="5EAFFF"/>
                </a:solidFill>
                <a:latin typeface="Bebas Neue Regular"/>
                <a:ea typeface="Bebas Neue Regular"/>
                <a:cs typeface="Bebas Neue Regular"/>
                <a:sym typeface="Bebas Neue Regular"/>
              </a:defRPr>
            </a:lvl1pPr>
          </a:lstStyle>
          <a:p>
            <a:r>
              <a:t>NUMBERS DON’T ALWAYS SAY THE TRUTH</a:t>
            </a:r>
          </a:p>
        </p:txBody>
      </p:sp>
      <p:sp>
        <p:nvSpPr>
          <p:cNvPr id="1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3 Highlights images">
    <p:spTree>
      <p:nvGrpSpPr>
        <p:cNvPr id="1" name=""/>
        <p:cNvGrpSpPr/>
        <p:nvPr/>
      </p:nvGrpSpPr>
      <p:grpSpPr>
        <a:xfrm>
          <a:off x="0" y="0"/>
          <a:ext cx="0" cy="0"/>
          <a:chOff x="0" y="0"/>
          <a:chExt cx="0" cy="0"/>
        </a:xfrm>
      </p:grpSpPr>
      <p:pic>
        <p:nvPicPr>
          <p:cNvPr id="196" name="White BG.jpg" descr="White BG.jpg"/>
          <p:cNvPicPr>
            <a:picLocks noChangeAspect="1"/>
          </p:cNvPicPr>
          <p:nvPr/>
        </p:nvPicPr>
        <p:blipFill>
          <a:blip r:embed="rId2"/>
          <a:stretch>
            <a:fillRect/>
          </a:stretch>
        </p:blipFill>
        <p:spPr>
          <a:xfrm>
            <a:off x="0" y="0"/>
            <a:ext cx="9144000" cy="7315200"/>
          </a:xfrm>
          <a:prstGeom prst="rect">
            <a:avLst/>
          </a:prstGeom>
          <a:ln w="3175">
            <a:miter lim="400000"/>
          </a:ln>
        </p:spPr>
      </p:pic>
      <p:sp>
        <p:nvSpPr>
          <p:cNvPr id="197"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198" name="logo_ce-en-quadri.pdf" descr="logo_ce-en-quadri.pdf"/>
          <p:cNvPicPr>
            <a:picLocks noChangeAspect="1"/>
          </p:cNvPicPr>
          <p:nvPr/>
        </p:nvPicPr>
        <p:blipFill>
          <a:blip r:embed="rId3"/>
          <a:stretch>
            <a:fillRect/>
          </a:stretch>
        </p:blipFill>
        <p:spPr>
          <a:xfrm>
            <a:off x="7619586" y="6364740"/>
            <a:ext cx="1270414" cy="882099"/>
          </a:xfrm>
          <a:prstGeom prst="rect">
            <a:avLst/>
          </a:prstGeom>
          <a:ln w="3175">
            <a:miter lim="400000"/>
          </a:ln>
        </p:spPr>
      </p:pic>
      <p:pic>
        <p:nvPicPr>
          <p:cNvPr id="199" name="Image" descr="Image"/>
          <p:cNvPicPr>
            <a:picLocks noChangeAspect="1"/>
          </p:cNvPicPr>
          <p:nvPr/>
        </p:nvPicPr>
        <p:blipFill>
          <a:blip r:embed="rId4"/>
          <a:stretch>
            <a:fillRect/>
          </a:stretch>
        </p:blipFill>
        <p:spPr>
          <a:xfrm>
            <a:off x="372674" y="6735795"/>
            <a:ext cx="1716334" cy="212048"/>
          </a:xfrm>
          <a:prstGeom prst="rect">
            <a:avLst/>
          </a:prstGeom>
          <a:ln w="3175">
            <a:miter lim="400000"/>
          </a:ln>
        </p:spPr>
      </p:pic>
      <p:sp>
        <p:nvSpPr>
          <p:cNvPr id="200" name="egi conference - lisbon, 18-22 may 2015"/>
          <p:cNvSpPr txBox="1">
            <a:spLocks noGrp="1"/>
          </p:cNvSpPr>
          <p:nvPr>
            <p:ph type="body" sz="quarter" idx="13"/>
          </p:nvPr>
        </p:nvSpPr>
        <p:spPr>
          <a:xfrm>
            <a:off x="4311466" y="6691800"/>
            <a:ext cx="3105334" cy="300039"/>
          </a:xfrm>
          <a:prstGeom prst="rect">
            <a:avLst/>
          </a:prstGeom>
        </p:spPr>
        <p:txBody>
          <a:bodyPr anchor="b">
            <a:spAutoFit/>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t>egi conference - lisbon, 18-22 may 2015 </a:t>
            </a:r>
          </a:p>
        </p:txBody>
      </p:sp>
      <p:sp>
        <p:nvSpPr>
          <p:cNvPr id="201" name="SUBJECT 1"/>
          <p:cNvSpPr txBox="1">
            <a:spLocks noGrp="1"/>
          </p:cNvSpPr>
          <p:nvPr>
            <p:ph type="body" sz="quarter" idx="14"/>
          </p:nvPr>
        </p:nvSpPr>
        <p:spPr>
          <a:xfrm>
            <a:off x="632749" y="3223194"/>
            <a:ext cx="2292516" cy="604839"/>
          </a:xfrm>
          <a:prstGeom prst="rect">
            <a:avLst/>
          </a:prstGeom>
        </p:spPr>
        <p:txBody>
          <a:bodyPr anchor="ctr">
            <a:spAutoFit/>
          </a:bodyPr>
          <a:lstStyle>
            <a:lvl1pPr>
              <a:lnSpc>
                <a:spcPct val="70000"/>
              </a:lnSpc>
              <a:defRPr sz="3500">
                <a:solidFill>
                  <a:srgbClr val="0055B9"/>
                </a:solidFill>
                <a:latin typeface="Bebas Neue Bold"/>
                <a:ea typeface="Bebas Neue Bold"/>
                <a:cs typeface="Bebas Neue Bold"/>
                <a:sym typeface="Bebas Neue Bold"/>
              </a:defRPr>
            </a:lvl1pPr>
          </a:lstStyle>
          <a:p>
            <a:r>
              <a:t>SUBJECT 1</a:t>
            </a:r>
          </a:p>
        </p:txBody>
      </p:sp>
      <p:sp>
        <p:nvSpPr>
          <p:cNvPr id="202" name="Dummy text is text that is used in the publishing industry or by web designers to occupy the space which will later be filled with 'real' content."/>
          <p:cNvSpPr txBox="1">
            <a:spLocks noGrp="1"/>
          </p:cNvSpPr>
          <p:nvPr>
            <p:ph type="body" sz="quarter" idx="15"/>
          </p:nvPr>
        </p:nvSpPr>
        <p:spPr>
          <a:xfrm>
            <a:off x="506816" y="3828032"/>
            <a:ext cx="2527324" cy="1780796"/>
          </a:xfrm>
          <a:prstGeom prst="rect">
            <a:avLst/>
          </a:prstGeom>
        </p:spPr>
        <p:txBody>
          <a:bodyPr>
            <a:noAutofit/>
          </a:bodyPr>
          <a:lstStyle>
            <a:lvl1pPr>
              <a:lnSpc>
                <a:spcPct val="90000"/>
              </a:lnSpc>
              <a:spcBef>
                <a:spcPts val="1100"/>
              </a:spcBef>
              <a:defRPr sz="1800">
                <a:solidFill>
                  <a:srgbClr val="53585F"/>
                </a:solidFill>
                <a:latin typeface="Roboto Condensed Light"/>
                <a:ea typeface="Roboto Condensed Light"/>
                <a:cs typeface="Roboto Condensed Light"/>
                <a:sym typeface="Roboto Condensed Light"/>
              </a:defRPr>
            </a:lvl1pPr>
          </a:lstStyle>
          <a:p>
            <a:r>
              <a:t>Dummy text is text that is used in the publishing industry or by web designers to occupy the space which will later be filled with 'real' content.</a:t>
            </a:r>
          </a:p>
        </p:txBody>
      </p:sp>
      <p:sp>
        <p:nvSpPr>
          <p:cNvPr id="203" name="Dummy text is also used to demonstrate the appearance of different typefaces and layouts, and in general the content of dummy text is nonsensical."/>
          <p:cNvSpPr txBox="1">
            <a:spLocks noGrp="1"/>
          </p:cNvSpPr>
          <p:nvPr>
            <p:ph type="body" sz="quarter" idx="16"/>
          </p:nvPr>
        </p:nvSpPr>
        <p:spPr>
          <a:xfrm>
            <a:off x="6223763" y="3828032"/>
            <a:ext cx="2282460" cy="1780796"/>
          </a:xfrm>
          <a:prstGeom prst="rect">
            <a:avLst/>
          </a:prstGeom>
        </p:spPr>
        <p:txBody>
          <a:bodyPr>
            <a:noAutofit/>
          </a:bodyPr>
          <a:lstStyle>
            <a:lvl1pPr>
              <a:lnSpc>
                <a:spcPct val="90000"/>
              </a:lnSpc>
              <a:spcBef>
                <a:spcPts val="1100"/>
              </a:spcBef>
              <a:defRPr sz="1800">
                <a:solidFill>
                  <a:srgbClr val="53585F"/>
                </a:solidFill>
                <a:latin typeface="Roboto Condensed Light"/>
                <a:ea typeface="Roboto Condensed Light"/>
                <a:cs typeface="Roboto Condensed Light"/>
                <a:sym typeface="Roboto Condensed Light"/>
              </a:defRPr>
            </a:lvl1pPr>
          </a:lstStyle>
          <a:p>
            <a:r>
              <a:t>Dummy text is also used to demonstrate the appearance of different typefaces and layouts, and in general the content of dummy text is nonsensical.</a:t>
            </a:r>
          </a:p>
        </p:txBody>
      </p:sp>
      <p:sp>
        <p:nvSpPr>
          <p:cNvPr id="204" name="The most well-known dummy text is the 'Lorem Ipsum', which is said to have originated in the 16th century. Lorem Ipsum is composed in a pseudo-Latin language."/>
          <p:cNvSpPr txBox="1">
            <a:spLocks noGrp="1"/>
          </p:cNvSpPr>
          <p:nvPr>
            <p:ph type="body" sz="quarter" idx="17"/>
          </p:nvPr>
        </p:nvSpPr>
        <p:spPr>
          <a:xfrm>
            <a:off x="3299920" y="3828032"/>
            <a:ext cx="2544160" cy="1792652"/>
          </a:xfrm>
          <a:prstGeom prst="rect">
            <a:avLst/>
          </a:prstGeom>
        </p:spPr>
        <p:txBody>
          <a:bodyPr>
            <a:noAutofit/>
          </a:bodyPr>
          <a:lstStyle>
            <a:lvl1pPr>
              <a:lnSpc>
                <a:spcPct val="90000"/>
              </a:lnSpc>
              <a:spcBef>
                <a:spcPts val="1100"/>
              </a:spcBef>
              <a:defRPr sz="1800">
                <a:solidFill>
                  <a:srgbClr val="53585F"/>
                </a:solidFill>
                <a:latin typeface="Roboto Condensed Light"/>
                <a:ea typeface="Roboto Condensed Light"/>
                <a:cs typeface="Roboto Condensed Light"/>
                <a:sym typeface="Roboto Condensed Light"/>
              </a:defRPr>
            </a:lvl1pPr>
          </a:lstStyle>
          <a:p>
            <a:r>
              <a:t>The most well-known dummy text is the 'Lorem Ipsum', which is said to have originated in the 16th century. Lorem Ipsum is composed in a pseudo-Latin language.</a:t>
            </a:r>
          </a:p>
        </p:txBody>
      </p:sp>
      <p:sp>
        <p:nvSpPr>
          <p:cNvPr id="205" name="211.png"/>
          <p:cNvSpPr>
            <a:spLocks noGrp="1"/>
          </p:cNvSpPr>
          <p:nvPr>
            <p:ph type="pic" sz="quarter" idx="18"/>
          </p:nvPr>
        </p:nvSpPr>
        <p:spPr>
          <a:xfrm>
            <a:off x="1015816" y="1545737"/>
            <a:ext cx="1526490" cy="1526490"/>
          </a:xfrm>
          <a:prstGeom prst="rect">
            <a:avLst/>
          </a:prstGeom>
        </p:spPr>
        <p:txBody>
          <a:bodyPr lIns="91439" tIns="45719" rIns="91439" bIns="45719">
            <a:noAutofit/>
          </a:bodyPr>
          <a:lstStyle/>
          <a:p>
            <a:endParaRPr/>
          </a:p>
        </p:txBody>
      </p:sp>
      <p:sp>
        <p:nvSpPr>
          <p:cNvPr id="206" name="DataMiningPic.jpg"/>
          <p:cNvSpPr>
            <a:spLocks noGrp="1"/>
          </p:cNvSpPr>
          <p:nvPr>
            <p:ph type="pic" sz="quarter" idx="19"/>
          </p:nvPr>
        </p:nvSpPr>
        <p:spPr>
          <a:xfrm>
            <a:off x="3812659" y="1545737"/>
            <a:ext cx="1526490" cy="1526490"/>
          </a:xfrm>
          <a:prstGeom prst="rect">
            <a:avLst/>
          </a:prstGeom>
        </p:spPr>
        <p:txBody>
          <a:bodyPr lIns="91439" tIns="45719" rIns="91439" bIns="45719">
            <a:noAutofit/>
          </a:bodyPr>
          <a:lstStyle/>
          <a:p>
            <a:endParaRPr/>
          </a:p>
        </p:txBody>
      </p:sp>
      <p:sp>
        <p:nvSpPr>
          <p:cNvPr id="207" name="Data-mining.png"/>
          <p:cNvSpPr>
            <a:spLocks noGrp="1"/>
          </p:cNvSpPr>
          <p:nvPr>
            <p:ph type="pic" sz="quarter" idx="20"/>
          </p:nvPr>
        </p:nvSpPr>
        <p:spPr>
          <a:xfrm>
            <a:off x="6601802" y="1545737"/>
            <a:ext cx="1526490" cy="1526490"/>
          </a:xfrm>
          <a:prstGeom prst="rect">
            <a:avLst/>
          </a:prstGeom>
        </p:spPr>
        <p:txBody>
          <a:bodyPr lIns="91439" tIns="45719" rIns="91439" bIns="45719">
            <a:noAutofit/>
          </a:bodyPr>
          <a:lstStyle/>
          <a:p>
            <a:endParaRPr/>
          </a:p>
        </p:txBody>
      </p:sp>
      <p:sp>
        <p:nvSpPr>
          <p:cNvPr id="208" name="HIGHLIGHTS TITLE"/>
          <p:cNvSpPr txBox="1">
            <a:spLocks noGrp="1"/>
          </p:cNvSpPr>
          <p:nvPr>
            <p:ph type="body" sz="quarter" idx="21"/>
          </p:nvPr>
        </p:nvSpPr>
        <p:spPr>
          <a:xfrm>
            <a:off x="1802294" y="495160"/>
            <a:ext cx="5547113" cy="604838"/>
          </a:xfrm>
          <a:prstGeom prst="rect">
            <a:avLst/>
          </a:prstGeom>
        </p:spPr>
        <p:txBody>
          <a:bodyPr anchor="ctr">
            <a:spAutoFit/>
          </a:bodyPr>
          <a:lstStyle>
            <a:lvl1pPr>
              <a:lnSpc>
                <a:spcPct val="80000"/>
              </a:lnSpc>
              <a:defRPr sz="3500">
                <a:solidFill>
                  <a:srgbClr val="0055B9"/>
                </a:solidFill>
                <a:latin typeface="Bebas Neue Regular"/>
                <a:ea typeface="Bebas Neue Regular"/>
                <a:cs typeface="Bebas Neue Regular"/>
                <a:sym typeface="Bebas Neue Regular"/>
              </a:defRPr>
            </a:lvl1pPr>
          </a:lstStyle>
          <a:p>
            <a:r>
              <a:t>HIGHLIGHTS TITLE</a:t>
            </a:r>
          </a:p>
        </p:txBody>
      </p:sp>
      <p:sp>
        <p:nvSpPr>
          <p:cNvPr id="209" name="SOURCE: PUBLICATION DATA"/>
          <p:cNvSpPr txBox="1">
            <a:spLocks noGrp="1"/>
          </p:cNvSpPr>
          <p:nvPr>
            <p:ph type="body" sz="quarter" idx="22"/>
          </p:nvPr>
        </p:nvSpPr>
        <p:spPr>
          <a:xfrm>
            <a:off x="1799197" y="5817217"/>
            <a:ext cx="5547113" cy="312739"/>
          </a:xfrm>
          <a:prstGeom prst="rect">
            <a:avLst/>
          </a:prstGeom>
        </p:spPr>
        <p:txBody>
          <a:bodyPr anchor="ctr">
            <a:spAutoFit/>
          </a:bodyPr>
          <a:lstStyle>
            <a:lvl1pPr>
              <a:lnSpc>
                <a:spcPct val="90000"/>
              </a:lnSpc>
              <a:defRPr sz="1600">
                <a:solidFill>
                  <a:srgbClr val="53585F"/>
                </a:solidFill>
                <a:latin typeface="Bebas Neue Book"/>
                <a:ea typeface="Bebas Neue Book"/>
                <a:cs typeface="Bebas Neue Book"/>
                <a:sym typeface="Bebas Neue Book"/>
              </a:defRPr>
            </a:lvl1pPr>
          </a:lstStyle>
          <a:p>
            <a:r>
              <a:t>SOURCE: PUBLICATION DATA</a:t>
            </a:r>
          </a:p>
        </p:txBody>
      </p:sp>
      <p:sp>
        <p:nvSpPr>
          <p:cNvPr id="210" name="SUBJECT 2"/>
          <p:cNvSpPr txBox="1">
            <a:spLocks noGrp="1"/>
          </p:cNvSpPr>
          <p:nvPr>
            <p:ph type="body" sz="quarter" idx="23"/>
          </p:nvPr>
        </p:nvSpPr>
        <p:spPr>
          <a:xfrm>
            <a:off x="3429592" y="3223194"/>
            <a:ext cx="2292516" cy="604839"/>
          </a:xfrm>
          <a:prstGeom prst="rect">
            <a:avLst/>
          </a:prstGeom>
        </p:spPr>
        <p:txBody>
          <a:bodyPr anchor="ctr">
            <a:spAutoFit/>
          </a:bodyPr>
          <a:lstStyle>
            <a:lvl1pPr>
              <a:lnSpc>
                <a:spcPct val="70000"/>
              </a:lnSpc>
              <a:defRPr sz="3500">
                <a:solidFill>
                  <a:srgbClr val="0055B9"/>
                </a:solidFill>
                <a:latin typeface="Bebas Neue Bold"/>
                <a:ea typeface="Bebas Neue Bold"/>
                <a:cs typeface="Bebas Neue Bold"/>
                <a:sym typeface="Bebas Neue Bold"/>
              </a:defRPr>
            </a:lvl1pPr>
          </a:lstStyle>
          <a:p>
            <a:r>
              <a:t>SUBJECT 2</a:t>
            </a:r>
          </a:p>
        </p:txBody>
      </p:sp>
      <p:sp>
        <p:nvSpPr>
          <p:cNvPr id="211" name="SUBJECT 3"/>
          <p:cNvSpPr txBox="1">
            <a:spLocks noGrp="1"/>
          </p:cNvSpPr>
          <p:nvPr>
            <p:ph type="body" sz="quarter" idx="24"/>
          </p:nvPr>
        </p:nvSpPr>
        <p:spPr>
          <a:xfrm>
            <a:off x="6270542" y="3223194"/>
            <a:ext cx="2292516" cy="604839"/>
          </a:xfrm>
          <a:prstGeom prst="rect">
            <a:avLst/>
          </a:prstGeom>
        </p:spPr>
        <p:txBody>
          <a:bodyPr anchor="ctr">
            <a:spAutoFit/>
          </a:bodyPr>
          <a:lstStyle>
            <a:lvl1pPr>
              <a:lnSpc>
                <a:spcPct val="70000"/>
              </a:lnSpc>
              <a:defRPr sz="3500">
                <a:solidFill>
                  <a:srgbClr val="0055B9"/>
                </a:solidFill>
                <a:latin typeface="Bebas Neue Bold"/>
                <a:ea typeface="Bebas Neue Bold"/>
                <a:cs typeface="Bebas Neue Bold"/>
                <a:sym typeface="Bebas Neue Bold"/>
              </a:defRPr>
            </a:lvl1pPr>
          </a:lstStyle>
          <a:p>
            <a:r>
              <a:t>SUBJECT 3</a:t>
            </a:r>
          </a:p>
        </p:txBody>
      </p:sp>
      <p:sp>
        <p:nvSpPr>
          <p:cNvPr id="2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4 Highlights images">
    <p:spTree>
      <p:nvGrpSpPr>
        <p:cNvPr id="1" name=""/>
        <p:cNvGrpSpPr/>
        <p:nvPr/>
      </p:nvGrpSpPr>
      <p:grpSpPr>
        <a:xfrm>
          <a:off x="0" y="0"/>
          <a:ext cx="0" cy="0"/>
          <a:chOff x="0" y="0"/>
          <a:chExt cx="0" cy="0"/>
        </a:xfrm>
      </p:grpSpPr>
      <p:pic>
        <p:nvPicPr>
          <p:cNvPr id="214" name="White BG.jpg" descr="White BG.jpg"/>
          <p:cNvPicPr>
            <a:picLocks noChangeAspect="1"/>
          </p:cNvPicPr>
          <p:nvPr/>
        </p:nvPicPr>
        <p:blipFill>
          <a:blip r:embed="rId2"/>
          <a:stretch>
            <a:fillRect/>
          </a:stretch>
        </p:blipFill>
        <p:spPr>
          <a:xfrm>
            <a:off x="0" y="0"/>
            <a:ext cx="9144000" cy="7315200"/>
          </a:xfrm>
          <a:prstGeom prst="rect">
            <a:avLst/>
          </a:prstGeom>
          <a:ln w="3175">
            <a:miter lim="400000"/>
          </a:ln>
        </p:spPr>
      </p:pic>
      <p:sp>
        <p:nvSpPr>
          <p:cNvPr id="215"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216" name="logo_ce-en-quadri.pdf" descr="logo_ce-en-quadri.pdf"/>
          <p:cNvPicPr>
            <a:picLocks noChangeAspect="1"/>
          </p:cNvPicPr>
          <p:nvPr/>
        </p:nvPicPr>
        <p:blipFill>
          <a:blip r:embed="rId3"/>
          <a:stretch>
            <a:fillRect/>
          </a:stretch>
        </p:blipFill>
        <p:spPr>
          <a:xfrm>
            <a:off x="7619586" y="6364740"/>
            <a:ext cx="1270414" cy="882099"/>
          </a:xfrm>
          <a:prstGeom prst="rect">
            <a:avLst/>
          </a:prstGeom>
          <a:ln w="3175">
            <a:miter lim="400000"/>
          </a:ln>
        </p:spPr>
      </p:pic>
      <p:pic>
        <p:nvPicPr>
          <p:cNvPr id="217" name="Image" descr="Image"/>
          <p:cNvPicPr>
            <a:picLocks noChangeAspect="1"/>
          </p:cNvPicPr>
          <p:nvPr/>
        </p:nvPicPr>
        <p:blipFill>
          <a:blip r:embed="rId4"/>
          <a:stretch>
            <a:fillRect/>
          </a:stretch>
        </p:blipFill>
        <p:spPr>
          <a:xfrm>
            <a:off x="372674" y="6735795"/>
            <a:ext cx="1716334" cy="212048"/>
          </a:xfrm>
          <a:prstGeom prst="rect">
            <a:avLst/>
          </a:prstGeom>
          <a:ln w="3175">
            <a:miter lim="400000"/>
          </a:ln>
        </p:spPr>
      </p:pic>
      <p:sp>
        <p:nvSpPr>
          <p:cNvPr id="218" name="egi conference - lisbon, 18-22 may 2015"/>
          <p:cNvSpPr txBox="1">
            <a:spLocks noGrp="1"/>
          </p:cNvSpPr>
          <p:nvPr>
            <p:ph type="body" sz="quarter" idx="13"/>
          </p:nvPr>
        </p:nvSpPr>
        <p:spPr>
          <a:xfrm>
            <a:off x="4311466" y="6691800"/>
            <a:ext cx="3105334" cy="300039"/>
          </a:xfrm>
          <a:prstGeom prst="rect">
            <a:avLst/>
          </a:prstGeom>
        </p:spPr>
        <p:txBody>
          <a:bodyPr anchor="b">
            <a:spAutoFit/>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t>egi conference - lisbon, 18-22 may 2015 </a:t>
            </a:r>
          </a:p>
        </p:txBody>
      </p:sp>
      <p:sp>
        <p:nvSpPr>
          <p:cNvPr id="219" name="211.png"/>
          <p:cNvSpPr>
            <a:spLocks noGrp="1"/>
          </p:cNvSpPr>
          <p:nvPr>
            <p:ph type="pic" sz="quarter" idx="14"/>
          </p:nvPr>
        </p:nvSpPr>
        <p:spPr>
          <a:xfrm>
            <a:off x="467650" y="1545737"/>
            <a:ext cx="1526489" cy="1526490"/>
          </a:xfrm>
          <a:prstGeom prst="rect">
            <a:avLst/>
          </a:prstGeom>
        </p:spPr>
        <p:txBody>
          <a:bodyPr lIns="91439" tIns="45719" rIns="91439" bIns="45719">
            <a:noAutofit/>
          </a:bodyPr>
          <a:lstStyle/>
          <a:p>
            <a:endParaRPr/>
          </a:p>
        </p:txBody>
      </p:sp>
      <p:sp>
        <p:nvSpPr>
          <p:cNvPr id="220" name="DataMiningPic.jpg"/>
          <p:cNvSpPr>
            <a:spLocks noGrp="1"/>
          </p:cNvSpPr>
          <p:nvPr>
            <p:ph type="pic" sz="quarter" idx="15"/>
          </p:nvPr>
        </p:nvSpPr>
        <p:spPr>
          <a:xfrm>
            <a:off x="2727085" y="1545737"/>
            <a:ext cx="1526490" cy="1526490"/>
          </a:xfrm>
          <a:prstGeom prst="rect">
            <a:avLst/>
          </a:prstGeom>
        </p:spPr>
        <p:txBody>
          <a:bodyPr lIns="91439" tIns="45719" rIns="91439" bIns="45719">
            <a:noAutofit/>
          </a:bodyPr>
          <a:lstStyle/>
          <a:p>
            <a:endParaRPr/>
          </a:p>
        </p:txBody>
      </p:sp>
      <p:sp>
        <p:nvSpPr>
          <p:cNvPr id="221" name="Data-mining.png"/>
          <p:cNvSpPr>
            <a:spLocks noGrp="1"/>
          </p:cNvSpPr>
          <p:nvPr>
            <p:ph type="pic" sz="quarter" idx="16"/>
          </p:nvPr>
        </p:nvSpPr>
        <p:spPr>
          <a:xfrm>
            <a:off x="4891932" y="1545737"/>
            <a:ext cx="1526489" cy="1526490"/>
          </a:xfrm>
          <a:prstGeom prst="rect">
            <a:avLst/>
          </a:prstGeom>
        </p:spPr>
        <p:txBody>
          <a:bodyPr lIns="91439" tIns="45719" rIns="91439" bIns="45719">
            <a:noAutofit/>
          </a:bodyPr>
          <a:lstStyle/>
          <a:p>
            <a:endParaRPr/>
          </a:p>
        </p:txBody>
      </p:sp>
      <p:sp>
        <p:nvSpPr>
          <p:cNvPr id="222" name="SUBJECT 1"/>
          <p:cNvSpPr txBox="1">
            <a:spLocks noGrp="1"/>
          </p:cNvSpPr>
          <p:nvPr>
            <p:ph type="body" sz="quarter" idx="17"/>
          </p:nvPr>
        </p:nvSpPr>
        <p:spPr>
          <a:xfrm>
            <a:off x="334395" y="3225620"/>
            <a:ext cx="1976148" cy="604839"/>
          </a:xfrm>
          <a:prstGeom prst="rect">
            <a:avLst/>
          </a:prstGeom>
        </p:spPr>
        <p:txBody>
          <a:bodyPr anchor="ctr">
            <a:spAutoFit/>
          </a:bodyPr>
          <a:lstStyle>
            <a:lvl1pPr>
              <a:lnSpc>
                <a:spcPct val="70000"/>
              </a:lnSpc>
              <a:defRPr sz="3500">
                <a:solidFill>
                  <a:srgbClr val="0055B9"/>
                </a:solidFill>
                <a:latin typeface="Bebas Neue Bold"/>
                <a:ea typeface="Bebas Neue Bold"/>
                <a:cs typeface="Bebas Neue Bold"/>
                <a:sym typeface="Bebas Neue Bold"/>
              </a:defRPr>
            </a:lvl1pPr>
          </a:lstStyle>
          <a:p>
            <a:r>
              <a:t>SUBJECT 1</a:t>
            </a:r>
          </a:p>
        </p:txBody>
      </p:sp>
      <p:sp>
        <p:nvSpPr>
          <p:cNvPr id="223" name="Dummy text is text that is used in the publishing industry or by web designers to occupy the space which will later be filled with 'real' content."/>
          <p:cNvSpPr txBox="1">
            <a:spLocks noGrp="1"/>
          </p:cNvSpPr>
          <p:nvPr>
            <p:ph type="body" sz="quarter" idx="18"/>
          </p:nvPr>
        </p:nvSpPr>
        <p:spPr>
          <a:xfrm>
            <a:off x="337302" y="3830458"/>
            <a:ext cx="1970334" cy="1700812"/>
          </a:xfrm>
          <a:prstGeom prst="rect">
            <a:avLst/>
          </a:prstGeom>
        </p:spPr>
        <p:txBody>
          <a:bodyPr>
            <a:noAutofit/>
          </a:bodyPr>
          <a:lstStyle>
            <a:lvl1pPr>
              <a:lnSpc>
                <a:spcPct val="90000"/>
              </a:lnSpc>
              <a:spcBef>
                <a:spcPts val="1100"/>
              </a:spcBef>
              <a:defRPr sz="1600">
                <a:solidFill>
                  <a:srgbClr val="53585F"/>
                </a:solidFill>
                <a:latin typeface="Roboto Condensed Light"/>
                <a:ea typeface="Roboto Condensed Light"/>
                <a:cs typeface="Roboto Condensed Light"/>
                <a:sym typeface="Roboto Condensed Light"/>
              </a:defRPr>
            </a:lvl1pPr>
          </a:lstStyle>
          <a:p>
            <a:r>
              <a:t>Dummy text is text that is used in the publishing industry or by web designers to occupy the space which will later be filled with 'real' content.</a:t>
            </a:r>
          </a:p>
        </p:txBody>
      </p:sp>
      <p:sp>
        <p:nvSpPr>
          <p:cNvPr id="224" name="SUBJECT 2"/>
          <p:cNvSpPr txBox="1">
            <a:spLocks noGrp="1"/>
          </p:cNvSpPr>
          <p:nvPr>
            <p:ph type="body" sz="quarter" idx="19"/>
          </p:nvPr>
        </p:nvSpPr>
        <p:spPr>
          <a:xfrm>
            <a:off x="2500749" y="3225620"/>
            <a:ext cx="1976148" cy="604839"/>
          </a:xfrm>
          <a:prstGeom prst="rect">
            <a:avLst/>
          </a:prstGeom>
        </p:spPr>
        <p:txBody>
          <a:bodyPr anchor="ctr">
            <a:spAutoFit/>
          </a:bodyPr>
          <a:lstStyle>
            <a:lvl1pPr>
              <a:lnSpc>
                <a:spcPct val="70000"/>
              </a:lnSpc>
              <a:defRPr sz="3500">
                <a:solidFill>
                  <a:srgbClr val="0055B9"/>
                </a:solidFill>
                <a:latin typeface="Bebas Neue Bold"/>
                <a:ea typeface="Bebas Neue Bold"/>
                <a:cs typeface="Bebas Neue Bold"/>
                <a:sym typeface="Bebas Neue Bold"/>
              </a:defRPr>
            </a:lvl1pPr>
          </a:lstStyle>
          <a:p>
            <a:r>
              <a:t>SUBJECT 2</a:t>
            </a:r>
          </a:p>
        </p:txBody>
      </p:sp>
      <p:sp>
        <p:nvSpPr>
          <p:cNvPr id="225" name="Dummy text is text that is used in the publishing industry or by web designers to occupy the space which will later be filled with 'real' content."/>
          <p:cNvSpPr txBox="1">
            <a:spLocks noGrp="1"/>
          </p:cNvSpPr>
          <p:nvPr>
            <p:ph type="body" sz="quarter" idx="20"/>
          </p:nvPr>
        </p:nvSpPr>
        <p:spPr>
          <a:xfrm>
            <a:off x="2503656" y="3830458"/>
            <a:ext cx="1970334" cy="1700812"/>
          </a:xfrm>
          <a:prstGeom prst="rect">
            <a:avLst/>
          </a:prstGeom>
        </p:spPr>
        <p:txBody>
          <a:bodyPr>
            <a:noAutofit/>
          </a:bodyPr>
          <a:lstStyle>
            <a:lvl1pPr>
              <a:lnSpc>
                <a:spcPct val="90000"/>
              </a:lnSpc>
              <a:spcBef>
                <a:spcPts val="1100"/>
              </a:spcBef>
              <a:defRPr sz="1600">
                <a:solidFill>
                  <a:srgbClr val="53585F"/>
                </a:solidFill>
                <a:latin typeface="Roboto Condensed Light"/>
                <a:ea typeface="Roboto Condensed Light"/>
                <a:cs typeface="Roboto Condensed Light"/>
                <a:sym typeface="Roboto Condensed Light"/>
              </a:defRPr>
            </a:lvl1pPr>
          </a:lstStyle>
          <a:p>
            <a:r>
              <a:t>Dummy text is text that is used in the publishing industry or by web designers to occupy the space which will later be filled with 'real' content.</a:t>
            </a:r>
          </a:p>
        </p:txBody>
      </p:sp>
      <p:sp>
        <p:nvSpPr>
          <p:cNvPr id="226" name="SUBJECT 3"/>
          <p:cNvSpPr txBox="1">
            <a:spLocks noGrp="1"/>
          </p:cNvSpPr>
          <p:nvPr>
            <p:ph type="body" sz="quarter" idx="21"/>
          </p:nvPr>
        </p:nvSpPr>
        <p:spPr>
          <a:xfrm>
            <a:off x="4670010" y="3223194"/>
            <a:ext cx="1976148" cy="604839"/>
          </a:xfrm>
          <a:prstGeom prst="rect">
            <a:avLst/>
          </a:prstGeom>
        </p:spPr>
        <p:txBody>
          <a:bodyPr anchor="ctr">
            <a:spAutoFit/>
          </a:bodyPr>
          <a:lstStyle>
            <a:lvl1pPr>
              <a:lnSpc>
                <a:spcPct val="70000"/>
              </a:lnSpc>
              <a:defRPr sz="3500">
                <a:solidFill>
                  <a:srgbClr val="0055B9"/>
                </a:solidFill>
                <a:latin typeface="Bebas Neue Bold"/>
                <a:ea typeface="Bebas Neue Bold"/>
                <a:cs typeface="Bebas Neue Bold"/>
                <a:sym typeface="Bebas Neue Bold"/>
              </a:defRPr>
            </a:lvl1pPr>
          </a:lstStyle>
          <a:p>
            <a:r>
              <a:t>SUBJECT 3</a:t>
            </a:r>
          </a:p>
        </p:txBody>
      </p:sp>
      <p:sp>
        <p:nvSpPr>
          <p:cNvPr id="227" name="Dummy text is text that is used in the publishing industry or by web designers to occupy the space which will later be filled with 'real' content."/>
          <p:cNvSpPr txBox="1">
            <a:spLocks noGrp="1"/>
          </p:cNvSpPr>
          <p:nvPr>
            <p:ph type="body" sz="quarter" idx="22"/>
          </p:nvPr>
        </p:nvSpPr>
        <p:spPr>
          <a:xfrm>
            <a:off x="4670010" y="3830458"/>
            <a:ext cx="1970334" cy="1700812"/>
          </a:xfrm>
          <a:prstGeom prst="rect">
            <a:avLst/>
          </a:prstGeom>
        </p:spPr>
        <p:txBody>
          <a:bodyPr>
            <a:noAutofit/>
          </a:bodyPr>
          <a:lstStyle>
            <a:lvl1pPr>
              <a:lnSpc>
                <a:spcPct val="90000"/>
              </a:lnSpc>
              <a:spcBef>
                <a:spcPts val="1100"/>
              </a:spcBef>
              <a:defRPr sz="1600">
                <a:solidFill>
                  <a:srgbClr val="53585F"/>
                </a:solidFill>
                <a:latin typeface="Roboto Condensed Light"/>
                <a:ea typeface="Roboto Condensed Light"/>
                <a:cs typeface="Roboto Condensed Light"/>
                <a:sym typeface="Roboto Condensed Light"/>
              </a:defRPr>
            </a:lvl1pPr>
          </a:lstStyle>
          <a:p>
            <a:r>
              <a:t>Dummy text is text that is used in the publishing industry or by web designers to occupy the space which will later be filled with 'real' content.</a:t>
            </a:r>
          </a:p>
        </p:txBody>
      </p:sp>
      <p:sp>
        <p:nvSpPr>
          <p:cNvPr id="228" name="SUBJECT 4"/>
          <p:cNvSpPr txBox="1">
            <a:spLocks noGrp="1"/>
          </p:cNvSpPr>
          <p:nvPr>
            <p:ph type="body" sz="quarter" idx="23"/>
          </p:nvPr>
        </p:nvSpPr>
        <p:spPr>
          <a:xfrm>
            <a:off x="6833457" y="3225620"/>
            <a:ext cx="1976148" cy="604839"/>
          </a:xfrm>
          <a:prstGeom prst="rect">
            <a:avLst/>
          </a:prstGeom>
        </p:spPr>
        <p:txBody>
          <a:bodyPr anchor="ctr">
            <a:spAutoFit/>
          </a:bodyPr>
          <a:lstStyle>
            <a:lvl1pPr>
              <a:lnSpc>
                <a:spcPct val="70000"/>
              </a:lnSpc>
              <a:defRPr sz="3500">
                <a:solidFill>
                  <a:srgbClr val="0055B9"/>
                </a:solidFill>
                <a:latin typeface="Bebas Neue Bold"/>
                <a:ea typeface="Bebas Neue Bold"/>
                <a:cs typeface="Bebas Neue Bold"/>
                <a:sym typeface="Bebas Neue Bold"/>
              </a:defRPr>
            </a:lvl1pPr>
          </a:lstStyle>
          <a:p>
            <a:r>
              <a:t>SUBJECT 4</a:t>
            </a:r>
          </a:p>
        </p:txBody>
      </p:sp>
      <p:sp>
        <p:nvSpPr>
          <p:cNvPr id="229" name="Dummy text is text that is used in the publishing industry or by web designers to occupy the space which will later be filled with 'real' content."/>
          <p:cNvSpPr txBox="1">
            <a:spLocks noGrp="1"/>
          </p:cNvSpPr>
          <p:nvPr>
            <p:ph type="body" sz="quarter" idx="24"/>
          </p:nvPr>
        </p:nvSpPr>
        <p:spPr>
          <a:xfrm>
            <a:off x="6836364" y="3830458"/>
            <a:ext cx="1970334" cy="1700812"/>
          </a:xfrm>
          <a:prstGeom prst="rect">
            <a:avLst/>
          </a:prstGeom>
        </p:spPr>
        <p:txBody>
          <a:bodyPr>
            <a:noAutofit/>
          </a:bodyPr>
          <a:lstStyle>
            <a:lvl1pPr>
              <a:lnSpc>
                <a:spcPct val="90000"/>
              </a:lnSpc>
              <a:spcBef>
                <a:spcPts val="1100"/>
              </a:spcBef>
              <a:defRPr sz="1600">
                <a:solidFill>
                  <a:srgbClr val="53585F"/>
                </a:solidFill>
                <a:latin typeface="Roboto Condensed Light"/>
                <a:ea typeface="Roboto Condensed Light"/>
                <a:cs typeface="Roboto Condensed Light"/>
                <a:sym typeface="Roboto Condensed Light"/>
              </a:defRPr>
            </a:lvl1pPr>
          </a:lstStyle>
          <a:p>
            <a:r>
              <a:t>Dummy text is text that is used in the publishing industry or by web designers to occupy the space which will later be filled with 'real' content.</a:t>
            </a:r>
          </a:p>
        </p:txBody>
      </p:sp>
      <p:sp>
        <p:nvSpPr>
          <p:cNvPr id="230" name="211.png"/>
          <p:cNvSpPr>
            <a:spLocks noGrp="1"/>
          </p:cNvSpPr>
          <p:nvPr>
            <p:ph type="pic" sz="quarter" idx="25"/>
          </p:nvPr>
        </p:nvSpPr>
        <p:spPr>
          <a:xfrm flipH="1">
            <a:off x="7056778" y="1545737"/>
            <a:ext cx="1526489" cy="1526490"/>
          </a:xfrm>
          <a:prstGeom prst="rect">
            <a:avLst/>
          </a:prstGeom>
        </p:spPr>
        <p:txBody>
          <a:bodyPr lIns="91439" tIns="45719" rIns="91439" bIns="45719">
            <a:noAutofit/>
          </a:bodyPr>
          <a:lstStyle/>
          <a:p>
            <a:endParaRPr/>
          </a:p>
        </p:txBody>
      </p:sp>
      <p:sp>
        <p:nvSpPr>
          <p:cNvPr id="231" name="SOURCE: PUBLICATION DATA"/>
          <p:cNvSpPr txBox="1">
            <a:spLocks noGrp="1"/>
          </p:cNvSpPr>
          <p:nvPr>
            <p:ph type="body" sz="quarter" idx="26"/>
          </p:nvPr>
        </p:nvSpPr>
        <p:spPr>
          <a:xfrm>
            <a:off x="1799197" y="5817217"/>
            <a:ext cx="5547113" cy="312739"/>
          </a:xfrm>
          <a:prstGeom prst="rect">
            <a:avLst/>
          </a:prstGeom>
        </p:spPr>
        <p:txBody>
          <a:bodyPr anchor="ctr">
            <a:spAutoFit/>
          </a:bodyPr>
          <a:lstStyle>
            <a:lvl1pPr>
              <a:lnSpc>
                <a:spcPct val="90000"/>
              </a:lnSpc>
              <a:defRPr sz="1600">
                <a:solidFill>
                  <a:srgbClr val="53585F"/>
                </a:solidFill>
                <a:latin typeface="Bebas Neue Book"/>
                <a:ea typeface="Bebas Neue Book"/>
                <a:cs typeface="Bebas Neue Book"/>
                <a:sym typeface="Bebas Neue Book"/>
              </a:defRPr>
            </a:lvl1pPr>
          </a:lstStyle>
          <a:p>
            <a:r>
              <a:t>SOURCE: PUBLICATION DATA</a:t>
            </a:r>
          </a:p>
        </p:txBody>
      </p:sp>
      <p:sp>
        <p:nvSpPr>
          <p:cNvPr id="232" name="HIGHLIGHTS TITLE"/>
          <p:cNvSpPr txBox="1">
            <a:spLocks noGrp="1"/>
          </p:cNvSpPr>
          <p:nvPr>
            <p:ph type="body" sz="quarter" idx="27"/>
          </p:nvPr>
        </p:nvSpPr>
        <p:spPr>
          <a:xfrm>
            <a:off x="1802294" y="495160"/>
            <a:ext cx="5547113" cy="604838"/>
          </a:xfrm>
          <a:prstGeom prst="rect">
            <a:avLst/>
          </a:prstGeom>
        </p:spPr>
        <p:txBody>
          <a:bodyPr anchor="ctr">
            <a:spAutoFit/>
          </a:bodyPr>
          <a:lstStyle>
            <a:lvl1pPr>
              <a:lnSpc>
                <a:spcPct val="80000"/>
              </a:lnSpc>
              <a:defRPr sz="3500">
                <a:solidFill>
                  <a:srgbClr val="0055B9"/>
                </a:solidFill>
                <a:latin typeface="Bebas Neue Regular"/>
                <a:ea typeface="Bebas Neue Regular"/>
                <a:cs typeface="Bebas Neue Regular"/>
                <a:sym typeface="Bebas Neue Regular"/>
              </a:defRPr>
            </a:lvl1pPr>
          </a:lstStyle>
          <a:p>
            <a:r>
              <a:t>HIGHLIGHTS TITLE</a:t>
            </a:r>
          </a:p>
        </p:txBody>
      </p:sp>
      <p:sp>
        <p:nvSpPr>
          <p:cNvPr id="2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3 Highlights icons">
    <p:spTree>
      <p:nvGrpSpPr>
        <p:cNvPr id="1" name=""/>
        <p:cNvGrpSpPr/>
        <p:nvPr/>
      </p:nvGrpSpPr>
      <p:grpSpPr>
        <a:xfrm>
          <a:off x="0" y="0"/>
          <a:ext cx="0" cy="0"/>
          <a:chOff x="0" y="0"/>
          <a:chExt cx="0" cy="0"/>
        </a:xfrm>
      </p:grpSpPr>
      <p:pic>
        <p:nvPicPr>
          <p:cNvPr id="235" name="Blue BG_3.jpg" descr="Blue BG_3.jpg"/>
          <p:cNvPicPr>
            <a:picLocks noChangeAspect="1"/>
          </p:cNvPicPr>
          <p:nvPr/>
        </p:nvPicPr>
        <p:blipFill>
          <a:blip r:embed="rId2"/>
          <a:stretch>
            <a:fillRect/>
          </a:stretch>
        </p:blipFill>
        <p:spPr>
          <a:xfrm>
            <a:off x="3849" y="0"/>
            <a:ext cx="9144001" cy="7315200"/>
          </a:xfrm>
          <a:prstGeom prst="rect">
            <a:avLst/>
          </a:prstGeom>
          <a:ln w="3175">
            <a:miter lim="400000"/>
          </a:ln>
        </p:spPr>
      </p:pic>
      <p:sp>
        <p:nvSpPr>
          <p:cNvPr id="236" name="SUBJECT 1"/>
          <p:cNvSpPr txBox="1">
            <a:spLocks noGrp="1"/>
          </p:cNvSpPr>
          <p:nvPr>
            <p:ph type="body" sz="quarter" idx="13"/>
          </p:nvPr>
        </p:nvSpPr>
        <p:spPr>
          <a:xfrm>
            <a:off x="632749" y="2994706"/>
            <a:ext cx="2292516" cy="604838"/>
          </a:xfrm>
          <a:prstGeom prst="rect">
            <a:avLst/>
          </a:prstGeom>
        </p:spPr>
        <p:txBody>
          <a:bodyPr anchor="b">
            <a:spAutoFit/>
          </a:bodyPr>
          <a:lstStyle>
            <a:lvl1pPr>
              <a:lnSpc>
                <a:spcPct val="70000"/>
              </a:lnSpc>
              <a:defRPr sz="3500">
                <a:solidFill>
                  <a:srgbClr val="00B9B3"/>
                </a:solidFill>
                <a:latin typeface="Bebas Neue Bold"/>
                <a:ea typeface="Bebas Neue Bold"/>
                <a:cs typeface="Bebas Neue Bold"/>
                <a:sym typeface="Bebas Neue Bold"/>
              </a:defRPr>
            </a:lvl1pPr>
          </a:lstStyle>
          <a:p>
            <a:r>
              <a:t>SUBJECT 1</a:t>
            </a:r>
          </a:p>
        </p:txBody>
      </p:sp>
      <p:sp>
        <p:nvSpPr>
          <p:cNvPr id="237" name="SUBJECT 2"/>
          <p:cNvSpPr txBox="1">
            <a:spLocks noGrp="1"/>
          </p:cNvSpPr>
          <p:nvPr>
            <p:ph type="body" sz="quarter" idx="14"/>
          </p:nvPr>
        </p:nvSpPr>
        <p:spPr>
          <a:xfrm>
            <a:off x="3431408" y="2994706"/>
            <a:ext cx="2281184" cy="604838"/>
          </a:xfrm>
          <a:prstGeom prst="rect">
            <a:avLst/>
          </a:prstGeom>
        </p:spPr>
        <p:txBody>
          <a:bodyPr anchor="b">
            <a:spAutoFit/>
          </a:bodyPr>
          <a:lstStyle>
            <a:lvl1pPr>
              <a:lnSpc>
                <a:spcPct val="70000"/>
              </a:lnSpc>
              <a:defRPr sz="3500">
                <a:solidFill>
                  <a:srgbClr val="00B9B3"/>
                </a:solidFill>
                <a:latin typeface="Bebas Neue Bold"/>
                <a:ea typeface="Bebas Neue Bold"/>
                <a:cs typeface="Bebas Neue Bold"/>
                <a:sym typeface="Bebas Neue Bold"/>
              </a:defRPr>
            </a:lvl1pPr>
          </a:lstStyle>
          <a:p>
            <a:r>
              <a:t>SUBJECT 2</a:t>
            </a:r>
          </a:p>
        </p:txBody>
      </p:sp>
      <p:sp>
        <p:nvSpPr>
          <p:cNvPr id="238" name="SUBJECT 3"/>
          <p:cNvSpPr txBox="1">
            <a:spLocks noGrp="1"/>
          </p:cNvSpPr>
          <p:nvPr>
            <p:ph type="body" sz="quarter" idx="15"/>
          </p:nvPr>
        </p:nvSpPr>
        <p:spPr>
          <a:xfrm>
            <a:off x="6226435" y="2994706"/>
            <a:ext cx="2277116" cy="604838"/>
          </a:xfrm>
          <a:prstGeom prst="rect">
            <a:avLst/>
          </a:prstGeom>
        </p:spPr>
        <p:txBody>
          <a:bodyPr anchor="b">
            <a:spAutoFit/>
          </a:bodyPr>
          <a:lstStyle>
            <a:lvl1pPr>
              <a:lnSpc>
                <a:spcPct val="70000"/>
              </a:lnSpc>
              <a:defRPr sz="3500">
                <a:solidFill>
                  <a:srgbClr val="00B9B3"/>
                </a:solidFill>
                <a:latin typeface="Bebas Neue Bold"/>
                <a:ea typeface="Bebas Neue Bold"/>
                <a:cs typeface="Bebas Neue Bold"/>
                <a:sym typeface="Bebas Neue Bold"/>
              </a:defRPr>
            </a:lvl1pPr>
          </a:lstStyle>
          <a:p>
            <a:r>
              <a:t>SUBJECT 3</a:t>
            </a:r>
          </a:p>
        </p:txBody>
      </p:sp>
      <p:sp>
        <p:nvSpPr>
          <p:cNvPr id="239" name="Dummy text is text that is used in the publishing industry or by web designers to occupy the space which will later be filled with 'real' content."/>
          <p:cNvSpPr txBox="1">
            <a:spLocks noGrp="1"/>
          </p:cNvSpPr>
          <p:nvPr>
            <p:ph type="body" sz="quarter" idx="16"/>
          </p:nvPr>
        </p:nvSpPr>
        <p:spPr>
          <a:xfrm>
            <a:off x="506816" y="3599543"/>
            <a:ext cx="2527324" cy="2016130"/>
          </a:xfrm>
          <a:prstGeom prst="rect">
            <a:avLst/>
          </a:prstGeom>
        </p:spPr>
        <p:txBody>
          <a:bodyPr>
            <a:noAutofit/>
          </a:bodyPr>
          <a:lstStyle>
            <a:lvl1pPr>
              <a:lnSpc>
                <a:spcPct val="80000"/>
              </a:lnSpc>
              <a:spcBef>
                <a:spcPts val="1100"/>
              </a:spcBef>
              <a:defRPr sz="1800">
                <a:solidFill>
                  <a:srgbClr val="FFFFFF"/>
                </a:solidFill>
                <a:latin typeface="Roboto Condensed"/>
                <a:ea typeface="Roboto Condensed"/>
                <a:cs typeface="Roboto Condensed"/>
                <a:sym typeface="Roboto Condensed"/>
              </a:defRPr>
            </a:lvl1pPr>
          </a:lstStyle>
          <a:p>
            <a:r>
              <a:t>Dummy text is text that is used in the publishing industry or by web designers to occupy the space which will later be filled with 'real' content.</a:t>
            </a:r>
          </a:p>
        </p:txBody>
      </p:sp>
      <p:sp>
        <p:nvSpPr>
          <p:cNvPr id="240" name="Dummy text is also used to demonstrate the appearance of different typefaces and layouts, and in general the content of dummy text is nonsensical."/>
          <p:cNvSpPr txBox="1">
            <a:spLocks noGrp="1"/>
          </p:cNvSpPr>
          <p:nvPr>
            <p:ph type="body" sz="quarter" idx="17"/>
          </p:nvPr>
        </p:nvSpPr>
        <p:spPr>
          <a:xfrm>
            <a:off x="6223763" y="3599543"/>
            <a:ext cx="2282460" cy="2016130"/>
          </a:xfrm>
          <a:prstGeom prst="rect">
            <a:avLst/>
          </a:prstGeom>
        </p:spPr>
        <p:txBody>
          <a:bodyPr>
            <a:noAutofit/>
          </a:bodyPr>
          <a:lstStyle>
            <a:lvl1pPr>
              <a:lnSpc>
                <a:spcPct val="80000"/>
              </a:lnSpc>
              <a:spcBef>
                <a:spcPts val="1100"/>
              </a:spcBef>
              <a:defRPr sz="1800">
                <a:solidFill>
                  <a:srgbClr val="FFFFFF"/>
                </a:solidFill>
                <a:latin typeface="Roboto Condensed"/>
                <a:ea typeface="Roboto Condensed"/>
                <a:cs typeface="Roboto Condensed"/>
                <a:sym typeface="Roboto Condensed"/>
              </a:defRPr>
            </a:lvl1pPr>
          </a:lstStyle>
          <a:p>
            <a:r>
              <a:t>Dummy text is also used to demonstrate the appearance of different typefaces and layouts, and in general the content of dummy text is nonsensical.</a:t>
            </a:r>
          </a:p>
        </p:txBody>
      </p:sp>
      <p:sp>
        <p:nvSpPr>
          <p:cNvPr id="241" name="The most well-known dummy text is the 'Lorem Ipsum', which is said to have originated in the 16th century. Lorem Ipsum is composed in a pseudo-Latin language."/>
          <p:cNvSpPr txBox="1">
            <a:spLocks noGrp="1"/>
          </p:cNvSpPr>
          <p:nvPr>
            <p:ph type="body" sz="quarter" idx="18"/>
          </p:nvPr>
        </p:nvSpPr>
        <p:spPr>
          <a:xfrm>
            <a:off x="3299920" y="3599543"/>
            <a:ext cx="2544160" cy="2016130"/>
          </a:xfrm>
          <a:prstGeom prst="rect">
            <a:avLst/>
          </a:prstGeom>
        </p:spPr>
        <p:txBody>
          <a:bodyPr>
            <a:noAutofit/>
          </a:bodyPr>
          <a:lstStyle>
            <a:lvl1pPr>
              <a:lnSpc>
                <a:spcPct val="80000"/>
              </a:lnSpc>
              <a:spcBef>
                <a:spcPts val="1100"/>
              </a:spcBef>
              <a:defRPr sz="1800">
                <a:solidFill>
                  <a:srgbClr val="FFFFFF"/>
                </a:solidFill>
                <a:latin typeface="Roboto Condensed"/>
                <a:ea typeface="Roboto Condensed"/>
                <a:cs typeface="Roboto Condensed"/>
                <a:sym typeface="Roboto Condensed"/>
              </a:defRPr>
            </a:lvl1pPr>
          </a:lstStyle>
          <a:p>
            <a:r>
              <a:t>The most well-known dummy text is the 'Lorem Ipsum', which is said to have originated in the 16th century. Lorem Ipsum is composed in a pseudo-Latin language.</a:t>
            </a:r>
          </a:p>
        </p:txBody>
      </p:sp>
      <p:sp>
        <p:nvSpPr>
          <p:cNvPr id="242" name="Rectangle"/>
          <p:cNvSpPr/>
          <p:nvPr/>
        </p:nvSpPr>
        <p:spPr>
          <a:xfrm>
            <a:off x="0" y="7002495"/>
            <a:ext cx="9144000" cy="300146"/>
          </a:xfrm>
          <a:prstGeom prst="rect">
            <a:avLst/>
          </a:prstGeom>
          <a:solidFill>
            <a:srgbClr val="FFFFFF"/>
          </a:solidFill>
          <a:ln w="12700">
            <a:miter lim="400000"/>
          </a:ln>
        </p:spPr>
        <p:txBody>
          <a:bodyPr lIns="35718" tIns="35718" rIns="35718" bIns="35718" anchor="ctr"/>
          <a:lstStyle/>
          <a:p>
            <a:pPr>
              <a:defRPr sz="1600">
                <a:solidFill>
                  <a:srgbClr val="0055B9"/>
                </a:solidFill>
              </a:defRPr>
            </a:pPr>
            <a:endParaRPr/>
          </a:p>
        </p:txBody>
      </p:sp>
      <p:pic>
        <p:nvPicPr>
          <p:cNvPr id="243" name="logo_ce-en-neg-quadri.pdf" descr="logo_ce-en-neg-quadri.pdf"/>
          <p:cNvPicPr>
            <a:picLocks noChangeAspect="1"/>
          </p:cNvPicPr>
          <p:nvPr/>
        </p:nvPicPr>
        <p:blipFill>
          <a:blip r:embed="rId3"/>
          <a:stretch>
            <a:fillRect/>
          </a:stretch>
        </p:blipFill>
        <p:spPr>
          <a:xfrm>
            <a:off x="7619586" y="6377440"/>
            <a:ext cx="1270733" cy="887115"/>
          </a:xfrm>
          <a:prstGeom prst="rect">
            <a:avLst/>
          </a:prstGeom>
          <a:ln w="3175">
            <a:miter lim="400000"/>
          </a:ln>
        </p:spPr>
      </p:pic>
      <p:pic>
        <p:nvPicPr>
          <p:cNvPr id="244" name="Image" descr="Image"/>
          <p:cNvPicPr>
            <a:picLocks noChangeAspect="1"/>
          </p:cNvPicPr>
          <p:nvPr/>
        </p:nvPicPr>
        <p:blipFill>
          <a:blip r:embed="rId4"/>
          <a:stretch>
            <a:fillRect/>
          </a:stretch>
        </p:blipFill>
        <p:spPr>
          <a:xfrm>
            <a:off x="372674" y="6735795"/>
            <a:ext cx="1716334" cy="212048"/>
          </a:xfrm>
          <a:prstGeom prst="rect">
            <a:avLst/>
          </a:prstGeom>
          <a:ln w="3175">
            <a:miter lim="400000"/>
          </a:ln>
        </p:spPr>
      </p:pic>
      <p:sp>
        <p:nvSpPr>
          <p:cNvPr id="245" name="Image"/>
          <p:cNvSpPr>
            <a:spLocks noGrp="1"/>
          </p:cNvSpPr>
          <p:nvPr>
            <p:ph type="pic" sz="quarter" idx="19"/>
          </p:nvPr>
        </p:nvSpPr>
        <p:spPr>
          <a:xfrm>
            <a:off x="6867020" y="1742363"/>
            <a:ext cx="995945" cy="950674"/>
          </a:xfrm>
          <a:prstGeom prst="rect">
            <a:avLst/>
          </a:prstGeom>
        </p:spPr>
        <p:txBody>
          <a:bodyPr lIns="91439" tIns="45719" rIns="91439" bIns="45719">
            <a:noAutofit/>
          </a:bodyPr>
          <a:lstStyle/>
          <a:p>
            <a:endParaRPr/>
          </a:p>
        </p:txBody>
      </p:sp>
      <p:sp>
        <p:nvSpPr>
          <p:cNvPr id="246" name="egi conference - lisbon, 18-22 may 2015"/>
          <p:cNvSpPr txBox="1">
            <a:spLocks noGrp="1"/>
          </p:cNvSpPr>
          <p:nvPr>
            <p:ph type="body" sz="quarter" idx="20"/>
          </p:nvPr>
        </p:nvSpPr>
        <p:spPr>
          <a:xfrm>
            <a:off x="4311466" y="6691800"/>
            <a:ext cx="3105334" cy="300039"/>
          </a:xfrm>
          <a:prstGeom prst="rect">
            <a:avLst/>
          </a:prstGeom>
        </p:spPr>
        <p:txBody>
          <a:bodyPr anchor="b">
            <a:spAutoFit/>
          </a:bodyPr>
          <a:lstStyle>
            <a:lvl1pPr algn="r">
              <a:lnSpc>
                <a:spcPct val="80000"/>
              </a:lnSpc>
              <a:defRPr sz="1400">
                <a:solidFill>
                  <a:srgbClr val="FFFFFF"/>
                </a:solidFill>
                <a:latin typeface="Bebas Neue Regular"/>
                <a:ea typeface="Bebas Neue Regular"/>
                <a:cs typeface="Bebas Neue Regular"/>
                <a:sym typeface="Bebas Neue Regular"/>
              </a:defRPr>
            </a:lvl1pPr>
          </a:lstStyle>
          <a:p>
            <a:r>
              <a:t>egi conference - lisbon, 18-22 may 2015 </a:t>
            </a:r>
          </a:p>
        </p:txBody>
      </p:sp>
      <p:sp>
        <p:nvSpPr>
          <p:cNvPr id="247" name="Image"/>
          <p:cNvSpPr>
            <a:spLocks noGrp="1"/>
          </p:cNvSpPr>
          <p:nvPr>
            <p:ph type="pic" sz="quarter" idx="21"/>
          </p:nvPr>
        </p:nvSpPr>
        <p:spPr>
          <a:xfrm>
            <a:off x="4218868" y="1700658"/>
            <a:ext cx="713964" cy="992379"/>
          </a:xfrm>
          <a:prstGeom prst="rect">
            <a:avLst/>
          </a:prstGeom>
        </p:spPr>
        <p:txBody>
          <a:bodyPr lIns="91439" tIns="45719" rIns="91439" bIns="45719">
            <a:noAutofit/>
          </a:bodyPr>
          <a:lstStyle/>
          <a:p>
            <a:endParaRPr/>
          </a:p>
        </p:txBody>
      </p:sp>
      <p:sp>
        <p:nvSpPr>
          <p:cNvPr id="248" name="Image"/>
          <p:cNvSpPr>
            <a:spLocks noGrp="1"/>
          </p:cNvSpPr>
          <p:nvPr>
            <p:ph type="pic" sz="quarter" idx="22"/>
          </p:nvPr>
        </p:nvSpPr>
        <p:spPr>
          <a:xfrm>
            <a:off x="1270442" y="1700658"/>
            <a:ext cx="1000072" cy="992379"/>
          </a:xfrm>
          <a:prstGeom prst="rect">
            <a:avLst/>
          </a:prstGeom>
        </p:spPr>
        <p:txBody>
          <a:bodyPr lIns="91439" tIns="45719" rIns="91439" bIns="45719">
            <a:noAutofit/>
          </a:bodyPr>
          <a:lstStyle/>
          <a:p>
            <a:endParaRPr/>
          </a:p>
        </p:txBody>
      </p:sp>
      <p:sp>
        <p:nvSpPr>
          <p:cNvPr id="249" name="HIGHLIGHTS TITLE"/>
          <p:cNvSpPr txBox="1">
            <a:spLocks noGrp="1"/>
          </p:cNvSpPr>
          <p:nvPr>
            <p:ph type="body" sz="quarter" idx="23"/>
          </p:nvPr>
        </p:nvSpPr>
        <p:spPr>
          <a:xfrm>
            <a:off x="1548978" y="495160"/>
            <a:ext cx="6053745" cy="604838"/>
          </a:xfrm>
          <a:prstGeom prst="rect">
            <a:avLst/>
          </a:prstGeom>
        </p:spPr>
        <p:txBody>
          <a:bodyPr anchor="ctr">
            <a:spAutoFit/>
          </a:bodyPr>
          <a:lstStyle>
            <a:lvl1pPr>
              <a:lnSpc>
                <a:spcPct val="80000"/>
              </a:lnSpc>
              <a:defRPr sz="3500">
                <a:solidFill>
                  <a:srgbClr val="FFFFFF"/>
                </a:solidFill>
                <a:latin typeface="Bebas Neue Regular"/>
                <a:ea typeface="Bebas Neue Regular"/>
                <a:cs typeface="Bebas Neue Regular"/>
                <a:sym typeface="Bebas Neue Regular"/>
              </a:defRPr>
            </a:lvl1pPr>
          </a:lstStyle>
          <a:p>
            <a:r>
              <a:t>HIGHLIGHTS TITLE</a:t>
            </a:r>
          </a:p>
        </p:txBody>
      </p:sp>
      <p:sp>
        <p:nvSpPr>
          <p:cNvPr id="250" name="SOURCE: PUBLICATION DATA"/>
          <p:cNvSpPr txBox="1">
            <a:spLocks noGrp="1"/>
          </p:cNvSpPr>
          <p:nvPr>
            <p:ph type="body" sz="quarter" idx="24"/>
          </p:nvPr>
        </p:nvSpPr>
        <p:spPr>
          <a:xfrm>
            <a:off x="1799197" y="5817217"/>
            <a:ext cx="5547113" cy="312739"/>
          </a:xfrm>
          <a:prstGeom prst="rect">
            <a:avLst/>
          </a:prstGeom>
        </p:spPr>
        <p:txBody>
          <a:bodyPr anchor="ctr">
            <a:spAutoFit/>
          </a:bodyPr>
          <a:lstStyle>
            <a:lvl1pPr>
              <a:lnSpc>
                <a:spcPct val="90000"/>
              </a:lnSpc>
              <a:defRPr sz="1600">
                <a:solidFill>
                  <a:srgbClr val="FFFFFF"/>
                </a:solidFill>
                <a:latin typeface="Bebas Neue Book"/>
                <a:ea typeface="Bebas Neue Book"/>
                <a:cs typeface="Bebas Neue Book"/>
                <a:sym typeface="Bebas Neue Book"/>
              </a:defRPr>
            </a:lvl1pPr>
          </a:lstStyle>
          <a:p>
            <a:r>
              <a:t>SOURCE: PUBLICATION DATA</a:t>
            </a:r>
          </a:p>
        </p:txBody>
      </p:sp>
      <p:sp>
        <p:nvSpPr>
          <p:cNvPr id="2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4 Highlights icons">
    <p:spTree>
      <p:nvGrpSpPr>
        <p:cNvPr id="1" name=""/>
        <p:cNvGrpSpPr/>
        <p:nvPr/>
      </p:nvGrpSpPr>
      <p:grpSpPr>
        <a:xfrm>
          <a:off x="0" y="0"/>
          <a:ext cx="0" cy="0"/>
          <a:chOff x="0" y="0"/>
          <a:chExt cx="0" cy="0"/>
        </a:xfrm>
      </p:grpSpPr>
      <p:pic>
        <p:nvPicPr>
          <p:cNvPr id="253" name="Blue BG_3.jpg" descr="Blue BG_3.jpg"/>
          <p:cNvPicPr>
            <a:picLocks noChangeAspect="1"/>
          </p:cNvPicPr>
          <p:nvPr/>
        </p:nvPicPr>
        <p:blipFill>
          <a:blip r:embed="rId2"/>
          <a:stretch>
            <a:fillRect/>
          </a:stretch>
        </p:blipFill>
        <p:spPr>
          <a:xfrm>
            <a:off x="3849" y="0"/>
            <a:ext cx="9144001" cy="7315200"/>
          </a:xfrm>
          <a:prstGeom prst="rect">
            <a:avLst/>
          </a:prstGeom>
          <a:ln w="3175">
            <a:miter lim="400000"/>
          </a:ln>
        </p:spPr>
      </p:pic>
      <p:sp>
        <p:nvSpPr>
          <p:cNvPr id="254" name="SUBJECT 1"/>
          <p:cNvSpPr txBox="1">
            <a:spLocks noGrp="1"/>
          </p:cNvSpPr>
          <p:nvPr>
            <p:ph type="body" sz="quarter" idx="13"/>
          </p:nvPr>
        </p:nvSpPr>
        <p:spPr>
          <a:xfrm>
            <a:off x="334395" y="2984320"/>
            <a:ext cx="1976148" cy="604839"/>
          </a:xfrm>
          <a:prstGeom prst="rect">
            <a:avLst/>
          </a:prstGeom>
        </p:spPr>
        <p:txBody>
          <a:bodyPr anchor="b">
            <a:spAutoFit/>
          </a:bodyPr>
          <a:lstStyle>
            <a:lvl1pPr>
              <a:defRPr sz="3500">
                <a:solidFill>
                  <a:srgbClr val="00B9B3"/>
                </a:solidFill>
                <a:latin typeface="Bebas Neue Bold"/>
                <a:ea typeface="Bebas Neue Bold"/>
                <a:cs typeface="Bebas Neue Bold"/>
                <a:sym typeface="Bebas Neue Bold"/>
              </a:defRPr>
            </a:lvl1pPr>
          </a:lstStyle>
          <a:p>
            <a:r>
              <a:t>SUBJECT 1</a:t>
            </a:r>
          </a:p>
        </p:txBody>
      </p:sp>
      <p:sp>
        <p:nvSpPr>
          <p:cNvPr id="255" name="Dummy text is text that is used in the publishing industry or by web designers to occupy the space which will later be filled with 'real' content."/>
          <p:cNvSpPr txBox="1">
            <a:spLocks noGrp="1"/>
          </p:cNvSpPr>
          <p:nvPr>
            <p:ph type="body" sz="quarter" idx="14"/>
          </p:nvPr>
        </p:nvSpPr>
        <p:spPr>
          <a:xfrm>
            <a:off x="337302" y="3589158"/>
            <a:ext cx="1970334" cy="2016129"/>
          </a:xfrm>
          <a:prstGeom prst="rect">
            <a:avLst/>
          </a:prstGeom>
        </p:spPr>
        <p:txBody>
          <a:bodyPr>
            <a:noAutofit/>
          </a:bodyPr>
          <a:lstStyle>
            <a:lvl1pPr>
              <a:lnSpc>
                <a:spcPct val="80000"/>
              </a:lnSpc>
              <a:spcBef>
                <a:spcPts val="1100"/>
              </a:spcBef>
              <a:defRPr sz="1600">
                <a:solidFill>
                  <a:srgbClr val="FFFFFF"/>
                </a:solidFill>
                <a:latin typeface="Roboto Condensed"/>
                <a:ea typeface="Roboto Condensed"/>
                <a:cs typeface="Roboto Condensed"/>
                <a:sym typeface="Roboto Condensed"/>
              </a:defRPr>
            </a:lvl1pPr>
          </a:lstStyle>
          <a:p>
            <a:r>
              <a:t>Dummy text is text that is used in the publishing industry or by web designers to occupy the space which will later be filled with 'real' content.</a:t>
            </a:r>
          </a:p>
        </p:txBody>
      </p:sp>
      <p:sp>
        <p:nvSpPr>
          <p:cNvPr id="256" name="Rectangle"/>
          <p:cNvSpPr/>
          <p:nvPr/>
        </p:nvSpPr>
        <p:spPr>
          <a:xfrm>
            <a:off x="0" y="7002495"/>
            <a:ext cx="9144000" cy="300146"/>
          </a:xfrm>
          <a:prstGeom prst="rect">
            <a:avLst/>
          </a:prstGeom>
          <a:solidFill>
            <a:srgbClr val="FFFFFF"/>
          </a:solidFill>
          <a:ln w="12700">
            <a:miter lim="400000"/>
          </a:ln>
        </p:spPr>
        <p:txBody>
          <a:bodyPr lIns="35718" tIns="35718" rIns="35718" bIns="35718" anchor="ctr"/>
          <a:lstStyle/>
          <a:p>
            <a:pPr>
              <a:defRPr sz="1600">
                <a:solidFill>
                  <a:srgbClr val="0055B9"/>
                </a:solidFill>
              </a:defRPr>
            </a:pPr>
            <a:endParaRPr/>
          </a:p>
        </p:txBody>
      </p:sp>
      <p:pic>
        <p:nvPicPr>
          <p:cNvPr id="257" name="logo_ce-en-neg-quadri.pdf" descr="logo_ce-en-neg-quadri.pdf"/>
          <p:cNvPicPr>
            <a:picLocks noChangeAspect="1"/>
          </p:cNvPicPr>
          <p:nvPr/>
        </p:nvPicPr>
        <p:blipFill>
          <a:blip r:embed="rId3"/>
          <a:stretch>
            <a:fillRect/>
          </a:stretch>
        </p:blipFill>
        <p:spPr>
          <a:xfrm>
            <a:off x="7619586" y="6377440"/>
            <a:ext cx="1270733" cy="887115"/>
          </a:xfrm>
          <a:prstGeom prst="rect">
            <a:avLst/>
          </a:prstGeom>
          <a:ln w="3175">
            <a:miter lim="400000"/>
          </a:ln>
        </p:spPr>
      </p:pic>
      <p:pic>
        <p:nvPicPr>
          <p:cNvPr id="258" name="Image" descr="Image"/>
          <p:cNvPicPr>
            <a:picLocks noChangeAspect="1"/>
          </p:cNvPicPr>
          <p:nvPr/>
        </p:nvPicPr>
        <p:blipFill>
          <a:blip r:embed="rId4"/>
          <a:stretch>
            <a:fillRect/>
          </a:stretch>
        </p:blipFill>
        <p:spPr>
          <a:xfrm>
            <a:off x="372674" y="6735795"/>
            <a:ext cx="1716334" cy="212048"/>
          </a:xfrm>
          <a:prstGeom prst="rect">
            <a:avLst/>
          </a:prstGeom>
          <a:ln w="3175">
            <a:miter lim="400000"/>
          </a:ln>
        </p:spPr>
      </p:pic>
      <p:sp>
        <p:nvSpPr>
          <p:cNvPr id="259" name="egi conference - lisbon, 18-22 may 2015"/>
          <p:cNvSpPr txBox="1">
            <a:spLocks noGrp="1"/>
          </p:cNvSpPr>
          <p:nvPr>
            <p:ph type="body" sz="quarter" idx="15"/>
          </p:nvPr>
        </p:nvSpPr>
        <p:spPr>
          <a:xfrm>
            <a:off x="4311466" y="6691800"/>
            <a:ext cx="3105334" cy="300039"/>
          </a:xfrm>
          <a:prstGeom prst="rect">
            <a:avLst/>
          </a:prstGeom>
        </p:spPr>
        <p:txBody>
          <a:bodyPr anchor="b">
            <a:spAutoFit/>
          </a:bodyPr>
          <a:lstStyle>
            <a:lvl1pPr algn="r">
              <a:lnSpc>
                <a:spcPct val="80000"/>
              </a:lnSpc>
              <a:defRPr sz="1400">
                <a:solidFill>
                  <a:srgbClr val="FFFFFF"/>
                </a:solidFill>
                <a:latin typeface="Bebas Neue Regular"/>
                <a:ea typeface="Bebas Neue Regular"/>
                <a:cs typeface="Bebas Neue Regular"/>
                <a:sym typeface="Bebas Neue Regular"/>
              </a:defRPr>
            </a:lvl1pPr>
          </a:lstStyle>
          <a:p>
            <a:r>
              <a:t>egi conference - lisbon, 18-22 may 2015 </a:t>
            </a:r>
          </a:p>
        </p:txBody>
      </p:sp>
      <p:sp>
        <p:nvSpPr>
          <p:cNvPr id="260" name="Image"/>
          <p:cNvSpPr>
            <a:spLocks noGrp="1"/>
          </p:cNvSpPr>
          <p:nvPr>
            <p:ph type="pic" sz="quarter" idx="16"/>
          </p:nvPr>
        </p:nvSpPr>
        <p:spPr>
          <a:xfrm>
            <a:off x="822433" y="1709913"/>
            <a:ext cx="1000072" cy="992379"/>
          </a:xfrm>
          <a:prstGeom prst="rect">
            <a:avLst/>
          </a:prstGeom>
        </p:spPr>
        <p:txBody>
          <a:bodyPr lIns="91439" tIns="45719" rIns="91439" bIns="45719">
            <a:noAutofit/>
          </a:bodyPr>
          <a:lstStyle/>
          <a:p>
            <a:endParaRPr/>
          </a:p>
        </p:txBody>
      </p:sp>
      <p:sp>
        <p:nvSpPr>
          <p:cNvPr id="261" name="SUBJECT 2"/>
          <p:cNvSpPr txBox="1">
            <a:spLocks noGrp="1"/>
          </p:cNvSpPr>
          <p:nvPr>
            <p:ph type="body" sz="quarter" idx="17"/>
          </p:nvPr>
        </p:nvSpPr>
        <p:spPr>
          <a:xfrm>
            <a:off x="2500749" y="2984320"/>
            <a:ext cx="1976148" cy="604839"/>
          </a:xfrm>
          <a:prstGeom prst="rect">
            <a:avLst/>
          </a:prstGeom>
        </p:spPr>
        <p:txBody>
          <a:bodyPr anchor="b">
            <a:spAutoFit/>
          </a:bodyPr>
          <a:lstStyle>
            <a:lvl1pPr>
              <a:spcBef>
                <a:spcPts val="1200"/>
              </a:spcBef>
              <a:defRPr sz="3500">
                <a:solidFill>
                  <a:srgbClr val="00B9B3"/>
                </a:solidFill>
                <a:latin typeface="Bebas Neue Bold"/>
                <a:ea typeface="Bebas Neue Bold"/>
                <a:cs typeface="Bebas Neue Bold"/>
                <a:sym typeface="Bebas Neue Bold"/>
              </a:defRPr>
            </a:lvl1pPr>
          </a:lstStyle>
          <a:p>
            <a:r>
              <a:t>SUBJECT 2</a:t>
            </a:r>
          </a:p>
        </p:txBody>
      </p:sp>
      <p:sp>
        <p:nvSpPr>
          <p:cNvPr id="262" name="Dummy text is text that is used in the publishing industry or by web designers to occupy the space which will later be filled with 'real' content."/>
          <p:cNvSpPr txBox="1">
            <a:spLocks noGrp="1"/>
          </p:cNvSpPr>
          <p:nvPr>
            <p:ph type="body" sz="quarter" idx="18"/>
          </p:nvPr>
        </p:nvSpPr>
        <p:spPr>
          <a:xfrm>
            <a:off x="2503656" y="3589158"/>
            <a:ext cx="1970334" cy="2016129"/>
          </a:xfrm>
          <a:prstGeom prst="rect">
            <a:avLst/>
          </a:prstGeom>
        </p:spPr>
        <p:txBody>
          <a:bodyPr>
            <a:noAutofit/>
          </a:bodyPr>
          <a:lstStyle>
            <a:lvl1pPr>
              <a:lnSpc>
                <a:spcPct val="80000"/>
              </a:lnSpc>
              <a:spcBef>
                <a:spcPts val="1100"/>
              </a:spcBef>
              <a:defRPr sz="1600">
                <a:solidFill>
                  <a:srgbClr val="FFFFFF"/>
                </a:solidFill>
                <a:latin typeface="Roboto Condensed"/>
                <a:ea typeface="Roboto Condensed"/>
                <a:cs typeface="Roboto Condensed"/>
                <a:sym typeface="Roboto Condensed"/>
              </a:defRPr>
            </a:lvl1pPr>
          </a:lstStyle>
          <a:p>
            <a:r>
              <a:t>Dummy text is text that is used in the publishing industry or by web designers to occupy the space which will later be filled with 'real' content.</a:t>
            </a:r>
          </a:p>
        </p:txBody>
      </p:sp>
      <p:sp>
        <p:nvSpPr>
          <p:cNvPr id="263" name="Image"/>
          <p:cNvSpPr>
            <a:spLocks noGrp="1"/>
          </p:cNvSpPr>
          <p:nvPr>
            <p:ph type="pic" sz="quarter" idx="19"/>
          </p:nvPr>
        </p:nvSpPr>
        <p:spPr>
          <a:xfrm>
            <a:off x="2988787" y="1709913"/>
            <a:ext cx="1000072" cy="992379"/>
          </a:xfrm>
          <a:prstGeom prst="rect">
            <a:avLst/>
          </a:prstGeom>
        </p:spPr>
        <p:txBody>
          <a:bodyPr lIns="91439" tIns="45719" rIns="91439" bIns="45719">
            <a:noAutofit/>
          </a:bodyPr>
          <a:lstStyle/>
          <a:p>
            <a:endParaRPr/>
          </a:p>
        </p:txBody>
      </p:sp>
      <p:sp>
        <p:nvSpPr>
          <p:cNvPr id="264" name="SUBJECT 3"/>
          <p:cNvSpPr txBox="1">
            <a:spLocks noGrp="1"/>
          </p:cNvSpPr>
          <p:nvPr>
            <p:ph type="body" sz="quarter" idx="20"/>
          </p:nvPr>
        </p:nvSpPr>
        <p:spPr>
          <a:xfrm>
            <a:off x="4667103" y="2984320"/>
            <a:ext cx="1976148" cy="604839"/>
          </a:xfrm>
          <a:prstGeom prst="rect">
            <a:avLst/>
          </a:prstGeom>
        </p:spPr>
        <p:txBody>
          <a:bodyPr anchor="b">
            <a:spAutoFit/>
          </a:bodyPr>
          <a:lstStyle>
            <a:lvl1pPr>
              <a:spcBef>
                <a:spcPts val="1200"/>
              </a:spcBef>
              <a:defRPr sz="3500">
                <a:solidFill>
                  <a:srgbClr val="00B9B3"/>
                </a:solidFill>
                <a:latin typeface="Bebas Neue Bold"/>
                <a:ea typeface="Bebas Neue Bold"/>
                <a:cs typeface="Bebas Neue Bold"/>
                <a:sym typeface="Bebas Neue Bold"/>
              </a:defRPr>
            </a:lvl1pPr>
          </a:lstStyle>
          <a:p>
            <a:r>
              <a:t>SUBJECT 3</a:t>
            </a:r>
          </a:p>
        </p:txBody>
      </p:sp>
      <p:sp>
        <p:nvSpPr>
          <p:cNvPr id="265" name="Dummy text is text that is used in the publishing industry or by web designers to occupy the space which will later be filled with 'real' content."/>
          <p:cNvSpPr txBox="1">
            <a:spLocks noGrp="1"/>
          </p:cNvSpPr>
          <p:nvPr>
            <p:ph type="body" sz="quarter" idx="21"/>
          </p:nvPr>
        </p:nvSpPr>
        <p:spPr>
          <a:xfrm>
            <a:off x="4670010" y="3589158"/>
            <a:ext cx="1970334" cy="2016129"/>
          </a:xfrm>
          <a:prstGeom prst="rect">
            <a:avLst/>
          </a:prstGeom>
        </p:spPr>
        <p:txBody>
          <a:bodyPr>
            <a:noAutofit/>
          </a:bodyPr>
          <a:lstStyle>
            <a:lvl1pPr>
              <a:lnSpc>
                <a:spcPct val="80000"/>
              </a:lnSpc>
              <a:spcBef>
                <a:spcPts val="1100"/>
              </a:spcBef>
              <a:defRPr sz="1600">
                <a:solidFill>
                  <a:srgbClr val="FFFFFF"/>
                </a:solidFill>
                <a:latin typeface="Roboto Condensed"/>
                <a:ea typeface="Roboto Condensed"/>
                <a:cs typeface="Roboto Condensed"/>
                <a:sym typeface="Roboto Condensed"/>
              </a:defRPr>
            </a:lvl1pPr>
          </a:lstStyle>
          <a:p>
            <a:r>
              <a:t>Dummy text is text that is used in the publishing industry or by web designers to occupy the space which will later be filled with 'real' content.</a:t>
            </a:r>
          </a:p>
        </p:txBody>
      </p:sp>
      <p:sp>
        <p:nvSpPr>
          <p:cNvPr id="266" name="Image"/>
          <p:cNvSpPr>
            <a:spLocks noGrp="1"/>
          </p:cNvSpPr>
          <p:nvPr>
            <p:ph type="pic" sz="quarter" idx="22"/>
          </p:nvPr>
        </p:nvSpPr>
        <p:spPr>
          <a:xfrm>
            <a:off x="5155141" y="1709913"/>
            <a:ext cx="1000072" cy="992379"/>
          </a:xfrm>
          <a:prstGeom prst="rect">
            <a:avLst/>
          </a:prstGeom>
        </p:spPr>
        <p:txBody>
          <a:bodyPr lIns="91439" tIns="45719" rIns="91439" bIns="45719">
            <a:noAutofit/>
          </a:bodyPr>
          <a:lstStyle/>
          <a:p>
            <a:endParaRPr/>
          </a:p>
        </p:txBody>
      </p:sp>
      <p:sp>
        <p:nvSpPr>
          <p:cNvPr id="267" name="SUBJECT 4"/>
          <p:cNvSpPr txBox="1">
            <a:spLocks noGrp="1"/>
          </p:cNvSpPr>
          <p:nvPr>
            <p:ph type="body" sz="quarter" idx="23"/>
          </p:nvPr>
        </p:nvSpPr>
        <p:spPr>
          <a:xfrm>
            <a:off x="6833457" y="2984320"/>
            <a:ext cx="1976148" cy="604839"/>
          </a:xfrm>
          <a:prstGeom prst="rect">
            <a:avLst/>
          </a:prstGeom>
        </p:spPr>
        <p:txBody>
          <a:bodyPr anchor="b">
            <a:spAutoFit/>
          </a:bodyPr>
          <a:lstStyle>
            <a:lvl1pPr>
              <a:spcBef>
                <a:spcPts val="1200"/>
              </a:spcBef>
              <a:defRPr sz="3500">
                <a:solidFill>
                  <a:srgbClr val="00B9B3"/>
                </a:solidFill>
                <a:latin typeface="Bebas Neue Bold"/>
                <a:ea typeface="Bebas Neue Bold"/>
                <a:cs typeface="Bebas Neue Bold"/>
                <a:sym typeface="Bebas Neue Bold"/>
              </a:defRPr>
            </a:lvl1pPr>
          </a:lstStyle>
          <a:p>
            <a:r>
              <a:t>SUBJECT 4</a:t>
            </a:r>
          </a:p>
        </p:txBody>
      </p:sp>
      <p:sp>
        <p:nvSpPr>
          <p:cNvPr id="268" name="Dummy text is text that is used in the publishing industry or by web designers to occupy the space which will later be filled with 'real' content."/>
          <p:cNvSpPr txBox="1">
            <a:spLocks noGrp="1"/>
          </p:cNvSpPr>
          <p:nvPr>
            <p:ph type="body" sz="quarter" idx="24"/>
          </p:nvPr>
        </p:nvSpPr>
        <p:spPr>
          <a:xfrm>
            <a:off x="6836364" y="3589158"/>
            <a:ext cx="1970334" cy="2016129"/>
          </a:xfrm>
          <a:prstGeom prst="rect">
            <a:avLst/>
          </a:prstGeom>
        </p:spPr>
        <p:txBody>
          <a:bodyPr>
            <a:noAutofit/>
          </a:bodyPr>
          <a:lstStyle>
            <a:lvl1pPr>
              <a:lnSpc>
                <a:spcPct val="80000"/>
              </a:lnSpc>
              <a:spcBef>
                <a:spcPts val="1100"/>
              </a:spcBef>
              <a:defRPr sz="1600">
                <a:solidFill>
                  <a:srgbClr val="FFFFFF"/>
                </a:solidFill>
                <a:latin typeface="Roboto Condensed"/>
                <a:ea typeface="Roboto Condensed"/>
                <a:cs typeface="Roboto Condensed"/>
                <a:sym typeface="Roboto Condensed"/>
              </a:defRPr>
            </a:lvl1pPr>
          </a:lstStyle>
          <a:p>
            <a:r>
              <a:t>Dummy text is text that is used in the publishing industry or by web designers to occupy the space which will later be filled with 'real' content.</a:t>
            </a:r>
          </a:p>
        </p:txBody>
      </p:sp>
      <p:sp>
        <p:nvSpPr>
          <p:cNvPr id="269" name="Image"/>
          <p:cNvSpPr>
            <a:spLocks noGrp="1"/>
          </p:cNvSpPr>
          <p:nvPr>
            <p:ph type="pic" sz="quarter" idx="25"/>
          </p:nvPr>
        </p:nvSpPr>
        <p:spPr>
          <a:xfrm>
            <a:off x="7321494" y="1709913"/>
            <a:ext cx="1000072" cy="992379"/>
          </a:xfrm>
          <a:prstGeom prst="rect">
            <a:avLst/>
          </a:prstGeom>
        </p:spPr>
        <p:txBody>
          <a:bodyPr lIns="91439" tIns="45719" rIns="91439" bIns="45719">
            <a:noAutofit/>
          </a:bodyPr>
          <a:lstStyle/>
          <a:p>
            <a:endParaRPr/>
          </a:p>
        </p:txBody>
      </p:sp>
      <p:sp>
        <p:nvSpPr>
          <p:cNvPr id="270" name="SOURCE: PUBLICATION DATA"/>
          <p:cNvSpPr txBox="1">
            <a:spLocks noGrp="1"/>
          </p:cNvSpPr>
          <p:nvPr>
            <p:ph type="body" sz="quarter" idx="26"/>
          </p:nvPr>
        </p:nvSpPr>
        <p:spPr>
          <a:xfrm>
            <a:off x="1799197" y="5817217"/>
            <a:ext cx="5547113" cy="312739"/>
          </a:xfrm>
          <a:prstGeom prst="rect">
            <a:avLst/>
          </a:prstGeom>
        </p:spPr>
        <p:txBody>
          <a:bodyPr anchor="ctr">
            <a:spAutoFit/>
          </a:bodyPr>
          <a:lstStyle>
            <a:lvl1pPr>
              <a:lnSpc>
                <a:spcPct val="90000"/>
              </a:lnSpc>
              <a:defRPr sz="1600">
                <a:solidFill>
                  <a:srgbClr val="FFFFFF"/>
                </a:solidFill>
                <a:latin typeface="Bebas Neue Book"/>
                <a:ea typeface="Bebas Neue Book"/>
                <a:cs typeface="Bebas Neue Book"/>
                <a:sym typeface="Bebas Neue Book"/>
              </a:defRPr>
            </a:lvl1pPr>
          </a:lstStyle>
          <a:p>
            <a:r>
              <a:t>SOURCE: PUBLICATION DATA</a:t>
            </a:r>
          </a:p>
        </p:txBody>
      </p:sp>
      <p:sp>
        <p:nvSpPr>
          <p:cNvPr id="271" name="HIGHLIGHTS TITLE"/>
          <p:cNvSpPr txBox="1">
            <a:spLocks noGrp="1"/>
          </p:cNvSpPr>
          <p:nvPr>
            <p:ph type="body" sz="quarter" idx="27"/>
          </p:nvPr>
        </p:nvSpPr>
        <p:spPr>
          <a:xfrm>
            <a:off x="1548978" y="495160"/>
            <a:ext cx="6053745" cy="604838"/>
          </a:xfrm>
          <a:prstGeom prst="rect">
            <a:avLst/>
          </a:prstGeom>
        </p:spPr>
        <p:txBody>
          <a:bodyPr anchor="ctr">
            <a:spAutoFit/>
          </a:bodyPr>
          <a:lstStyle>
            <a:lvl1pPr>
              <a:lnSpc>
                <a:spcPct val="80000"/>
              </a:lnSpc>
              <a:defRPr sz="3500">
                <a:solidFill>
                  <a:srgbClr val="FFFFFF"/>
                </a:solidFill>
                <a:latin typeface="Bebas Neue Regular"/>
                <a:ea typeface="Bebas Neue Regular"/>
                <a:cs typeface="Bebas Neue Regular"/>
                <a:sym typeface="Bebas Neue Regular"/>
              </a:defRPr>
            </a:lvl1pPr>
          </a:lstStyle>
          <a:p>
            <a:r>
              <a:t>HIGHLIGHTS TITLE</a:t>
            </a:r>
          </a:p>
        </p:txBody>
      </p:sp>
      <p:sp>
        <p:nvSpPr>
          <p:cNvPr id="2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2">
    <p:spTree>
      <p:nvGrpSpPr>
        <p:cNvPr id="1" name=""/>
        <p:cNvGrpSpPr/>
        <p:nvPr/>
      </p:nvGrpSpPr>
      <p:grpSpPr>
        <a:xfrm>
          <a:off x="0" y="0"/>
          <a:ext cx="0" cy="0"/>
          <a:chOff x="0" y="0"/>
          <a:chExt cx="0" cy="0"/>
        </a:xfrm>
      </p:grpSpPr>
      <p:sp>
        <p:nvSpPr>
          <p:cNvPr id="14" name="Image"/>
          <p:cNvSpPr>
            <a:spLocks noGrp="1"/>
          </p:cNvSpPr>
          <p:nvPr>
            <p:ph type="pic" idx="13"/>
          </p:nvPr>
        </p:nvSpPr>
        <p:spPr>
          <a:xfrm>
            <a:off x="0" y="0"/>
            <a:ext cx="9144000" cy="7315200"/>
          </a:xfrm>
          <a:prstGeom prst="rect">
            <a:avLst/>
          </a:prstGeom>
        </p:spPr>
        <p:txBody>
          <a:bodyPr lIns="91439" tIns="45719" rIns="91439" bIns="45719">
            <a:noAutofit/>
          </a:bodyPr>
          <a:lstStyle/>
          <a:p>
            <a:endParaRPr/>
          </a:p>
        </p:txBody>
      </p:sp>
      <p:sp>
        <p:nvSpPr>
          <p:cNvPr id="15" name="Rectangle"/>
          <p:cNvSpPr/>
          <p:nvPr/>
        </p:nvSpPr>
        <p:spPr>
          <a:xfrm>
            <a:off x="-1" y="0"/>
            <a:ext cx="9144001" cy="6748356"/>
          </a:xfrm>
          <a:prstGeom prst="rect">
            <a:avLst/>
          </a:prstGeom>
          <a:solidFill>
            <a:srgbClr val="FFFFFF">
              <a:alpha val="75000"/>
            </a:srgbClr>
          </a:solidFill>
          <a:ln w="12700">
            <a:miter lim="400000"/>
          </a:ln>
        </p:spPr>
        <p:txBody>
          <a:bodyPr lIns="35718" tIns="35718" rIns="35718" bIns="35718" anchor="ctr"/>
          <a:lstStyle/>
          <a:p>
            <a:pPr>
              <a:defRPr sz="1600"/>
            </a:pPr>
            <a:endParaRPr/>
          </a:p>
        </p:txBody>
      </p:sp>
      <p:pic>
        <p:nvPicPr>
          <p:cNvPr id="16" name="Image" descr="Image"/>
          <p:cNvPicPr>
            <a:picLocks noChangeAspect="1"/>
          </p:cNvPicPr>
          <p:nvPr/>
        </p:nvPicPr>
        <p:blipFill>
          <a:blip r:embed="rId2"/>
          <a:stretch>
            <a:fillRect/>
          </a:stretch>
        </p:blipFill>
        <p:spPr>
          <a:xfrm>
            <a:off x="4572000" y="843560"/>
            <a:ext cx="3913645" cy="483518"/>
          </a:xfrm>
          <a:prstGeom prst="rect">
            <a:avLst/>
          </a:prstGeom>
          <a:ln w="3175">
            <a:miter lim="400000"/>
          </a:ln>
        </p:spPr>
      </p:pic>
      <p:pic>
        <p:nvPicPr>
          <p:cNvPr id="17" name="logo_ce-en-quadri.pdf" descr="logo_ce-en-quadri.pdf"/>
          <p:cNvPicPr>
            <a:picLocks noChangeAspect="1"/>
          </p:cNvPicPr>
          <p:nvPr/>
        </p:nvPicPr>
        <p:blipFill>
          <a:blip r:embed="rId3"/>
          <a:stretch>
            <a:fillRect/>
          </a:stretch>
        </p:blipFill>
        <p:spPr>
          <a:xfrm>
            <a:off x="7215230" y="6110740"/>
            <a:ext cx="1270414" cy="882099"/>
          </a:xfrm>
          <a:prstGeom prst="rect">
            <a:avLst/>
          </a:prstGeom>
          <a:ln w="3175">
            <a:miter lim="400000"/>
          </a:ln>
        </p:spPr>
      </p:pic>
      <p:sp>
        <p:nvSpPr>
          <p:cNvPr id="18" name="TEXT MINING:…"/>
          <p:cNvSpPr txBox="1">
            <a:spLocks noGrp="1"/>
          </p:cNvSpPr>
          <p:nvPr>
            <p:ph type="body" sz="quarter" idx="14"/>
          </p:nvPr>
        </p:nvSpPr>
        <p:spPr>
          <a:xfrm>
            <a:off x="1536668" y="2903679"/>
            <a:ext cx="6992367" cy="1906589"/>
          </a:xfrm>
          <a:prstGeom prst="rect">
            <a:avLst/>
          </a:prstGeom>
        </p:spPr>
        <p:txBody>
          <a:bodyPr anchor="b">
            <a:spAutoFit/>
          </a:bodyPr>
          <a:lstStyle/>
          <a:p>
            <a:pPr algn="r">
              <a:lnSpc>
                <a:spcPct val="70000"/>
              </a:lnSpc>
              <a:defRPr sz="7000">
                <a:solidFill>
                  <a:srgbClr val="0057BA"/>
                </a:solidFill>
                <a:latin typeface="Bebas Neue Bold"/>
                <a:ea typeface="Bebas Neue Bold"/>
                <a:cs typeface="Bebas Neue Bold"/>
                <a:sym typeface="Bebas Neue Bold"/>
              </a:defRPr>
            </a:pPr>
            <a:r>
              <a:t>TEXT MINING:</a:t>
            </a:r>
          </a:p>
          <a:p>
            <a:pPr algn="r">
              <a:lnSpc>
                <a:spcPct val="70000"/>
              </a:lnSpc>
              <a:defRPr sz="7000">
                <a:solidFill>
                  <a:srgbClr val="0057BA"/>
                </a:solidFill>
                <a:latin typeface="Bebas Neue Bold"/>
                <a:ea typeface="Bebas Neue Bold"/>
                <a:cs typeface="Bebas Neue Bold"/>
                <a:sym typeface="Bebas Neue Bold"/>
              </a:defRPr>
            </a:pPr>
            <a:r>
              <a:t>THE NEXT DATA FRONTIER</a:t>
            </a:r>
          </a:p>
        </p:txBody>
      </p:sp>
      <p:sp>
        <p:nvSpPr>
          <p:cNvPr id="19" name="presentation’s Subtitle"/>
          <p:cNvSpPr txBox="1">
            <a:spLocks noGrp="1"/>
          </p:cNvSpPr>
          <p:nvPr>
            <p:ph type="body" sz="quarter" idx="15"/>
          </p:nvPr>
        </p:nvSpPr>
        <p:spPr>
          <a:xfrm>
            <a:off x="2026766" y="4822967"/>
            <a:ext cx="6464169" cy="617538"/>
          </a:xfrm>
          <a:prstGeom prst="rect">
            <a:avLst/>
          </a:prstGeom>
        </p:spPr>
        <p:txBody>
          <a:bodyPr>
            <a:spAutoFit/>
          </a:bodyPr>
          <a:lstStyle>
            <a:lvl1pPr algn="r">
              <a:lnSpc>
                <a:spcPct val="70000"/>
              </a:lnSpc>
              <a:defRPr sz="3600">
                <a:solidFill>
                  <a:srgbClr val="00B9B3"/>
                </a:solidFill>
                <a:latin typeface="Bebas Neue Regular"/>
                <a:ea typeface="Bebas Neue Regular"/>
                <a:cs typeface="Bebas Neue Regular"/>
                <a:sym typeface="Bebas Neue Regular"/>
              </a:defRPr>
            </a:lvl1pPr>
          </a:lstStyle>
          <a:p>
            <a:r>
              <a:t>presentation’s Subtitle</a:t>
            </a:r>
          </a:p>
        </p:txBody>
      </p:sp>
      <p:sp>
        <p:nvSpPr>
          <p:cNvPr id="20" name="NAME SURNAME…"/>
          <p:cNvSpPr txBox="1">
            <a:spLocks noGrp="1"/>
          </p:cNvSpPr>
          <p:nvPr>
            <p:ph type="body" sz="quarter" idx="16"/>
          </p:nvPr>
        </p:nvSpPr>
        <p:spPr>
          <a:xfrm>
            <a:off x="6135731" y="2217562"/>
            <a:ext cx="2355204" cy="771208"/>
          </a:xfrm>
          <a:prstGeom prst="rect">
            <a:avLst/>
          </a:prstGeom>
        </p:spPr>
        <p:txBody>
          <a:bodyPr anchor="b">
            <a:spAutoFit/>
          </a:bodyPr>
          <a:lstStyle/>
          <a:p>
            <a:pPr algn="r">
              <a:lnSpc>
                <a:spcPct val="90000"/>
              </a:lnSpc>
              <a:defRPr>
                <a:solidFill>
                  <a:srgbClr val="5EAFFF"/>
                </a:solidFill>
                <a:latin typeface="Bebas Neue Regular"/>
                <a:ea typeface="Bebas Neue Regular"/>
                <a:cs typeface="Bebas Neue Regular"/>
                <a:sym typeface="Bebas Neue Regular"/>
              </a:defRPr>
            </a:pPr>
            <a:r>
              <a:t>NAME SURNAME</a:t>
            </a:r>
          </a:p>
          <a:p>
            <a:pPr algn="r">
              <a:lnSpc>
                <a:spcPct val="90000"/>
              </a:lnSpc>
              <a:defRPr>
                <a:solidFill>
                  <a:srgbClr val="5EAFFF"/>
                </a:solidFill>
                <a:latin typeface="Bebas Neue Regular"/>
                <a:ea typeface="Bebas Neue Regular"/>
                <a:cs typeface="Bebas Neue Regular"/>
                <a:sym typeface="Bebas Neue Regular"/>
              </a:defRPr>
            </a:pPr>
            <a:r>
              <a:t>UNIVERSITY OR INSTITUTE</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Quote White">
    <p:spTree>
      <p:nvGrpSpPr>
        <p:cNvPr id="1" name=""/>
        <p:cNvGrpSpPr/>
        <p:nvPr/>
      </p:nvGrpSpPr>
      <p:grpSpPr>
        <a:xfrm>
          <a:off x="0" y="0"/>
          <a:ext cx="0" cy="0"/>
          <a:chOff x="0" y="0"/>
          <a:chExt cx="0" cy="0"/>
        </a:xfrm>
      </p:grpSpPr>
      <p:pic>
        <p:nvPicPr>
          <p:cNvPr id="274" name="White BG_2.jpg" descr="White BG_2.jpg"/>
          <p:cNvPicPr>
            <a:picLocks noChangeAspect="1"/>
          </p:cNvPicPr>
          <p:nvPr/>
        </p:nvPicPr>
        <p:blipFill>
          <a:blip r:embed="rId2">
            <a:alphaModFix amt="30000"/>
          </a:blip>
          <a:stretch>
            <a:fillRect/>
          </a:stretch>
        </p:blipFill>
        <p:spPr>
          <a:xfrm>
            <a:off x="-1" y="-2492"/>
            <a:ext cx="9144001" cy="7315201"/>
          </a:xfrm>
          <a:prstGeom prst="rect">
            <a:avLst/>
          </a:prstGeom>
          <a:ln w="3175">
            <a:miter lim="400000"/>
          </a:ln>
        </p:spPr>
      </p:pic>
      <p:sp>
        <p:nvSpPr>
          <p:cNvPr id="275" name="Incomprehensibility or readability? That is the question."/>
          <p:cNvSpPr txBox="1">
            <a:spLocks noGrp="1"/>
          </p:cNvSpPr>
          <p:nvPr>
            <p:ph type="body" sz="half" idx="13"/>
          </p:nvPr>
        </p:nvSpPr>
        <p:spPr>
          <a:xfrm>
            <a:off x="819064" y="1784350"/>
            <a:ext cx="7505873" cy="3213101"/>
          </a:xfrm>
          <a:prstGeom prst="rect">
            <a:avLst/>
          </a:prstGeom>
        </p:spPr>
        <p:txBody>
          <a:bodyPr lIns="38100" tIns="38100" rIns="38100" bIns="38100" anchor="ctr">
            <a:spAutoFit/>
          </a:bodyPr>
          <a:lstStyle>
            <a:lvl1pPr>
              <a:lnSpc>
                <a:spcPct val="80000"/>
              </a:lnSpc>
              <a:defRPr sz="7800">
                <a:solidFill>
                  <a:srgbClr val="0055B9"/>
                </a:solidFill>
                <a:latin typeface="Bebas Neue Bold"/>
                <a:ea typeface="Bebas Neue Bold"/>
                <a:cs typeface="Bebas Neue Bold"/>
                <a:sym typeface="Bebas Neue Bold"/>
              </a:defRPr>
            </a:lvl1pPr>
          </a:lstStyle>
          <a:p>
            <a:r>
              <a:t>Incomprehensibility or readability? That is the question.</a:t>
            </a:r>
          </a:p>
        </p:txBody>
      </p:sp>
      <p:sp>
        <p:nvSpPr>
          <p:cNvPr id="276"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277" name="logo_ce-en-quadri.pdf" descr="logo_ce-en-quadri.pdf"/>
          <p:cNvPicPr>
            <a:picLocks noChangeAspect="1"/>
          </p:cNvPicPr>
          <p:nvPr/>
        </p:nvPicPr>
        <p:blipFill>
          <a:blip r:embed="rId3"/>
          <a:stretch>
            <a:fillRect/>
          </a:stretch>
        </p:blipFill>
        <p:spPr>
          <a:xfrm>
            <a:off x="7619586" y="6364740"/>
            <a:ext cx="1270414" cy="882099"/>
          </a:xfrm>
          <a:prstGeom prst="rect">
            <a:avLst/>
          </a:prstGeom>
          <a:ln w="3175">
            <a:miter lim="400000"/>
          </a:ln>
        </p:spPr>
      </p:pic>
      <p:pic>
        <p:nvPicPr>
          <p:cNvPr id="278" name="Image" descr="Image"/>
          <p:cNvPicPr>
            <a:picLocks noChangeAspect="1"/>
          </p:cNvPicPr>
          <p:nvPr/>
        </p:nvPicPr>
        <p:blipFill>
          <a:blip r:embed="rId4"/>
          <a:stretch>
            <a:fillRect/>
          </a:stretch>
        </p:blipFill>
        <p:spPr>
          <a:xfrm>
            <a:off x="372674" y="6735795"/>
            <a:ext cx="1716334" cy="212048"/>
          </a:xfrm>
          <a:prstGeom prst="rect">
            <a:avLst/>
          </a:prstGeom>
          <a:ln w="3175">
            <a:miter lim="400000"/>
          </a:ln>
        </p:spPr>
      </p:pic>
      <p:sp>
        <p:nvSpPr>
          <p:cNvPr id="279" name="egi conference - lisbon, 18-22 may 2015"/>
          <p:cNvSpPr txBox="1">
            <a:spLocks noGrp="1"/>
          </p:cNvSpPr>
          <p:nvPr>
            <p:ph type="body" sz="quarter" idx="14"/>
          </p:nvPr>
        </p:nvSpPr>
        <p:spPr>
          <a:xfrm>
            <a:off x="4311466" y="6691800"/>
            <a:ext cx="3105334" cy="300039"/>
          </a:xfrm>
          <a:prstGeom prst="rect">
            <a:avLst/>
          </a:prstGeom>
        </p:spPr>
        <p:txBody>
          <a:bodyPr anchor="b">
            <a:spAutoFit/>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t>egi conference - lisbon, 18-22 may 2015 </a:t>
            </a:r>
          </a:p>
        </p:txBody>
      </p:sp>
      <p:sp>
        <p:nvSpPr>
          <p:cNvPr id="280" name="SOURCE: NAME SURNAME"/>
          <p:cNvSpPr txBox="1">
            <a:spLocks noGrp="1"/>
          </p:cNvSpPr>
          <p:nvPr>
            <p:ph type="body" sz="quarter" idx="15"/>
          </p:nvPr>
        </p:nvSpPr>
        <p:spPr>
          <a:xfrm>
            <a:off x="1799197" y="5003680"/>
            <a:ext cx="5547113" cy="427039"/>
          </a:xfrm>
          <a:prstGeom prst="rect">
            <a:avLst/>
          </a:prstGeom>
        </p:spPr>
        <p:txBody>
          <a:bodyPr anchor="ctr">
            <a:spAutoFit/>
          </a:bodyPr>
          <a:lstStyle>
            <a:lvl1pPr>
              <a:lnSpc>
                <a:spcPct val="90000"/>
              </a:lnSpc>
              <a:defRPr sz="2200">
                <a:solidFill>
                  <a:srgbClr val="53585F"/>
                </a:solidFill>
                <a:latin typeface="Bebas Neue Regular"/>
                <a:ea typeface="Bebas Neue Regular"/>
                <a:cs typeface="Bebas Neue Regular"/>
                <a:sym typeface="Bebas Neue Regular"/>
              </a:defRPr>
            </a:lvl1pPr>
          </a:lstStyle>
          <a:p>
            <a:r>
              <a:t>SOURCE: NAME SURNAME</a:t>
            </a:r>
          </a:p>
        </p:txBody>
      </p:sp>
      <p:pic>
        <p:nvPicPr>
          <p:cNvPr id="281" name="Image" descr="Image"/>
          <p:cNvPicPr>
            <a:picLocks noChangeAspect="1"/>
          </p:cNvPicPr>
          <p:nvPr/>
        </p:nvPicPr>
        <p:blipFill>
          <a:blip r:embed="rId5"/>
          <a:stretch>
            <a:fillRect/>
          </a:stretch>
        </p:blipFill>
        <p:spPr>
          <a:xfrm rot="10800000">
            <a:off x="6911788" y="4833173"/>
            <a:ext cx="1099084" cy="887115"/>
          </a:xfrm>
          <a:prstGeom prst="rect">
            <a:avLst/>
          </a:prstGeom>
          <a:ln w="3175">
            <a:miter lim="400000"/>
          </a:ln>
        </p:spPr>
      </p:pic>
      <p:pic>
        <p:nvPicPr>
          <p:cNvPr id="282" name="Image" descr="Image"/>
          <p:cNvPicPr>
            <a:picLocks noChangeAspect="1"/>
          </p:cNvPicPr>
          <p:nvPr/>
        </p:nvPicPr>
        <p:blipFill>
          <a:blip r:embed="rId5"/>
          <a:stretch>
            <a:fillRect/>
          </a:stretch>
        </p:blipFill>
        <p:spPr>
          <a:xfrm>
            <a:off x="989925" y="1062335"/>
            <a:ext cx="1099083" cy="887115"/>
          </a:xfrm>
          <a:prstGeom prst="rect">
            <a:avLst/>
          </a:prstGeom>
          <a:ln w="3175">
            <a:miter lim="400000"/>
          </a:ln>
        </p:spPr>
      </p:pic>
      <p:sp>
        <p:nvSpPr>
          <p:cNvPr id="2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Quote Blue">
    <p:spTree>
      <p:nvGrpSpPr>
        <p:cNvPr id="1" name=""/>
        <p:cNvGrpSpPr/>
        <p:nvPr/>
      </p:nvGrpSpPr>
      <p:grpSpPr>
        <a:xfrm>
          <a:off x="0" y="0"/>
          <a:ext cx="0" cy="0"/>
          <a:chOff x="0" y="0"/>
          <a:chExt cx="0" cy="0"/>
        </a:xfrm>
      </p:grpSpPr>
      <p:pic>
        <p:nvPicPr>
          <p:cNvPr id="285" name="Blue BG_3.jpg" descr="Blue BG_3.jpg"/>
          <p:cNvPicPr>
            <a:picLocks noChangeAspect="1"/>
          </p:cNvPicPr>
          <p:nvPr/>
        </p:nvPicPr>
        <p:blipFill>
          <a:blip r:embed="rId2"/>
          <a:stretch>
            <a:fillRect/>
          </a:stretch>
        </p:blipFill>
        <p:spPr>
          <a:xfrm rot="10800000" flipH="1">
            <a:off x="2421" y="0"/>
            <a:ext cx="9144001" cy="7315201"/>
          </a:xfrm>
          <a:prstGeom prst="rect">
            <a:avLst/>
          </a:prstGeom>
          <a:ln w="3175">
            <a:miter lim="400000"/>
          </a:ln>
        </p:spPr>
      </p:pic>
      <p:pic>
        <p:nvPicPr>
          <p:cNvPr id="286" name="Image" descr="Image"/>
          <p:cNvPicPr>
            <a:picLocks noChangeAspect="1"/>
          </p:cNvPicPr>
          <p:nvPr/>
        </p:nvPicPr>
        <p:blipFill>
          <a:blip r:embed="rId3"/>
          <a:stretch>
            <a:fillRect/>
          </a:stretch>
        </p:blipFill>
        <p:spPr>
          <a:xfrm rot="10800000">
            <a:off x="6911788" y="4833173"/>
            <a:ext cx="1099088" cy="887115"/>
          </a:xfrm>
          <a:prstGeom prst="rect">
            <a:avLst/>
          </a:prstGeom>
          <a:ln w="3175">
            <a:miter lim="400000"/>
          </a:ln>
        </p:spPr>
      </p:pic>
      <p:sp>
        <p:nvSpPr>
          <p:cNvPr id="287" name="Rectangle"/>
          <p:cNvSpPr/>
          <p:nvPr/>
        </p:nvSpPr>
        <p:spPr>
          <a:xfrm>
            <a:off x="-1" y="7015055"/>
            <a:ext cx="9144001" cy="300145"/>
          </a:xfrm>
          <a:prstGeom prst="rect">
            <a:avLst/>
          </a:prstGeom>
          <a:solidFill>
            <a:srgbClr val="FFFFFF"/>
          </a:solidFill>
          <a:ln w="12700">
            <a:miter lim="400000"/>
          </a:ln>
        </p:spPr>
        <p:txBody>
          <a:bodyPr lIns="35718" tIns="35718" rIns="35718" bIns="35718" anchor="ctr"/>
          <a:lstStyle/>
          <a:p>
            <a:pPr>
              <a:defRPr sz="1600">
                <a:solidFill>
                  <a:srgbClr val="0055B9"/>
                </a:solidFill>
              </a:defRPr>
            </a:pPr>
            <a:endParaRPr/>
          </a:p>
        </p:txBody>
      </p:sp>
      <p:pic>
        <p:nvPicPr>
          <p:cNvPr id="288" name="logo_ce-en-neg-quadri.pdf" descr="logo_ce-en-neg-quadri.pdf"/>
          <p:cNvPicPr>
            <a:picLocks noChangeAspect="1"/>
          </p:cNvPicPr>
          <p:nvPr/>
        </p:nvPicPr>
        <p:blipFill>
          <a:blip r:embed="rId4"/>
          <a:stretch>
            <a:fillRect/>
          </a:stretch>
        </p:blipFill>
        <p:spPr>
          <a:xfrm>
            <a:off x="7619586" y="6377440"/>
            <a:ext cx="1270733" cy="887115"/>
          </a:xfrm>
          <a:prstGeom prst="rect">
            <a:avLst/>
          </a:prstGeom>
          <a:ln w="3175">
            <a:miter lim="400000"/>
          </a:ln>
        </p:spPr>
      </p:pic>
      <p:pic>
        <p:nvPicPr>
          <p:cNvPr id="289" name="Image" descr="Image"/>
          <p:cNvPicPr>
            <a:picLocks noChangeAspect="1"/>
          </p:cNvPicPr>
          <p:nvPr/>
        </p:nvPicPr>
        <p:blipFill>
          <a:blip r:embed="rId5"/>
          <a:stretch>
            <a:fillRect/>
          </a:stretch>
        </p:blipFill>
        <p:spPr>
          <a:xfrm>
            <a:off x="372674" y="6735795"/>
            <a:ext cx="1716334" cy="212048"/>
          </a:xfrm>
          <a:prstGeom prst="rect">
            <a:avLst/>
          </a:prstGeom>
          <a:ln w="3175">
            <a:miter lim="400000"/>
          </a:ln>
        </p:spPr>
      </p:pic>
      <p:sp>
        <p:nvSpPr>
          <p:cNvPr id="290" name="Incomprehensibility or readability? That is the question."/>
          <p:cNvSpPr txBox="1">
            <a:spLocks noGrp="1"/>
          </p:cNvSpPr>
          <p:nvPr>
            <p:ph type="body" sz="half" idx="13"/>
          </p:nvPr>
        </p:nvSpPr>
        <p:spPr>
          <a:xfrm>
            <a:off x="819064" y="1784350"/>
            <a:ext cx="7505873" cy="3213101"/>
          </a:xfrm>
          <a:prstGeom prst="rect">
            <a:avLst/>
          </a:prstGeom>
        </p:spPr>
        <p:txBody>
          <a:bodyPr lIns="38100" tIns="38100" rIns="38100" bIns="38100" anchor="ctr">
            <a:spAutoFit/>
          </a:bodyPr>
          <a:lstStyle>
            <a:lvl1pPr>
              <a:lnSpc>
                <a:spcPct val="80000"/>
              </a:lnSpc>
              <a:defRPr sz="7800">
                <a:solidFill>
                  <a:srgbClr val="FFFFFF"/>
                </a:solidFill>
                <a:latin typeface="Bebas Neue Bold"/>
                <a:ea typeface="Bebas Neue Bold"/>
                <a:cs typeface="Bebas Neue Bold"/>
                <a:sym typeface="Bebas Neue Bold"/>
              </a:defRPr>
            </a:lvl1pPr>
          </a:lstStyle>
          <a:p>
            <a:r>
              <a:t>Incomprehensibility or readability? That is the question.</a:t>
            </a:r>
          </a:p>
        </p:txBody>
      </p:sp>
      <p:sp>
        <p:nvSpPr>
          <p:cNvPr id="291" name="egi conference - lisbon, 18-22 may 2015"/>
          <p:cNvSpPr txBox="1">
            <a:spLocks noGrp="1"/>
          </p:cNvSpPr>
          <p:nvPr>
            <p:ph type="body" sz="quarter" idx="14"/>
          </p:nvPr>
        </p:nvSpPr>
        <p:spPr>
          <a:xfrm>
            <a:off x="4311466" y="6691800"/>
            <a:ext cx="3105334" cy="300039"/>
          </a:xfrm>
          <a:prstGeom prst="rect">
            <a:avLst/>
          </a:prstGeom>
        </p:spPr>
        <p:txBody>
          <a:bodyPr anchor="b">
            <a:spAutoFit/>
          </a:bodyPr>
          <a:lstStyle>
            <a:lvl1pPr algn="r">
              <a:lnSpc>
                <a:spcPct val="80000"/>
              </a:lnSpc>
              <a:defRPr sz="1400">
                <a:solidFill>
                  <a:srgbClr val="FFFFFF"/>
                </a:solidFill>
                <a:latin typeface="Bebas Neue Regular"/>
                <a:ea typeface="Bebas Neue Regular"/>
                <a:cs typeface="Bebas Neue Regular"/>
                <a:sym typeface="Bebas Neue Regular"/>
              </a:defRPr>
            </a:lvl1pPr>
          </a:lstStyle>
          <a:p>
            <a:r>
              <a:t>egi conference - lisbon, 18-22 may 2015 </a:t>
            </a:r>
          </a:p>
        </p:txBody>
      </p:sp>
      <p:pic>
        <p:nvPicPr>
          <p:cNvPr id="292" name="Image" descr="Image"/>
          <p:cNvPicPr>
            <a:picLocks noChangeAspect="1"/>
          </p:cNvPicPr>
          <p:nvPr/>
        </p:nvPicPr>
        <p:blipFill>
          <a:blip r:embed="rId3"/>
          <a:stretch>
            <a:fillRect/>
          </a:stretch>
        </p:blipFill>
        <p:spPr>
          <a:xfrm>
            <a:off x="971464" y="1061273"/>
            <a:ext cx="1099087" cy="887115"/>
          </a:xfrm>
          <a:prstGeom prst="rect">
            <a:avLst/>
          </a:prstGeom>
          <a:ln w="3175">
            <a:miter lim="400000"/>
          </a:ln>
        </p:spPr>
      </p:pic>
      <p:sp>
        <p:nvSpPr>
          <p:cNvPr id="2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ate">
    <p:spTree>
      <p:nvGrpSpPr>
        <p:cNvPr id="1" name=""/>
        <p:cNvGrpSpPr/>
        <p:nvPr/>
      </p:nvGrpSpPr>
      <p:grpSpPr>
        <a:xfrm>
          <a:off x="0" y="0"/>
          <a:ext cx="0" cy="0"/>
          <a:chOff x="0" y="0"/>
          <a:chExt cx="0" cy="0"/>
        </a:xfrm>
      </p:grpSpPr>
      <p:sp>
        <p:nvSpPr>
          <p:cNvPr id="295"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296" name="logo_ce-en-quadri.pdf" descr="logo_ce-en-quadri.pdf"/>
          <p:cNvPicPr>
            <a:picLocks noChangeAspect="1"/>
          </p:cNvPicPr>
          <p:nvPr/>
        </p:nvPicPr>
        <p:blipFill>
          <a:blip r:embed="rId2"/>
          <a:stretch>
            <a:fillRect/>
          </a:stretch>
        </p:blipFill>
        <p:spPr>
          <a:xfrm>
            <a:off x="7619586" y="6364740"/>
            <a:ext cx="1270414" cy="882099"/>
          </a:xfrm>
          <a:prstGeom prst="rect">
            <a:avLst/>
          </a:prstGeom>
          <a:ln w="3175">
            <a:miter lim="400000"/>
          </a:ln>
        </p:spPr>
      </p:pic>
      <p:pic>
        <p:nvPicPr>
          <p:cNvPr id="297" name="Image" descr="Image"/>
          <p:cNvPicPr>
            <a:picLocks noChangeAspect="1"/>
          </p:cNvPicPr>
          <p:nvPr/>
        </p:nvPicPr>
        <p:blipFill>
          <a:blip r:embed="rId3"/>
          <a:stretch>
            <a:fillRect/>
          </a:stretch>
        </p:blipFill>
        <p:spPr>
          <a:xfrm>
            <a:off x="372674" y="6735795"/>
            <a:ext cx="1716334" cy="212048"/>
          </a:xfrm>
          <a:prstGeom prst="rect">
            <a:avLst/>
          </a:prstGeom>
          <a:ln w="3175">
            <a:miter lim="400000"/>
          </a:ln>
        </p:spPr>
      </p:pic>
      <p:sp>
        <p:nvSpPr>
          <p:cNvPr id="298" name="egi conference - lisbon, 18-22 may 2015"/>
          <p:cNvSpPr txBox="1"/>
          <p:nvPr/>
        </p:nvSpPr>
        <p:spPr>
          <a:xfrm>
            <a:off x="4311466" y="6691800"/>
            <a:ext cx="3105334" cy="3000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t>egi conference - lisbon, 18-22 may 2015 </a:t>
            </a:r>
          </a:p>
        </p:txBody>
      </p:sp>
      <p:pic>
        <p:nvPicPr>
          <p:cNvPr id="299" name="White BG_2.jpg" descr="White BG_2.jpg"/>
          <p:cNvPicPr>
            <a:picLocks noChangeAspect="1"/>
          </p:cNvPicPr>
          <p:nvPr/>
        </p:nvPicPr>
        <p:blipFill>
          <a:blip r:embed="rId4">
            <a:alphaModFix amt="25000"/>
          </a:blip>
          <a:stretch>
            <a:fillRect/>
          </a:stretch>
        </p:blipFill>
        <p:spPr>
          <a:xfrm>
            <a:off x="0" y="-2492"/>
            <a:ext cx="9144000" cy="7315201"/>
          </a:xfrm>
          <a:prstGeom prst="rect">
            <a:avLst/>
          </a:prstGeom>
          <a:ln w="3175">
            <a:miter lim="400000"/>
          </a:ln>
        </p:spPr>
      </p:pic>
      <p:sp>
        <p:nvSpPr>
          <p:cNvPr id="300"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301" name="logo_ce-en-quadri.pdf" descr="logo_ce-en-quadri.pdf"/>
          <p:cNvPicPr>
            <a:picLocks noChangeAspect="1"/>
          </p:cNvPicPr>
          <p:nvPr/>
        </p:nvPicPr>
        <p:blipFill>
          <a:blip r:embed="rId2"/>
          <a:stretch>
            <a:fillRect/>
          </a:stretch>
        </p:blipFill>
        <p:spPr>
          <a:xfrm>
            <a:off x="7619586" y="6364740"/>
            <a:ext cx="1270414" cy="882099"/>
          </a:xfrm>
          <a:prstGeom prst="rect">
            <a:avLst/>
          </a:prstGeom>
          <a:ln w="3175">
            <a:miter lim="400000"/>
          </a:ln>
        </p:spPr>
      </p:pic>
      <p:pic>
        <p:nvPicPr>
          <p:cNvPr id="302" name="Image" descr="Image"/>
          <p:cNvPicPr>
            <a:picLocks noChangeAspect="1"/>
          </p:cNvPicPr>
          <p:nvPr/>
        </p:nvPicPr>
        <p:blipFill>
          <a:blip r:embed="rId3"/>
          <a:stretch>
            <a:fillRect/>
          </a:stretch>
        </p:blipFill>
        <p:spPr>
          <a:xfrm>
            <a:off x="372674" y="6735795"/>
            <a:ext cx="1716334" cy="212048"/>
          </a:xfrm>
          <a:prstGeom prst="rect">
            <a:avLst/>
          </a:prstGeom>
          <a:ln w="3175">
            <a:miter lim="400000"/>
          </a:ln>
        </p:spPr>
      </p:pic>
      <p:sp>
        <p:nvSpPr>
          <p:cNvPr id="303" name="egi conference - lisbon, 18-22 may 2015"/>
          <p:cNvSpPr txBox="1">
            <a:spLocks noGrp="1"/>
          </p:cNvSpPr>
          <p:nvPr>
            <p:ph type="body" sz="quarter" idx="13"/>
          </p:nvPr>
        </p:nvSpPr>
        <p:spPr>
          <a:xfrm>
            <a:off x="4311466" y="6691800"/>
            <a:ext cx="3105334" cy="300039"/>
          </a:xfrm>
          <a:prstGeom prst="rect">
            <a:avLst/>
          </a:prstGeom>
        </p:spPr>
        <p:txBody>
          <a:bodyPr anchor="ctr">
            <a:spAutoFit/>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t>egi conference - lisbon, 18-22 may 2015 </a:t>
            </a:r>
          </a:p>
        </p:txBody>
      </p:sp>
      <p:sp>
        <p:nvSpPr>
          <p:cNvPr id="304" name="This ancient dummy text is also incomprehensible, but it imitates the rhythm of most European languages in Latin script."/>
          <p:cNvSpPr txBox="1">
            <a:spLocks noGrp="1"/>
          </p:cNvSpPr>
          <p:nvPr>
            <p:ph type="body" sz="quarter" idx="14"/>
          </p:nvPr>
        </p:nvSpPr>
        <p:spPr>
          <a:xfrm>
            <a:off x="4901841" y="3442099"/>
            <a:ext cx="3352953" cy="1376748"/>
          </a:xfrm>
          <a:prstGeom prst="rect">
            <a:avLst/>
          </a:prstGeom>
        </p:spPr>
        <p:txBody>
          <a:bodyPr>
            <a:noAutofit/>
          </a:bodyPr>
          <a:lstStyle/>
          <a:p>
            <a:pPr algn="l">
              <a:lnSpc>
                <a:spcPct val="90000"/>
              </a:lnSpc>
              <a:defRPr sz="2000">
                <a:solidFill>
                  <a:srgbClr val="272727"/>
                </a:solidFill>
                <a:latin typeface="Roboto Condensed Light"/>
                <a:ea typeface="Roboto Condensed Light"/>
                <a:cs typeface="Roboto Condensed Light"/>
                <a:sym typeface="Roboto Condensed Light"/>
              </a:defRPr>
            </a:pPr>
            <a:r>
              <a:rPr b="1">
                <a:latin typeface="Roboto Condensed"/>
                <a:ea typeface="Roboto Condensed"/>
                <a:cs typeface="Roboto Condensed"/>
                <a:sym typeface="Roboto Condensed"/>
              </a:rPr>
              <a:t>This</a:t>
            </a:r>
            <a:r>
              <a:t> ancient dummy text is also incomprehensible, but it imitates the rhythm of </a:t>
            </a:r>
            <a:r>
              <a:rPr b="1">
                <a:latin typeface="Roboto Condensed"/>
                <a:ea typeface="Roboto Condensed"/>
                <a:cs typeface="Roboto Condensed"/>
                <a:sym typeface="Roboto Condensed"/>
              </a:rPr>
              <a:t>most</a:t>
            </a:r>
            <a:r>
              <a:t> European languages in Latin script.</a:t>
            </a:r>
          </a:p>
        </p:txBody>
      </p:sp>
      <p:sp>
        <p:nvSpPr>
          <p:cNvPr id="305" name="31"/>
          <p:cNvSpPr txBox="1"/>
          <p:nvPr/>
        </p:nvSpPr>
        <p:spPr>
          <a:xfrm>
            <a:off x="2237030" y="2389991"/>
            <a:ext cx="1099122" cy="21288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r">
              <a:lnSpc>
                <a:spcPct val="80000"/>
              </a:lnSpc>
              <a:defRPr sz="13500" spc="-1350">
                <a:solidFill>
                  <a:srgbClr val="0055B9"/>
                </a:solidFill>
                <a:latin typeface="Bebas Neue Bold"/>
                <a:ea typeface="Bebas Neue Bold"/>
                <a:cs typeface="Bebas Neue Bold"/>
                <a:sym typeface="Bebas Neue Bold"/>
              </a:defRPr>
            </a:lvl1pPr>
          </a:lstStyle>
          <a:p>
            <a:r>
              <a:t>31</a:t>
            </a:r>
          </a:p>
        </p:txBody>
      </p:sp>
      <p:sp>
        <p:nvSpPr>
          <p:cNvPr id="306" name="RELEASE DATE"/>
          <p:cNvSpPr txBox="1">
            <a:spLocks noGrp="1"/>
          </p:cNvSpPr>
          <p:nvPr>
            <p:ph type="body" sz="quarter" idx="15"/>
          </p:nvPr>
        </p:nvSpPr>
        <p:spPr>
          <a:xfrm>
            <a:off x="4910851" y="2186397"/>
            <a:ext cx="1995488" cy="604838"/>
          </a:xfrm>
          <a:prstGeom prst="rect">
            <a:avLst/>
          </a:prstGeom>
        </p:spPr>
        <p:txBody>
          <a:bodyPr wrap="none" anchor="b">
            <a:spAutoFit/>
          </a:bodyPr>
          <a:lstStyle>
            <a:lvl1pPr algn="l">
              <a:lnSpc>
                <a:spcPct val="80000"/>
              </a:lnSpc>
              <a:defRPr sz="3500">
                <a:solidFill>
                  <a:srgbClr val="00B9B3"/>
                </a:solidFill>
                <a:latin typeface="Bebas Neue Regular"/>
                <a:ea typeface="Bebas Neue Regular"/>
                <a:cs typeface="Bebas Neue Regular"/>
                <a:sym typeface="Bebas Neue Regular"/>
              </a:defRPr>
            </a:lvl1pPr>
          </a:lstStyle>
          <a:p>
            <a:r>
              <a:t>RELEASE DATE</a:t>
            </a:r>
          </a:p>
        </p:txBody>
      </p:sp>
      <p:pic>
        <p:nvPicPr>
          <p:cNvPr id="307" name="Image" descr="Image"/>
          <p:cNvPicPr>
            <a:picLocks noChangeAspect="1"/>
          </p:cNvPicPr>
          <p:nvPr/>
        </p:nvPicPr>
        <p:blipFill>
          <a:blip r:embed="rId5"/>
          <a:stretch>
            <a:fillRect/>
          </a:stretch>
        </p:blipFill>
        <p:spPr>
          <a:xfrm>
            <a:off x="1230840" y="1804580"/>
            <a:ext cx="3111501" cy="3014266"/>
          </a:xfrm>
          <a:prstGeom prst="rect">
            <a:avLst/>
          </a:prstGeom>
          <a:ln w="3175">
            <a:miter lim="400000"/>
          </a:ln>
        </p:spPr>
      </p:pic>
      <p:sp>
        <p:nvSpPr>
          <p:cNvPr id="308" name="july 31, 2015"/>
          <p:cNvSpPr txBox="1">
            <a:spLocks noGrp="1"/>
          </p:cNvSpPr>
          <p:nvPr>
            <p:ph type="body" sz="quarter" idx="16"/>
          </p:nvPr>
        </p:nvSpPr>
        <p:spPr>
          <a:xfrm>
            <a:off x="4910851" y="2634061"/>
            <a:ext cx="3798656" cy="808039"/>
          </a:xfrm>
          <a:prstGeom prst="rect">
            <a:avLst/>
          </a:prstGeom>
        </p:spPr>
        <p:txBody>
          <a:bodyPr anchor="ctr">
            <a:spAutoFit/>
          </a:bodyPr>
          <a:lstStyle>
            <a:lvl1pPr algn="l">
              <a:lnSpc>
                <a:spcPct val="80000"/>
              </a:lnSpc>
              <a:defRPr sz="4800">
                <a:solidFill>
                  <a:srgbClr val="0055B9"/>
                </a:solidFill>
                <a:latin typeface="Bebas Neue Bold"/>
                <a:ea typeface="Bebas Neue Bold"/>
                <a:cs typeface="Bebas Neue Bold"/>
                <a:sym typeface="Bebas Neue Bold"/>
              </a:defRPr>
            </a:lvl1pPr>
          </a:lstStyle>
          <a:p>
            <a:r>
              <a:t>july 31, 2015</a:t>
            </a:r>
          </a:p>
        </p:txBody>
      </p:sp>
      <p:sp>
        <p:nvSpPr>
          <p:cNvPr id="3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resenter Info">
    <p:spTree>
      <p:nvGrpSpPr>
        <p:cNvPr id="1" name=""/>
        <p:cNvGrpSpPr/>
        <p:nvPr/>
      </p:nvGrpSpPr>
      <p:grpSpPr>
        <a:xfrm>
          <a:off x="0" y="0"/>
          <a:ext cx="0" cy="0"/>
          <a:chOff x="0" y="0"/>
          <a:chExt cx="0" cy="0"/>
        </a:xfrm>
      </p:grpSpPr>
      <p:pic>
        <p:nvPicPr>
          <p:cNvPr id="311" name="Blue BG_2.jpg" descr="Blue BG_2.jpg"/>
          <p:cNvPicPr>
            <a:picLocks noChangeAspect="1"/>
          </p:cNvPicPr>
          <p:nvPr/>
        </p:nvPicPr>
        <p:blipFill>
          <a:blip r:embed="rId2"/>
          <a:stretch>
            <a:fillRect/>
          </a:stretch>
        </p:blipFill>
        <p:spPr>
          <a:xfrm>
            <a:off x="0" y="-1053"/>
            <a:ext cx="9144000" cy="7315201"/>
          </a:xfrm>
          <a:prstGeom prst="rect">
            <a:avLst/>
          </a:prstGeom>
          <a:ln w="3175">
            <a:miter lim="400000"/>
          </a:ln>
        </p:spPr>
      </p:pic>
      <p:sp>
        <p:nvSpPr>
          <p:cNvPr id="312" name="Profile.jpg"/>
          <p:cNvSpPr>
            <a:spLocks noGrp="1"/>
          </p:cNvSpPr>
          <p:nvPr>
            <p:ph type="pic" sz="quarter" idx="13"/>
          </p:nvPr>
        </p:nvSpPr>
        <p:spPr>
          <a:xfrm>
            <a:off x="1145067" y="1560968"/>
            <a:ext cx="1878188" cy="1878187"/>
          </a:xfrm>
          <a:prstGeom prst="rect">
            <a:avLst/>
          </a:prstGeom>
        </p:spPr>
        <p:txBody>
          <a:bodyPr lIns="91439" tIns="45719" rIns="91439" bIns="45719">
            <a:noAutofit/>
          </a:bodyPr>
          <a:lstStyle/>
          <a:p>
            <a:endParaRPr/>
          </a:p>
        </p:txBody>
      </p:sp>
      <p:sp>
        <p:nvSpPr>
          <p:cNvPr id="313" name="PRESENTER"/>
          <p:cNvSpPr txBox="1">
            <a:spLocks noGrp="1"/>
          </p:cNvSpPr>
          <p:nvPr>
            <p:ph type="body" sz="quarter" idx="14"/>
          </p:nvPr>
        </p:nvSpPr>
        <p:spPr>
          <a:xfrm>
            <a:off x="3277099" y="1121230"/>
            <a:ext cx="4721853" cy="439739"/>
          </a:xfrm>
          <a:prstGeom prst="rect">
            <a:avLst/>
          </a:prstGeom>
        </p:spPr>
        <p:txBody>
          <a:bodyPr>
            <a:spAutoFit/>
          </a:bodyPr>
          <a:lstStyle>
            <a:lvl1pPr algn="l">
              <a:lnSpc>
                <a:spcPct val="90000"/>
              </a:lnSpc>
              <a:defRPr>
                <a:solidFill>
                  <a:srgbClr val="5EAFFF"/>
                </a:solidFill>
                <a:latin typeface="Bebas Neue Regular"/>
                <a:ea typeface="Bebas Neue Regular"/>
                <a:cs typeface="Bebas Neue Regular"/>
                <a:sym typeface="Bebas Neue Regular"/>
              </a:defRPr>
            </a:lvl1pPr>
          </a:lstStyle>
          <a:p>
            <a:r>
              <a:t>PRESENTER</a:t>
            </a:r>
          </a:p>
        </p:txBody>
      </p:sp>
      <p:sp>
        <p:nvSpPr>
          <p:cNvPr id="314" name="NAME SURNAME"/>
          <p:cNvSpPr txBox="1">
            <a:spLocks noGrp="1"/>
          </p:cNvSpPr>
          <p:nvPr>
            <p:ph type="body" sz="quarter" idx="15"/>
          </p:nvPr>
        </p:nvSpPr>
        <p:spPr>
          <a:xfrm>
            <a:off x="3277099" y="2095965"/>
            <a:ext cx="5282737" cy="808038"/>
          </a:xfrm>
          <a:prstGeom prst="rect">
            <a:avLst/>
          </a:prstGeom>
        </p:spPr>
        <p:txBody>
          <a:bodyPr anchor="b">
            <a:spAutoFit/>
          </a:bodyPr>
          <a:lstStyle>
            <a:lvl1pPr algn="l">
              <a:lnSpc>
                <a:spcPct val="80000"/>
              </a:lnSpc>
              <a:defRPr sz="4800">
                <a:solidFill>
                  <a:srgbClr val="FFFFFF"/>
                </a:solidFill>
                <a:latin typeface="Bebas Neue Bold"/>
                <a:ea typeface="Bebas Neue Bold"/>
                <a:cs typeface="Bebas Neue Bold"/>
                <a:sym typeface="Bebas Neue Bold"/>
              </a:defRPr>
            </a:lvl1pPr>
          </a:lstStyle>
          <a:p>
            <a:r>
              <a:t>NAME SURNAME</a:t>
            </a:r>
          </a:p>
        </p:txBody>
      </p:sp>
      <p:sp>
        <p:nvSpPr>
          <p:cNvPr id="315" name="Dummy text is also used to demonstrate the appearance of different typefaces and layouts, and in general the content of dummy text is nonsensical. Due to its widespread use as filler text for layouts, non-readability is of great importance.…"/>
          <p:cNvSpPr txBox="1">
            <a:spLocks noGrp="1"/>
          </p:cNvSpPr>
          <p:nvPr>
            <p:ph type="body" sz="half" idx="16"/>
          </p:nvPr>
        </p:nvSpPr>
        <p:spPr>
          <a:xfrm>
            <a:off x="3277099" y="3401590"/>
            <a:ext cx="4721854" cy="2984818"/>
          </a:xfrm>
          <a:prstGeom prst="rect">
            <a:avLst/>
          </a:prstGeom>
        </p:spPr>
        <p:txBody>
          <a:bodyPr>
            <a:spAutoFit/>
          </a:bodyPr>
          <a:lstStyle/>
          <a:p>
            <a:pPr algn="l">
              <a:lnSpc>
                <a:spcPct val="90000"/>
              </a:lnSpc>
              <a:spcBef>
                <a:spcPts val="1100"/>
              </a:spcBef>
              <a:defRPr sz="2000">
                <a:solidFill>
                  <a:srgbClr val="FFFFFF"/>
                </a:solidFill>
                <a:latin typeface="Roboto Condensed Light"/>
                <a:ea typeface="Roboto Condensed Light"/>
                <a:cs typeface="Roboto Condensed Light"/>
                <a:sym typeface="Roboto Condensed Light"/>
              </a:defRPr>
            </a:pPr>
            <a:r>
              <a:t>Dummy text is also used to demonstrate the appearance of different typefaces and layouts, and in general the content of dummy text is nonsensical. Due to its widespread use as filler text for layouts, non-readability is of great importance.</a:t>
            </a:r>
          </a:p>
          <a:p>
            <a:pPr algn="l">
              <a:lnSpc>
                <a:spcPct val="90000"/>
              </a:lnSpc>
              <a:spcBef>
                <a:spcPts val="1100"/>
              </a:spcBef>
              <a:defRPr sz="2000">
                <a:solidFill>
                  <a:srgbClr val="FFFFFF"/>
                </a:solidFill>
                <a:latin typeface="Roboto Condensed Light"/>
                <a:ea typeface="Roboto Condensed Light"/>
                <a:cs typeface="Roboto Condensed Light"/>
                <a:sym typeface="Roboto Condensed Light"/>
              </a:defRPr>
            </a:pPr>
            <a:r>
              <a:t>This prevents repetitive patterns from impairing the overall visual impression and facilitates the comparison of different typefaces.</a:t>
            </a:r>
          </a:p>
        </p:txBody>
      </p:sp>
      <p:sp>
        <p:nvSpPr>
          <p:cNvPr id="316" name="UNIVERSITY OR INSTITUTE"/>
          <p:cNvSpPr txBox="1">
            <a:spLocks noGrp="1"/>
          </p:cNvSpPr>
          <p:nvPr>
            <p:ph type="body" sz="quarter" idx="17"/>
          </p:nvPr>
        </p:nvSpPr>
        <p:spPr>
          <a:xfrm>
            <a:off x="3277099" y="2777002"/>
            <a:ext cx="4721853" cy="439739"/>
          </a:xfrm>
          <a:prstGeom prst="rect">
            <a:avLst/>
          </a:prstGeom>
        </p:spPr>
        <p:txBody>
          <a:bodyPr>
            <a:spAutoFit/>
          </a:bodyPr>
          <a:lstStyle>
            <a:lvl1pPr algn="l">
              <a:lnSpc>
                <a:spcPct val="90000"/>
              </a:lnSpc>
              <a:defRPr>
                <a:solidFill>
                  <a:srgbClr val="00B9B3"/>
                </a:solidFill>
                <a:latin typeface="Bebas Neue Regular"/>
                <a:ea typeface="Bebas Neue Regular"/>
                <a:cs typeface="Bebas Neue Regular"/>
                <a:sym typeface="Bebas Neue Regular"/>
              </a:defRPr>
            </a:lvl1pPr>
          </a:lstStyle>
          <a:p>
            <a:r>
              <a:t>UNIVERSITY OR INSTITUTE</a:t>
            </a:r>
          </a:p>
        </p:txBody>
      </p:sp>
      <p:pic>
        <p:nvPicPr>
          <p:cNvPr id="317" name="Image" descr="Image"/>
          <p:cNvPicPr>
            <a:picLocks noChangeAspect="1"/>
          </p:cNvPicPr>
          <p:nvPr/>
        </p:nvPicPr>
        <p:blipFill>
          <a:blip r:embed="rId3"/>
          <a:stretch>
            <a:fillRect/>
          </a:stretch>
        </p:blipFill>
        <p:spPr>
          <a:xfrm>
            <a:off x="3315199" y="820040"/>
            <a:ext cx="2230188" cy="275533"/>
          </a:xfrm>
          <a:prstGeom prst="rect">
            <a:avLst/>
          </a:prstGeom>
          <a:ln w="3175">
            <a:miter lim="400000"/>
          </a:ln>
        </p:spPr>
      </p:pic>
      <p:sp>
        <p:nvSpPr>
          <p:cNvPr id="3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Coffee Break">
    <p:spTree>
      <p:nvGrpSpPr>
        <p:cNvPr id="1" name=""/>
        <p:cNvGrpSpPr/>
        <p:nvPr/>
      </p:nvGrpSpPr>
      <p:grpSpPr>
        <a:xfrm>
          <a:off x="0" y="0"/>
          <a:ext cx="0" cy="0"/>
          <a:chOff x="0" y="0"/>
          <a:chExt cx="0" cy="0"/>
        </a:xfrm>
      </p:grpSpPr>
      <p:pic>
        <p:nvPicPr>
          <p:cNvPr id="320" name="Brown BG.jpg" descr="Brown BG.jpg"/>
          <p:cNvPicPr>
            <a:picLocks noChangeAspect="1"/>
          </p:cNvPicPr>
          <p:nvPr/>
        </p:nvPicPr>
        <p:blipFill>
          <a:blip r:embed="rId2"/>
          <a:stretch>
            <a:fillRect/>
          </a:stretch>
        </p:blipFill>
        <p:spPr>
          <a:xfrm rot="10800000" flipH="1">
            <a:off x="2421" y="0"/>
            <a:ext cx="9144001" cy="7315201"/>
          </a:xfrm>
          <a:prstGeom prst="rect">
            <a:avLst/>
          </a:prstGeom>
          <a:ln w="3175">
            <a:miter lim="400000"/>
          </a:ln>
        </p:spPr>
      </p:pic>
      <p:pic>
        <p:nvPicPr>
          <p:cNvPr id="321" name="Image" descr="Image"/>
          <p:cNvPicPr>
            <a:picLocks noChangeAspect="1"/>
          </p:cNvPicPr>
          <p:nvPr/>
        </p:nvPicPr>
        <p:blipFill>
          <a:blip r:embed="rId3">
            <a:alphaModFix amt="7000"/>
          </a:blip>
          <a:stretch>
            <a:fillRect/>
          </a:stretch>
        </p:blipFill>
        <p:spPr>
          <a:xfrm>
            <a:off x="3188994" y="5446149"/>
            <a:ext cx="3730887" cy="3738101"/>
          </a:xfrm>
          <a:prstGeom prst="rect">
            <a:avLst/>
          </a:prstGeom>
          <a:ln w="3175">
            <a:miter lim="400000"/>
          </a:ln>
        </p:spPr>
      </p:pic>
      <p:sp>
        <p:nvSpPr>
          <p:cNvPr id="322" name="COFFEE BR3AK!"/>
          <p:cNvSpPr txBox="1">
            <a:spLocks noGrp="1"/>
          </p:cNvSpPr>
          <p:nvPr>
            <p:ph type="body" sz="quarter" idx="13"/>
          </p:nvPr>
        </p:nvSpPr>
        <p:spPr>
          <a:xfrm>
            <a:off x="1031245" y="3667940"/>
            <a:ext cx="7081510" cy="1308101"/>
          </a:xfrm>
          <a:prstGeom prst="rect">
            <a:avLst/>
          </a:prstGeom>
        </p:spPr>
        <p:txBody>
          <a:bodyPr lIns="38100" tIns="38100" rIns="38100" bIns="38100" anchor="b">
            <a:spAutoFit/>
          </a:bodyPr>
          <a:lstStyle>
            <a:lvl1pPr>
              <a:lnSpc>
                <a:spcPct val="70000"/>
              </a:lnSpc>
              <a:defRPr sz="8100">
                <a:solidFill>
                  <a:srgbClr val="00B9B3"/>
                </a:solidFill>
                <a:latin typeface="Bebas Neue Bold"/>
                <a:ea typeface="Bebas Neue Bold"/>
                <a:cs typeface="Bebas Neue Bold"/>
                <a:sym typeface="Bebas Neue Bold"/>
              </a:defRPr>
            </a:lvl1pPr>
          </a:lstStyle>
          <a:p>
            <a:r>
              <a:t>COFFEE BR3AK!</a:t>
            </a:r>
          </a:p>
        </p:txBody>
      </p:sp>
      <p:sp>
        <p:nvSpPr>
          <p:cNvPr id="323" name="45 MINUTES"/>
          <p:cNvSpPr txBox="1">
            <a:spLocks noGrp="1"/>
          </p:cNvSpPr>
          <p:nvPr>
            <p:ph type="body" sz="quarter" idx="14"/>
          </p:nvPr>
        </p:nvSpPr>
        <p:spPr>
          <a:xfrm>
            <a:off x="3713833" y="3386895"/>
            <a:ext cx="1716334" cy="384292"/>
          </a:xfrm>
          <a:prstGeom prst="rect">
            <a:avLst/>
          </a:prstGeom>
        </p:spPr>
        <p:txBody>
          <a:bodyPr anchor="ctr">
            <a:noAutofit/>
          </a:bodyPr>
          <a:lstStyle>
            <a:lvl1pPr>
              <a:lnSpc>
                <a:spcPct val="90000"/>
              </a:lnSpc>
              <a:defRPr sz="2200" b="1">
                <a:solidFill>
                  <a:srgbClr val="FFFFFF"/>
                </a:solidFill>
                <a:latin typeface="Roboto Condensed"/>
                <a:ea typeface="Roboto Condensed"/>
                <a:cs typeface="Roboto Condensed"/>
                <a:sym typeface="Roboto Condensed"/>
              </a:defRPr>
            </a:lvl1pPr>
          </a:lstStyle>
          <a:p>
            <a:r>
              <a:t>45 MINUTES</a:t>
            </a:r>
          </a:p>
        </p:txBody>
      </p:sp>
      <p:pic>
        <p:nvPicPr>
          <p:cNvPr id="324" name="Image" descr="Image"/>
          <p:cNvPicPr>
            <a:picLocks noChangeAspect="1"/>
          </p:cNvPicPr>
          <p:nvPr/>
        </p:nvPicPr>
        <p:blipFill>
          <a:blip r:embed="rId3">
            <a:alphaModFix amt="90000"/>
          </a:blip>
          <a:stretch>
            <a:fillRect/>
          </a:stretch>
        </p:blipFill>
        <p:spPr>
          <a:xfrm>
            <a:off x="4197026" y="2212159"/>
            <a:ext cx="997112" cy="999040"/>
          </a:xfrm>
          <a:prstGeom prst="rect">
            <a:avLst/>
          </a:prstGeom>
          <a:ln w="3175">
            <a:miter lim="400000"/>
          </a:ln>
        </p:spPr>
      </p:pic>
      <p:sp>
        <p:nvSpPr>
          <p:cNvPr id="325" name="Line"/>
          <p:cNvSpPr/>
          <p:nvPr/>
        </p:nvSpPr>
        <p:spPr>
          <a:xfrm>
            <a:off x="2204259" y="3578446"/>
            <a:ext cx="1466042" cy="1"/>
          </a:xfrm>
          <a:prstGeom prst="line">
            <a:avLst/>
          </a:prstGeom>
          <a:ln w="12700">
            <a:solidFill>
              <a:srgbClr val="FFFFFF"/>
            </a:solidFill>
            <a:miter lim="400000"/>
          </a:ln>
        </p:spPr>
        <p:txBody>
          <a:bodyPr lIns="35718" tIns="35718" rIns="35718" bIns="35718" anchor="ctr"/>
          <a:lstStyle/>
          <a:p>
            <a:pPr>
              <a:defRPr sz="1800"/>
            </a:pPr>
            <a:endParaRPr/>
          </a:p>
        </p:txBody>
      </p:sp>
      <p:sp>
        <p:nvSpPr>
          <p:cNvPr id="326" name="Line"/>
          <p:cNvSpPr/>
          <p:nvPr/>
        </p:nvSpPr>
        <p:spPr>
          <a:xfrm>
            <a:off x="5494823" y="3578446"/>
            <a:ext cx="1466042" cy="1"/>
          </a:xfrm>
          <a:prstGeom prst="line">
            <a:avLst/>
          </a:prstGeom>
          <a:ln w="12700">
            <a:solidFill>
              <a:srgbClr val="FFFFFF"/>
            </a:solidFill>
            <a:miter lim="400000"/>
          </a:ln>
        </p:spPr>
        <p:txBody>
          <a:bodyPr lIns="35718" tIns="35718" rIns="35718" bIns="35718" anchor="ctr"/>
          <a:lstStyle/>
          <a:p>
            <a:pPr>
              <a:defRPr sz="1800"/>
            </a:pPr>
            <a:endParaRPr/>
          </a:p>
        </p:txBody>
      </p:sp>
      <p:pic>
        <p:nvPicPr>
          <p:cNvPr id="327" name="Image" descr="Image"/>
          <p:cNvPicPr>
            <a:picLocks noChangeAspect="1"/>
          </p:cNvPicPr>
          <p:nvPr/>
        </p:nvPicPr>
        <p:blipFill>
          <a:blip r:embed="rId4"/>
          <a:stretch>
            <a:fillRect/>
          </a:stretch>
        </p:blipFill>
        <p:spPr>
          <a:xfrm>
            <a:off x="3477557" y="926799"/>
            <a:ext cx="2210010" cy="273040"/>
          </a:xfrm>
          <a:prstGeom prst="rect">
            <a:avLst/>
          </a:prstGeom>
          <a:ln w="3175">
            <a:miter lim="400000"/>
          </a:ln>
        </p:spPr>
      </p:pic>
      <p:sp>
        <p:nvSpPr>
          <p:cNvPr id="3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Coffee Break copy">
    <p:spTree>
      <p:nvGrpSpPr>
        <p:cNvPr id="1" name=""/>
        <p:cNvGrpSpPr/>
        <p:nvPr/>
      </p:nvGrpSpPr>
      <p:grpSpPr>
        <a:xfrm>
          <a:off x="0" y="0"/>
          <a:ext cx="0" cy="0"/>
          <a:chOff x="0" y="0"/>
          <a:chExt cx="0" cy="0"/>
        </a:xfrm>
      </p:grpSpPr>
      <p:pic>
        <p:nvPicPr>
          <p:cNvPr id="330" name="Green BG.jpg" descr="Green BG.jpg"/>
          <p:cNvPicPr>
            <a:picLocks noChangeAspect="1"/>
          </p:cNvPicPr>
          <p:nvPr/>
        </p:nvPicPr>
        <p:blipFill>
          <a:blip r:embed="rId2"/>
          <a:stretch>
            <a:fillRect/>
          </a:stretch>
        </p:blipFill>
        <p:spPr>
          <a:xfrm rot="10800000" flipH="1">
            <a:off x="2421" y="0"/>
            <a:ext cx="9144001" cy="7315201"/>
          </a:xfrm>
          <a:prstGeom prst="rect">
            <a:avLst/>
          </a:prstGeom>
          <a:ln w="3175">
            <a:miter lim="400000"/>
          </a:ln>
        </p:spPr>
      </p:pic>
      <p:sp>
        <p:nvSpPr>
          <p:cNvPr id="331" name="LUNCH BR3AK!"/>
          <p:cNvSpPr txBox="1">
            <a:spLocks noGrp="1"/>
          </p:cNvSpPr>
          <p:nvPr>
            <p:ph type="body" sz="quarter" idx="13"/>
          </p:nvPr>
        </p:nvSpPr>
        <p:spPr>
          <a:xfrm>
            <a:off x="1031245" y="3667940"/>
            <a:ext cx="7081510" cy="1308101"/>
          </a:xfrm>
          <a:prstGeom prst="rect">
            <a:avLst/>
          </a:prstGeom>
        </p:spPr>
        <p:txBody>
          <a:bodyPr lIns="38100" tIns="38100" rIns="38100" bIns="38100">
            <a:spAutoFit/>
          </a:bodyPr>
          <a:lstStyle>
            <a:lvl1pPr>
              <a:lnSpc>
                <a:spcPct val="70000"/>
              </a:lnSpc>
              <a:defRPr sz="8100">
                <a:solidFill>
                  <a:srgbClr val="00B9B3"/>
                </a:solidFill>
                <a:latin typeface="Bebas Neue Bold"/>
                <a:ea typeface="Bebas Neue Bold"/>
                <a:cs typeface="Bebas Neue Bold"/>
                <a:sym typeface="Bebas Neue Bold"/>
              </a:defRPr>
            </a:lvl1pPr>
          </a:lstStyle>
          <a:p>
            <a:r>
              <a:t>LUNCH BR3AK!</a:t>
            </a:r>
          </a:p>
        </p:txBody>
      </p:sp>
      <p:sp>
        <p:nvSpPr>
          <p:cNvPr id="332" name="60 MINUTES"/>
          <p:cNvSpPr txBox="1">
            <a:spLocks noGrp="1"/>
          </p:cNvSpPr>
          <p:nvPr>
            <p:ph type="body" sz="quarter" idx="14"/>
          </p:nvPr>
        </p:nvSpPr>
        <p:spPr>
          <a:xfrm>
            <a:off x="3724395" y="3386895"/>
            <a:ext cx="1716334" cy="384292"/>
          </a:xfrm>
          <a:prstGeom prst="rect">
            <a:avLst/>
          </a:prstGeom>
        </p:spPr>
        <p:txBody>
          <a:bodyPr anchor="ctr">
            <a:noAutofit/>
          </a:bodyPr>
          <a:lstStyle>
            <a:lvl1pPr>
              <a:lnSpc>
                <a:spcPct val="90000"/>
              </a:lnSpc>
              <a:defRPr sz="2200" b="1">
                <a:solidFill>
                  <a:srgbClr val="FFFFFF"/>
                </a:solidFill>
                <a:latin typeface="Roboto Condensed"/>
                <a:ea typeface="Roboto Condensed"/>
                <a:cs typeface="Roboto Condensed"/>
                <a:sym typeface="Roboto Condensed"/>
              </a:defRPr>
            </a:lvl1pPr>
          </a:lstStyle>
          <a:p>
            <a:r>
              <a:t>60 MINUTES</a:t>
            </a:r>
          </a:p>
        </p:txBody>
      </p:sp>
      <p:sp>
        <p:nvSpPr>
          <p:cNvPr id="333" name="Line"/>
          <p:cNvSpPr/>
          <p:nvPr/>
        </p:nvSpPr>
        <p:spPr>
          <a:xfrm>
            <a:off x="2204259" y="3578446"/>
            <a:ext cx="1466042" cy="1"/>
          </a:xfrm>
          <a:prstGeom prst="line">
            <a:avLst/>
          </a:prstGeom>
          <a:ln w="12700">
            <a:solidFill>
              <a:srgbClr val="FFFFFF"/>
            </a:solidFill>
            <a:miter lim="400000"/>
          </a:ln>
        </p:spPr>
        <p:txBody>
          <a:bodyPr lIns="35718" tIns="35718" rIns="35718" bIns="35718" anchor="ctr"/>
          <a:lstStyle/>
          <a:p>
            <a:pPr>
              <a:defRPr sz="1800"/>
            </a:pPr>
            <a:endParaRPr/>
          </a:p>
        </p:txBody>
      </p:sp>
      <p:sp>
        <p:nvSpPr>
          <p:cNvPr id="334" name="Line"/>
          <p:cNvSpPr/>
          <p:nvPr/>
        </p:nvSpPr>
        <p:spPr>
          <a:xfrm>
            <a:off x="5440727" y="3578446"/>
            <a:ext cx="1466042" cy="1"/>
          </a:xfrm>
          <a:prstGeom prst="line">
            <a:avLst/>
          </a:prstGeom>
          <a:ln w="12700">
            <a:solidFill>
              <a:srgbClr val="FFFFFF"/>
            </a:solidFill>
            <a:miter lim="400000"/>
          </a:ln>
        </p:spPr>
        <p:txBody>
          <a:bodyPr lIns="35718" tIns="35718" rIns="35718" bIns="35718" anchor="ctr"/>
          <a:lstStyle/>
          <a:p>
            <a:pPr>
              <a:defRPr sz="1800"/>
            </a:pPr>
            <a:endParaRPr/>
          </a:p>
        </p:txBody>
      </p:sp>
      <p:pic>
        <p:nvPicPr>
          <p:cNvPr id="335" name="Image" descr="Image"/>
          <p:cNvPicPr>
            <a:picLocks noChangeAspect="1"/>
          </p:cNvPicPr>
          <p:nvPr/>
        </p:nvPicPr>
        <p:blipFill>
          <a:blip r:embed="rId3"/>
          <a:stretch>
            <a:fillRect/>
          </a:stretch>
        </p:blipFill>
        <p:spPr>
          <a:xfrm>
            <a:off x="3955937" y="1975222"/>
            <a:ext cx="1232126" cy="1235977"/>
          </a:xfrm>
          <a:prstGeom prst="rect">
            <a:avLst/>
          </a:prstGeom>
          <a:ln w="3175">
            <a:miter lim="400000"/>
          </a:ln>
        </p:spPr>
      </p:pic>
      <p:pic>
        <p:nvPicPr>
          <p:cNvPr id="336" name="Image" descr="Image"/>
          <p:cNvPicPr>
            <a:picLocks noChangeAspect="1"/>
          </p:cNvPicPr>
          <p:nvPr/>
        </p:nvPicPr>
        <p:blipFill>
          <a:blip r:embed="rId3">
            <a:alphaModFix amt="7000"/>
          </a:blip>
          <a:stretch>
            <a:fillRect/>
          </a:stretch>
        </p:blipFill>
        <p:spPr>
          <a:xfrm>
            <a:off x="2937279" y="5432783"/>
            <a:ext cx="3222496" cy="3232566"/>
          </a:xfrm>
          <a:prstGeom prst="rect">
            <a:avLst/>
          </a:prstGeom>
          <a:ln w="3175">
            <a:miter lim="400000"/>
          </a:ln>
        </p:spPr>
      </p:pic>
      <p:pic>
        <p:nvPicPr>
          <p:cNvPr id="337" name="Image" descr="Image"/>
          <p:cNvPicPr>
            <a:picLocks noChangeAspect="1"/>
          </p:cNvPicPr>
          <p:nvPr/>
        </p:nvPicPr>
        <p:blipFill>
          <a:blip r:embed="rId4"/>
          <a:stretch>
            <a:fillRect/>
          </a:stretch>
        </p:blipFill>
        <p:spPr>
          <a:xfrm>
            <a:off x="3477557" y="926799"/>
            <a:ext cx="2210010" cy="273040"/>
          </a:xfrm>
          <a:prstGeom prst="rect">
            <a:avLst/>
          </a:prstGeom>
          <a:ln w="3175">
            <a:miter lim="400000"/>
          </a:ln>
        </p:spPr>
      </p:pic>
      <p:sp>
        <p:nvSpPr>
          <p:cNvPr id="3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asic Text - 1 column">
    <p:spTree>
      <p:nvGrpSpPr>
        <p:cNvPr id="1" name=""/>
        <p:cNvGrpSpPr/>
        <p:nvPr/>
      </p:nvGrpSpPr>
      <p:grpSpPr>
        <a:xfrm>
          <a:off x="0" y="0"/>
          <a:ext cx="0" cy="0"/>
          <a:chOff x="0" y="0"/>
          <a:chExt cx="0" cy="0"/>
        </a:xfrm>
      </p:grpSpPr>
      <p:pic>
        <p:nvPicPr>
          <p:cNvPr id="347" name="White BG_2.jpg" descr="White BG_2.jpg"/>
          <p:cNvPicPr>
            <a:picLocks noChangeAspect="1"/>
          </p:cNvPicPr>
          <p:nvPr/>
        </p:nvPicPr>
        <p:blipFill>
          <a:blip r:embed="rId2">
            <a:alphaModFix amt="20000"/>
          </a:blip>
          <a:stretch>
            <a:fillRect/>
          </a:stretch>
        </p:blipFill>
        <p:spPr>
          <a:xfrm>
            <a:off x="-2" y="-2493"/>
            <a:ext cx="9144002" cy="7315202"/>
          </a:xfrm>
          <a:prstGeom prst="rect">
            <a:avLst/>
          </a:prstGeom>
          <a:ln w="3175">
            <a:miter lim="400000"/>
          </a:ln>
        </p:spPr>
      </p:pic>
      <p:sp>
        <p:nvSpPr>
          <p:cNvPr id="348" name="Body Level One…"/>
          <p:cNvSpPr txBox="1">
            <a:spLocks noGrp="1"/>
          </p:cNvSpPr>
          <p:nvPr>
            <p:ph type="body" sz="quarter" idx="1"/>
          </p:nvPr>
        </p:nvSpPr>
        <p:spPr>
          <a:xfrm>
            <a:off x="651988" y="392504"/>
            <a:ext cx="7713022" cy="808039"/>
          </a:xfrm>
          <a:prstGeom prst="rect">
            <a:avLst/>
          </a:prstGeom>
        </p:spPr>
        <p:txBody>
          <a:bodyPr lIns="35717" tIns="35717" rIns="35717" bIns="35717" anchor="ctr"/>
          <a:lstStyle>
            <a:lvl1pPr algn="l">
              <a:lnSpc>
                <a:spcPct val="80000"/>
              </a:lnSpc>
              <a:defRPr sz="4800">
                <a:solidFill>
                  <a:srgbClr val="0057BA"/>
                </a:solidFill>
                <a:latin typeface="Bebas Neue Bold"/>
                <a:ea typeface="Bebas Neue Bold"/>
                <a:cs typeface="Bebas Neue Bold"/>
                <a:sym typeface="Bebas Neue Bold"/>
              </a:defRPr>
            </a:lvl1pPr>
            <a:lvl2pPr indent="0" algn="l">
              <a:lnSpc>
                <a:spcPct val="80000"/>
              </a:lnSpc>
              <a:defRPr sz="4800">
                <a:solidFill>
                  <a:srgbClr val="0057BA"/>
                </a:solidFill>
                <a:latin typeface="Bebas Neue Bold"/>
                <a:ea typeface="Bebas Neue Bold"/>
                <a:cs typeface="Bebas Neue Bold"/>
                <a:sym typeface="Bebas Neue Bold"/>
              </a:defRPr>
            </a:lvl2pPr>
            <a:lvl3pPr indent="0" algn="l">
              <a:lnSpc>
                <a:spcPct val="80000"/>
              </a:lnSpc>
              <a:defRPr sz="4800">
                <a:solidFill>
                  <a:srgbClr val="0057BA"/>
                </a:solidFill>
                <a:latin typeface="Bebas Neue Bold"/>
                <a:ea typeface="Bebas Neue Bold"/>
                <a:cs typeface="Bebas Neue Bold"/>
                <a:sym typeface="Bebas Neue Bold"/>
              </a:defRPr>
            </a:lvl3pPr>
            <a:lvl4pPr indent="0" algn="l">
              <a:lnSpc>
                <a:spcPct val="80000"/>
              </a:lnSpc>
              <a:defRPr sz="4800">
                <a:solidFill>
                  <a:srgbClr val="0057BA"/>
                </a:solidFill>
                <a:latin typeface="Bebas Neue Bold"/>
                <a:ea typeface="Bebas Neue Bold"/>
                <a:cs typeface="Bebas Neue Bold"/>
                <a:sym typeface="Bebas Neue Bold"/>
              </a:defRPr>
            </a:lvl4pPr>
            <a:lvl5pPr indent="0" algn="l">
              <a:lnSpc>
                <a:spcPct val="80000"/>
              </a:lnSpc>
              <a:defRPr sz="4800">
                <a:solidFill>
                  <a:srgbClr val="0057BA"/>
                </a:solidFill>
                <a:latin typeface="Bebas Neue Bold"/>
                <a:ea typeface="Bebas Neue Bold"/>
                <a:cs typeface="Bebas Neue Bold"/>
                <a:sym typeface="Bebas Neue Bold"/>
              </a:defRPr>
            </a:lvl5pPr>
          </a:lstStyle>
          <a:p>
            <a:r>
              <a:t>Body Level One</a:t>
            </a:r>
          </a:p>
          <a:p>
            <a:pPr lvl="1"/>
            <a:r>
              <a:t>Body Level Two</a:t>
            </a:r>
          </a:p>
          <a:p>
            <a:pPr lvl="2"/>
            <a:r>
              <a:t>Body Level Three</a:t>
            </a:r>
          </a:p>
          <a:p>
            <a:pPr lvl="3"/>
            <a:r>
              <a:t>Body Level Four</a:t>
            </a:r>
          </a:p>
          <a:p>
            <a:pPr lvl="4"/>
            <a:r>
              <a:t>Body Level Five</a:t>
            </a:r>
          </a:p>
        </p:txBody>
      </p:sp>
      <p:sp>
        <p:nvSpPr>
          <p:cNvPr id="349" name="Shape 109"/>
          <p:cNvSpPr/>
          <p:nvPr/>
        </p:nvSpPr>
        <p:spPr>
          <a:xfrm>
            <a:off x="915" y="-2"/>
            <a:ext cx="392508" cy="392509"/>
          </a:xfrm>
          <a:prstGeom prst="rect">
            <a:avLst/>
          </a:prstGeom>
          <a:solidFill>
            <a:srgbClr val="0055B9"/>
          </a:solidFill>
          <a:ln w="3175">
            <a:miter lim="400000"/>
          </a:ln>
        </p:spPr>
        <p:txBody>
          <a:bodyPr lIns="35717" tIns="35717" rIns="35717" bIns="35717" anchor="ctr"/>
          <a:lstStyle/>
          <a:p>
            <a:pPr>
              <a:defRPr sz="1800">
                <a:solidFill>
                  <a:srgbClr val="FFFFFF"/>
                </a:solidFill>
              </a:defRPr>
            </a:pPr>
            <a:endParaRPr/>
          </a:p>
        </p:txBody>
      </p:sp>
      <p:sp>
        <p:nvSpPr>
          <p:cNvPr id="350" name="Shape 110"/>
          <p:cNvSpPr>
            <a:spLocks noGrp="1"/>
          </p:cNvSpPr>
          <p:nvPr>
            <p:ph type="body" sz="half" idx="13"/>
          </p:nvPr>
        </p:nvSpPr>
        <p:spPr>
          <a:xfrm>
            <a:off x="651990" y="1434221"/>
            <a:ext cx="7840020" cy="3190559"/>
          </a:xfrm>
          <a:prstGeom prst="rect">
            <a:avLst/>
          </a:prstGeom>
        </p:spPr>
        <p:txBody>
          <a:bodyPr lIns="35717" tIns="35717" rIns="35717" bIns="35717"/>
          <a:lstStyle/>
          <a:p>
            <a:pPr algn="l">
              <a:lnSpc>
                <a:spcPct val="90000"/>
              </a:lnSpc>
              <a:spcBef>
                <a:spcPts val="1600"/>
              </a:spcBef>
              <a:defRPr sz="3500">
                <a:solidFill>
                  <a:srgbClr val="00B9B3"/>
                </a:solidFill>
                <a:latin typeface="Bebas Neue Regular"/>
                <a:ea typeface="Bebas Neue Regular"/>
                <a:cs typeface="Bebas Neue Regular"/>
                <a:sym typeface="Bebas Neue Regular"/>
              </a:defRPr>
            </a:pPr>
            <a:endParaRPr/>
          </a:p>
        </p:txBody>
      </p:sp>
      <p:sp>
        <p:nvSpPr>
          <p:cNvPr id="351" name="Shape 111"/>
          <p:cNvSpPr/>
          <p:nvPr/>
        </p:nvSpPr>
        <p:spPr>
          <a:xfrm>
            <a:off x="-1" y="7002354"/>
            <a:ext cx="9144001" cy="312846"/>
          </a:xfrm>
          <a:prstGeom prst="rect">
            <a:avLst/>
          </a:prstGeom>
          <a:solidFill>
            <a:srgbClr val="0055B9"/>
          </a:solidFill>
          <a:ln w="3175">
            <a:miter lim="400000"/>
          </a:ln>
        </p:spPr>
        <p:txBody>
          <a:bodyPr lIns="35717" tIns="35717" rIns="35717" bIns="35717" anchor="ctr"/>
          <a:lstStyle/>
          <a:p>
            <a:pPr>
              <a:defRPr sz="1600">
                <a:solidFill>
                  <a:srgbClr val="0055B9"/>
                </a:solidFill>
              </a:defRPr>
            </a:pPr>
            <a:endParaRPr/>
          </a:p>
        </p:txBody>
      </p:sp>
      <p:pic>
        <p:nvPicPr>
          <p:cNvPr id="352" name="logo_ce-en-quadri.pdf" descr="logo_ce-en-quadri.pdf"/>
          <p:cNvPicPr>
            <a:picLocks noChangeAspect="1"/>
          </p:cNvPicPr>
          <p:nvPr/>
        </p:nvPicPr>
        <p:blipFill>
          <a:blip r:embed="rId3"/>
          <a:stretch>
            <a:fillRect/>
          </a:stretch>
        </p:blipFill>
        <p:spPr>
          <a:xfrm>
            <a:off x="7797386" y="6489093"/>
            <a:ext cx="1016002" cy="705451"/>
          </a:xfrm>
          <a:prstGeom prst="rect">
            <a:avLst/>
          </a:prstGeom>
          <a:ln w="3175">
            <a:miter lim="400000"/>
          </a:ln>
        </p:spPr>
      </p:pic>
      <p:pic>
        <p:nvPicPr>
          <p:cNvPr id="353" name="pasted-image.pdf" descr="pasted-image.pdf"/>
          <p:cNvPicPr>
            <a:picLocks noChangeAspect="1"/>
          </p:cNvPicPr>
          <p:nvPr/>
        </p:nvPicPr>
        <p:blipFill>
          <a:blip r:embed="rId4"/>
          <a:stretch>
            <a:fillRect/>
          </a:stretch>
        </p:blipFill>
        <p:spPr>
          <a:xfrm>
            <a:off x="372674" y="6735795"/>
            <a:ext cx="1716335" cy="212049"/>
          </a:xfrm>
          <a:prstGeom prst="rect">
            <a:avLst/>
          </a:prstGeom>
          <a:ln w="3175">
            <a:miter lim="400000"/>
          </a:ln>
        </p:spPr>
      </p:pic>
      <p:sp>
        <p:nvSpPr>
          <p:cNvPr id="354" name="Shape 114"/>
          <p:cNvSpPr>
            <a:spLocks noGrp="1"/>
          </p:cNvSpPr>
          <p:nvPr>
            <p:ph type="body" sz="quarter" idx="14"/>
          </p:nvPr>
        </p:nvSpPr>
        <p:spPr>
          <a:xfrm>
            <a:off x="4311465" y="6691800"/>
            <a:ext cx="3105335" cy="300040"/>
          </a:xfrm>
          <a:prstGeom prst="rect">
            <a:avLst/>
          </a:prstGeom>
        </p:spPr>
        <p:txBody>
          <a:bodyPr lIns="35717" tIns="35717" rIns="35717" bIns="35717" anchor="ctr"/>
          <a:lstStyle/>
          <a:p>
            <a:pPr algn="r">
              <a:lnSpc>
                <a:spcPct val="80000"/>
              </a:lnSpc>
              <a:defRPr sz="1400">
                <a:solidFill>
                  <a:srgbClr val="53585F"/>
                </a:solidFill>
                <a:latin typeface="Bebas Neue Regular"/>
                <a:ea typeface="Bebas Neue Regular"/>
                <a:cs typeface="Bebas Neue Regular"/>
                <a:sym typeface="Bebas Neue Regular"/>
              </a:defRPr>
            </a:pPr>
            <a:endParaRPr/>
          </a:p>
        </p:txBody>
      </p:sp>
      <p:sp>
        <p:nvSpPr>
          <p:cNvPr id="355" name="Slide Number"/>
          <p:cNvSpPr txBox="1">
            <a:spLocks noGrp="1"/>
          </p:cNvSpPr>
          <p:nvPr>
            <p:ph type="sldNum" sz="quarter" idx="2"/>
          </p:nvPr>
        </p:nvSpPr>
        <p:spPr>
          <a:xfrm>
            <a:off x="8758732" y="7034158"/>
            <a:ext cx="253606" cy="249237"/>
          </a:xfrm>
          <a:prstGeom prst="rect">
            <a:avLst/>
          </a:prstGeom>
        </p:spPr>
        <p:txBody>
          <a:bodyPr lIns="35717" tIns="35717" rIns="35717" bIns="35717"/>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Quote White">
    <p:spTree>
      <p:nvGrpSpPr>
        <p:cNvPr id="1" name=""/>
        <p:cNvGrpSpPr/>
        <p:nvPr/>
      </p:nvGrpSpPr>
      <p:grpSpPr>
        <a:xfrm>
          <a:off x="0" y="0"/>
          <a:ext cx="0" cy="0"/>
          <a:chOff x="0" y="0"/>
          <a:chExt cx="0" cy="0"/>
        </a:xfrm>
      </p:grpSpPr>
      <p:pic>
        <p:nvPicPr>
          <p:cNvPr id="357" name="White BG_2.jpg" descr="White BG_2.jpg"/>
          <p:cNvPicPr>
            <a:picLocks noChangeAspect="1"/>
          </p:cNvPicPr>
          <p:nvPr/>
        </p:nvPicPr>
        <p:blipFill>
          <a:blip r:embed="rId2">
            <a:alphaModFix amt="30000"/>
          </a:blip>
          <a:stretch>
            <a:fillRect/>
          </a:stretch>
        </p:blipFill>
        <p:spPr>
          <a:xfrm>
            <a:off x="-2" y="-2493"/>
            <a:ext cx="9144002" cy="7315202"/>
          </a:xfrm>
          <a:prstGeom prst="rect">
            <a:avLst/>
          </a:prstGeom>
          <a:ln w="3175">
            <a:miter lim="400000"/>
          </a:ln>
        </p:spPr>
      </p:pic>
      <p:sp>
        <p:nvSpPr>
          <p:cNvPr id="358" name="Body Level One…"/>
          <p:cNvSpPr txBox="1">
            <a:spLocks noGrp="1"/>
          </p:cNvSpPr>
          <p:nvPr>
            <p:ph type="body" sz="half" idx="1"/>
          </p:nvPr>
        </p:nvSpPr>
        <p:spPr>
          <a:xfrm>
            <a:off x="819063" y="1784350"/>
            <a:ext cx="7505874" cy="3213101"/>
          </a:xfrm>
          <a:prstGeom prst="rect">
            <a:avLst/>
          </a:prstGeom>
        </p:spPr>
        <p:txBody>
          <a:bodyPr lIns="38100" tIns="38100" rIns="38100" bIns="38100" anchor="ctr"/>
          <a:lstStyle>
            <a:lvl1pPr>
              <a:lnSpc>
                <a:spcPct val="80000"/>
              </a:lnSpc>
              <a:defRPr sz="7800">
                <a:solidFill>
                  <a:srgbClr val="0055B9"/>
                </a:solidFill>
                <a:latin typeface="Bebas Neue Bold"/>
                <a:ea typeface="Bebas Neue Bold"/>
                <a:cs typeface="Bebas Neue Bold"/>
                <a:sym typeface="Bebas Neue Bold"/>
              </a:defRPr>
            </a:lvl1pPr>
            <a:lvl2pPr indent="0">
              <a:lnSpc>
                <a:spcPct val="80000"/>
              </a:lnSpc>
              <a:defRPr sz="7800">
                <a:solidFill>
                  <a:srgbClr val="0055B9"/>
                </a:solidFill>
                <a:latin typeface="Bebas Neue Bold"/>
                <a:ea typeface="Bebas Neue Bold"/>
                <a:cs typeface="Bebas Neue Bold"/>
                <a:sym typeface="Bebas Neue Bold"/>
              </a:defRPr>
            </a:lvl2pPr>
            <a:lvl3pPr indent="0">
              <a:lnSpc>
                <a:spcPct val="80000"/>
              </a:lnSpc>
              <a:defRPr sz="7800">
                <a:solidFill>
                  <a:srgbClr val="0055B9"/>
                </a:solidFill>
                <a:latin typeface="Bebas Neue Bold"/>
                <a:ea typeface="Bebas Neue Bold"/>
                <a:cs typeface="Bebas Neue Bold"/>
                <a:sym typeface="Bebas Neue Bold"/>
              </a:defRPr>
            </a:lvl3pPr>
            <a:lvl4pPr indent="0">
              <a:lnSpc>
                <a:spcPct val="80000"/>
              </a:lnSpc>
              <a:defRPr sz="7800">
                <a:solidFill>
                  <a:srgbClr val="0055B9"/>
                </a:solidFill>
                <a:latin typeface="Bebas Neue Bold"/>
                <a:ea typeface="Bebas Neue Bold"/>
                <a:cs typeface="Bebas Neue Bold"/>
                <a:sym typeface="Bebas Neue Bold"/>
              </a:defRPr>
            </a:lvl4pPr>
            <a:lvl5pPr indent="0">
              <a:lnSpc>
                <a:spcPct val="80000"/>
              </a:lnSpc>
              <a:defRPr sz="7800">
                <a:solidFill>
                  <a:srgbClr val="0055B9"/>
                </a:solidFill>
                <a:latin typeface="Bebas Neue Bold"/>
                <a:ea typeface="Bebas Neue Bold"/>
                <a:cs typeface="Bebas Neue Bold"/>
                <a:sym typeface="Bebas Neue Bold"/>
              </a:defRPr>
            </a:lvl5pPr>
          </a:lstStyle>
          <a:p>
            <a:r>
              <a:t>Body Level One</a:t>
            </a:r>
          </a:p>
          <a:p>
            <a:pPr lvl="1"/>
            <a:r>
              <a:t>Body Level Two</a:t>
            </a:r>
          </a:p>
          <a:p>
            <a:pPr lvl="2"/>
            <a:r>
              <a:t>Body Level Three</a:t>
            </a:r>
          </a:p>
          <a:p>
            <a:pPr lvl="3"/>
            <a:r>
              <a:t>Body Level Four</a:t>
            </a:r>
          </a:p>
          <a:p>
            <a:pPr lvl="4"/>
            <a:r>
              <a:t>Body Level Five</a:t>
            </a:r>
          </a:p>
        </p:txBody>
      </p:sp>
      <p:sp>
        <p:nvSpPr>
          <p:cNvPr id="359" name="Shape 412"/>
          <p:cNvSpPr/>
          <p:nvPr/>
        </p:nvSpPr>
        <p:spPr>
          <a:xfrm>
            <a:off x="-1" y="7002354"/>
            <a:ext cx="9144001" cy="312846"/>
          </a:xfrm>
          <a:prstGeom prst="rect">
            <a:avLst/>
          </a:prstGeom>
          <a:solidFill>
            <a:srgbClr val="0055B9"/>
          </a:solidFill>
          <a:ln w="3175">
            <a:miter lim="400000"/>
          </a:ln>
        </p:spPr>
        <p:txBody>
          <a:bodyPr lIns="35717" tIns="35717" rIns="35717" bIns="35717" anchor="ctr"/>
          <a:lstStyle/>
          <a:p>
            <a:pPr>
              <a:defRPr sz="1600">
                <a:solidFill>
                  <a:srgbClr val="0055B9"/>
                </a:solidFill>
              </a:defRPr>
            </a:pPr>
            <a:endParaRPr/>
          </a:p>
        </p:txBody>
      </p:sp>
      <p:pic>
        <p:nvPicPr>
          <p:cNvPr id="360" name="logo_ce-en-quadri.pdf" descr="logo_ce-en-quadri.pdf"/>
          <p:cNvPicPr>
            <a:picLocks noChangeAspect="1"/>
          </p:cNvPicPr>
          <p:nvPr/>
        </p:nvPicPr>
        <p:blipFill>
          <a:blip r:embed="rId3"/>
          <a:stretch>
            <a:fillRect/>
          </a:stretch>
        </p:blipFill>
        <p:spPr>
          <a:xfrm>
            <a:off x="7771986" y="6555240"/>
            <a:ext cx="889415" cy="617557"/>
          </a:xfrm>
          <a:prstGeom prst="rect">
            <a:avLst/>
          </a:prstGeom>
          <a:ln w="3175">
            <a:miter lim="400000"/>
          </a:ln>
        </p:spPr>
      </p:pic>
      <p:pic>
        <p:nvPicPr>
          <p:cNvPr id="361" name="pasted-image.pdf" descr="pasted-image.pdf"/>
          <p:cNvPicPr>
            <a:picLocks noChangeAspect="1"/>
          </p:cNvPicPr>
          <p:nvPr/>
        </p:nvPicPr>
        <p:blipFill>
          <a:blip r:embed="rId4"/>
          <a:stretch>
            <a:fillRect/>
          </a:stretch>
        </p:blipFill>
        <p:spPr>
          <a:xfrm>
            <a:off x="372674" y="6735795"/>
            <a:ext cx="1716335" cy="212049"/>
          </a:xfrm>
          <a:prstGeom prst="rect">
            <a:avLst/>
          </a:prstGeom>
          <a:ln w="3175">
            <a:miter lim="400000"/>
          </a:ln>
        </p:spPr>
      </p:pic>
      <p:sp>
        <p:nvSpPr>
          <p:cNvPr id="362" name="Shape 415"/>
          <p:cNvSpPr>
            <a:spLocks noGrp="1"/>
          </p:cNvSpPr>
          <p:nvPr>
            <p:ph type="body" sz="quarter" idx="13"/>
          </p:nvPr>
        </p:nvSpPr>
        <p:spPr>
          <a:xfrm>
            <a:off x="4311465" y="6691800"/>
            <a:ext cx="3105335" cy="300040"/>
          </a:xfrm>
          <a:prstGeom prst="rect">
            <a:avLst/>
          </a:prstGeom>
        </p:spPr>
        <p:txBody>
          <a:bodyPr lIns="35717" tIns="35717" rIns="35717" bIns="35717" anchor="b"/>
          <a:lstStyle/>
          <a:p>
            <a:pPr algn="r">
              <a:lnSpc>
                <a:spcPct val="80000"/>
              </a:lnSpc>
              <a:defRPr sz="1400">
                <a:solidFill>
                  <a:srgbClr val="53585F"/>
                </a:solidFill>
                <a:latin typeface="Bebas Neue Regular"/>
                <a:ea typeface="Bebas Neue Regular"/>
                <a:cs typeface="Bebas Neue Regular"/>
                <a:sym typeface="Bebas Neue Regular"/>
              </a:defRPr>
            </a:pPr>
            <a:endParaRPr/>
          </a:p>
        </p:txBody>
      </p:sp>
      <p:sp>
        <p:nvSpPr>
          <p:cNvPr id="363" name="Shape 416"/>
          <p:cNvSpPr>
            <a:spLocks noGrp="1"/>
          </p:cNvSpPr>
          <p:nvPr>
            <p:ph type="body" sz="quarter" idx="14"/>
          </p:nvPr>
        </p:nvSpPr>
        <p:spPr>
          <a:xfrm>
            <a:off x="1799196" y="5003679"/>
            <a:ext cx="5547114" cy="427040"/>
          </a:xfrm>
          <a:prstGeom prst="rect">
            <a:avLst/>
          </a:prstGeom>
        </p:spPr>
        <p:txBody>
          <a:bodyPr lIns="35717" tIns="35717" rIns="35717" bIns="35717" anchor="ctr"/>
          <a:lstStyle/>
          <a:p>
            <a:pPr>
              <a:lnSpc>
                <a:spcPct val="90000"/>
              </a:lnSpc>
              <a:defRPr sz="2200">
                <a:solidFill>
                  <a:srgbClr val="53585F"/>
                </a:solidFill>
                <a:latin typeface="Bebas Neue Regular"/>
                <a:ea typeface="Bebas Neue Regular"/>
                <a:cs typeface="Bebas Neue Regular"/>
                <a:sym typeface="Bebas Neue Regular"/>
              </a:defRPr>
            </a:pPr>
            <a:endParaRPr/>
          </a:p>
        </p:txBody>
      </p:sp>
      <p:pic>
        <p:nvPicPr>
          <p:cNvPr id="364" name="pasted-image.pdf" descr="pasted-image.pdf"/>
          <p:cNvPicPr>
            <a:picLocks noChangeAspect="1"/>
          </p:cNvPicPr>
          <p:nvPr/>
        </p:nvPicPr>
        <p:blipFill>
          <a:blip r:embed="rId5"/>
          <a:stretch>
            <a:fillRect/>
          </a:stretch>
        </p:blipFill>
        <p:spPr>
          <a:xfrm rot="10800000">
            <a:off x="6911788" y="4833172"/>
            <a:ext cx="1099085" cy="887116"/>
          </a:xfrm>
          <a:prstGeom prst="rect">
            <a:avLst/>
          </a:prstGeom>
          <a:ln w="3175">
            <a:miter lim="400000"/>
          </a:ln>
        </p:spPr>
      </p:pic>
      <p:pic>
        <p:nvPicPr>
          <p:cNvPr id="365" name="pasted-image.pdf" descr="pasted-image.pdf"/>
          <p:cNvPicPr>
            <a:picLocks noChangeAspect="1"/>
          </p:cNvPicPr>
          <p:nvPr/>
        </p:nvPicPr>
        <p:blipFill>
          <a:blip r:embed="rId5"/>
          <a:stretch>
            <a:fillRect/>
          </a:stretch>
        </p:blipFill>
        <p:spPr>
          <a:xfrm>
            <a:off x="989925" y="1062334"/>
            <a:ext cx="1099084" cy="887116"/>
          </a:xfrm>
          <a:prstGeom prst="rect">
            <a:avLst/>
          </a:prstGeom>
          <a:ln w="3175">
            <a:miter lim="400000"/>
          </a:ln>
        </p:spPr>
      </p:pic>
      <p:sp>
        <p:nvSpPr>
          <p:cNvPr id="366" name="Slide Number"/>
          <p:cNvSpPr txBox="1">
            <a:spLocks noGrp="1"/>
          </p:cNvSpPr>
          <p:nvPr>
            <p:ph type="sldNum" sz="quarter" idx="2"/>
          </p:nvPr>
        </p:nvSpPr>
        <p:spPr>
          <a:xfrm>
            <a:off x="8784132" y="7034158"/>
            <a:ext cx="253606" cy="249237"/>
          </a:xfrm>
          <a:prstGeom prst="rect">
            <a:avLst/>
          </a:prstGeom>
        </p:spPr>
        <p:txBody>
          <a:bodyPr lIns="35717" tIns="35717" rIns="35717" bIns="35717"/>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Bullets - 1 column">
    <p:spTree>
      <p:nvGrpSpPr>
        <p:cNvPr id="1" name=""/>
        <p:cNvGrpSpPr/>
        <p:nvPr/>
      </p:nvGrpSpPr>
      <p:grpSpPr>
        <a:xfrm>
          <a:off x="0" y="0"/>
          <a:ext cx="0" cy="0"/>
          <a:chOff x="0" y="0"/>
          <a:chExt cx="0" cy="0"/>
        </a:xfrm>
      </p:grpSpPr>
      <p:pic>
        <p:nvPicPr>
          <p:cNvPr id="368" name="White BG_2.jpg" descr="White BG_2.jpg"/>
          <p:cNvPicPr>
            <a:picLocks noChangeAspect="1"/>
          </p:cNvPicPr>
          <p:nvPr/>
        </p:nvPicPr>
        <p:blipFill>
          <a:blip r:embed="rId2">
            <a:alphaModFix amt="20000"/>
          </a:blip>
          <a:stretch>
            <a:fillRect/>
          </a:stretch>
        </p:blipFill>
        <p:spPr>
          <a:xfrm>
            <a:off x="-2" y="-2493"/>
            <a:ext cx="9144002" cy="7315202"/>
          </a:xfrm>
          <a:prstGeom prst="rect">
            <a:avLst/>
          </a:prstGeom>
          <a:ln w="3175">
            <a:miter lim="400000"/>
          </a:ln>
        </p:spPr>
      </p:pic>
      <p:sp>
        <p:nvSpPr>
          <p:cNvPr id="369" name="Body Level One…"/>
          <p:cNvSpPr txBox="1">
            <a:spLocks noGrp="1"/>
          </p:cNvSpPr>
          <p:nvPr>
            <p:ph type="body" sz="quarter" idx="1"/>
          </p:nvPr>
        </p:nvSpPr>
        <p:spPr>
          <a:xfrm>
            <a:off x="715488" y="392504"/>
            <a:ext cx="7713022" cy="808039"/>
          </a:xfrm>
          <a:prstGeom prst="rect">
            <a:avLst/>
          </a:prstGeom>
        </p:spPr>
        <p:txBody>
          <a:bodyPr lIns="35717" tIns="35717" rIns="35717" bIns="35717" anchor="ctr"/>
          <a:lstStyle>
            <a:lvl1pPr algn="l">
              <a:lnSpc>
                <a:spcPct val="80000"/>
              </a:lnSpc>
              <a:spcBef>
                <a:spcPts val="1200"/>
              </a:spcBef>
              <a:defRPr sz="4800">
                <a:solidFill>
                  <a:srgbClr val="0057BA"/>
                </a:solidFill>
                <a:latin typeface="Bebas Neue Bold"/>
                <a:ea typeface="Bebas Neue Bold"/>
                <a:cs typeface="Bebas Neue Bold"/>
                <a:sym typeface="Bebas Neue Bold"/>
              </a:defRPr>
            </a:lvl1pPr>
            <a:lvl2pPr indent="0" algn="l">
              <a:lnSpc>
                <a:spcPct val="80000"/>
              </a:lnSpc>
              <a:spcBef>
                <a:spcPts val="1200"/>
              </a:spcBef>
              <a:defRPr sz="4800">
                <a:solidFill>
                  <a:srgbClr val="0057BA"/>
                </a:solidFill>
                <a:latin typeface="Bebas Neue Bold"/>
                <a:ea typeface="Bebas Neue Bold"/>
                <a:cs typeface="Bebas Neue Bold"/>
                <a:sym typeface="Bebas Neue Bold"/>
              </a:defRPr>
            </a:lvl2pPr>
            <a:lvl3pPr indent="0" algn="l">
              <a:lnSpc>
                <a:spcPct val="80000"/>
              </a:lnSpc>
              <a:spcBef>
                <a:spcPts val="1200"/>
              </a:spcBef>
              <a:defRPr sz="4800">
                <a:solidFill>
                  <a:srgbClr val="0057BA"/>
                </a:solidFill>
                <a:latin typeface="Bebas Neue Bold"/>
                <a:ea typeface="Bebas Neue Bold"/>
                <a:cs typeface="Bebas Neue Bold"/>
                <a:sym typeface="Bebas Neue Bold"/>
              </a:defRPr>
            </a:lvl3pPr>
            <a:lvl4pPr indent="0" algn="l">
              <a:lnSpc>
                <a:spcPct val="80000"/>
              </a:lnSpc>
              <a:spcBef>
                <a:spcPts val="1200"/>
              </a:spcBef>
              <a:defRPr sz="4800">
                <a:solidFill>
                  <a:srgbClr val="0057BA"/>
                </a:solidFill>
                <a:latin typeface="Bebas Neue Bold"/>
                <a:ea typeface="Bebas Neue Bold"/>
                <a:cs typeface="Bebas Neue Bold"/>
                <a:sym typeface="Bebas Neue Bold"/>
              </a:defRPr>
            </a:lvl4pPr>
            <a:lvl5pPr indent="0" algn="l">
              <a:lnSpc>
                <a:spcPct val="80000"/>
              </a:lnSpc>
              <a:spcBef>
                <a:spcPts val="1200"/>
              </a:spcBef>
              <a:defRPr sz="4800">
                <a:solidFill>
                  <a:srgbClr val="0057BA"/>
                </a:solidFill>
                <a:latin typeface="Bebas Neue Bold"/>
                <a:ea typeface="Bebas Neue Bold"/>
                <a:cs typeface="Bebas Neue Bold"/>
                <a:sym typeface="Bebas Neue Bold"/>
              </a:defRPr>
            </a:lvl5pPr>
          </a:lstStyle>
          <a:p>
            <a:r>
              <a:t>Body Level One</a:t>
            </a:r>
          </a:p>
          <a:p>
            <a:pPr lvl="1"/>
            <a:r>
              <a:t>Body Level Two</a:t>
            </a:r>
          </a:p>
          <a:p>
            <a:pPr lvl="2"/>
            <a:r>
              <a:t>Body Level Three</a:t>
            </a:r>
          </a:p>
          <a:p>
            <a:pPr lvl="3"/>
            <a:r>
              <a:t>Body Level Four</a:t>
            </a:r>
          </a:p>
          <a:p>
            <a:pPr lvl="4"/>
            <a:r>
              <a:t>Body Level Five</a:t>
            </a:r>
          </a:p>
        </p:txBody>
      </p:sp>
      <p:sp>
        <p:nvSpPr>
          <p:cNvPr id="370" name="Shape 139"/>
          <p:cNvSpPr/>
          <p:nvPr/>
        </p:nvSpPr>
        <p:spPr>
          <a:xfrm>
            <a:off x="915" y="-2"/>
            <a:ext cx="392508" cy="392509"/>
          </a:xfrm>
          <a:prstGeom prst="rect">
            <a:avLst/>
          </a:prstGeom>
          <a:solidFill>
            <a:srgbClr val="0055B9"/>
          </a:solidFill>
          <a:ln w="3175">
            <a:miter lim="400000"/>
          </a:ln>
        </p:spPr>
        <p:txBody>
          <a:bodyPr lIns="35717" tIns="35717" rIns="35717" bIns="35717" anchor="ctr"/>
          <a:lstStyle/>
          <a:p>
            <a:pPr>
              <a:defRPr sz="1800">
                <a:solidFill>
                  <a:srgbClr val="FFFFFF"/>
                </a:solidFill>
              </a:defRPr>
            </a:pPr>
            <a:endParaRPr/>
          </a:p>
        </p:txBody>
      </p:sp>
      <p:sp>
        <p:nvSpPr>
          <p:cNvPr id="371" name="Shape 140"/>
          <p:cNvSpPr>
            <a:spLocks noGrp="1"/>
          </p:cNvSpPr>
          <p:nvPr>
            <p:ph type="body" idx="13"/>
          </p:nvPr>
        </p:nvSpPr>
        <p:spPr>
          <a:xfrm>
            <a:off x="715488" y="1446921"/>
            <a:ext cx="7713024" cy="4389441"/>
          </a:xfrm>
          <a:prstGeom prst="rect">
            <a:avLst/>
          </a:prstGeom>
        </p:spPr>
        <p:txBody>
          <a:bodyPr lIns="35717" tIns="35717" rIns="35717" bIns="35717"/>
          <a:lstStyle/>
          <a:p>
            <a:pPr algn="l">
              <a:spcBef>
                <a:spcPts val="1200"/>
              </a:spcBef>
              <a:defRPr sz="3500">
                <a:solidFill>
                  <a:srgbClr val="00B9B3"/>
                </a:solidFill>
                <a:latin typeface="Bebas Neue Regular"/>
                <a:ea typeface="Bebas Neue Regular"/>
                <a:cs typeface="Bebas Neue Regular"/>
                <a:sym typeface="Bebas Neue Regular"/>
              </a:defRPr>
            </a:pPr>
            <a:endParaRPr/>
          </a:p>
        </p:txBody>
      </p:sp>
      <p:sp>
        <p:nvSpPr>
          <p:cNvPr id="372" name="Shape 141"/>
          <p:cNvSpPr/>
          <p:nvPr/>
        </p:nvSpPr>
        <p:spPr>
          <a:xfrm>
            <a:off x="-1" y="7002354"/>
            <a:ext cx="9144001" cy="312846"/>
          </a:xfrm>
          <a:prstGeom prst="rect">
            <a:avLst/>
          </a:prstGeom>
          <a:solidFill>
            <a:srgbClr val="0055B9"/>
          </a:solidFill>
          <a:ln w="3175">
            <a:miter lim="400000"/>
          </a:ln>
        </p:spPr>
        <p:txBody>
          <a:bodyPr lIns="35717" tIns="35717" rIns="35717" bIns="35717" anchor="ctr"/>
          <a:lstStyle/>
          <a:p>
            <a:pPr>
              <a:defRPr sz="1600">
                <a:solidFill>
                  <a:srgbClr val="0055B9"/>
                </a:solidFill>
              </a:defRPr>
            </a:pPr>
            <a:endParaRPr/>
          </a:p>
        </p:txBody>
      </p:sp>
      <p:pic>
        <p:nvPicPr>
          <p:cNvPr id="373" name="logo_ce-en-quadri.pdf" descr="logo_ce-en-quadri.pdf"/>
          <p:cNvPicPr>
            <a:picLocks noChangeAspect="1"/>
          </p:cNvPicPr>
          <p:nvPr/>
        </p:nvPicPr>
        <p:blipFill>
          <a:blip r:embed="rId3"/>
          <a:stretch>
            <a:fillRect/>
          </a:stretch>
        </p:blipFill>
        <p:spPr>
          <a:xfrm>
            <a:off x="7873586" y="6489093"/>
            <a:ext cx="1016002" cy="705451"/>
          </a:xfrm>
          <a:prstGeom prst="rect">
            <a:avLst/>
          </a:prstGeom>
          <a:ln w="3175">
            <a:miter lim="400000"/>
          </a:ln>
        </p:spPr>
      </p:pic>
      <p:pic>
        <p:nvPicPr>
          <p:cNvPr id="374" name="pasted-image.pdf" descr="pasted-image.pdf"/>
          <p:cNvPicPr>
            <a:picLocks noChangeAspect="1"/>
          </p:cNvPicPr>
          <p:nvPr/>
        </p:nvPicPr>
        <p:blipFill>
          <a:blip r:embed="rId4"/>
          <a:stretch>
            <a:fillRect/>
          </a:stretch>
        </p:blipFill>
        <p:spPr>
          <a:xfrm>
            <a:off x="372674" y="6735795"/>
            <a:ext cx="1716335" cy="212049"/>
          </a:xfrm>
          <a:prstGeom prst="rect">
            <a:avLst/>
          </a:prstGeom>
          <a:ln w="3175">
            <a:miter lim="400000"/>
          </a:ln>
        </p:spPr>
      </p:pic>
      <p:sp>
        <p:nvSpPr>
          <p:cNvPr id="375" name="Shape 144"/>
          <p:cNvSpPr>
            <a:spLocks noGrp="1"/>
          </p:cNvSpPr>
          <p:nvPr>
            <p:ph type="body" sz="quarter" idx="14"/>
          </p:nvPr>
        </p:nvSpPr>
        <p:spPr>
          <a:xfrm>
            <a:off x="4311465" y="6691800"/>
            <a:ext cx="3105335" cy="300040"/>
          </a:xfrm>
          <a:prstGeom prst="rect">
            <a:avLst/>
          </a:prstGeom>
        </p:spPr>
        <p:txBody>
          <a:bodyPr lIns="35717" tIns="35717" rIns="35717" bIns="35717" anchor="b"/>
          <a:lstStyle/>
          <a:p>
            <a:pPr algn="r">
              <a:lnSpc>
                <a:spcPct val="80000"/>
              </a:lnSpc>
              <a:defRPr sz="1400">
                <a:solidFill>
                  <a:srgbClr val="53585F"/>
                </a:solidFill>
                <a:latin typeface="Bebas Neue Regular"/>
                <a:ea typeface="Bebas Neue Regular"/>
                <a:cs typeface="Bebas Neue Regular"/>
                <a:sym typeface="Bebas Neue Regular"/>
              </a:defRPr>
            </a:pPr>
            <a:endParaRPr/>
          </a:p>
        </p:txBody>
      </p:sp>
      <p:sp>
        <p:nvSpPr>
          <p:cNvPr id="376" name="Slide Number"/>
          <p:cNvSpPr txBox="1">
            <a:spLocks noGrp="1"/>
          </p:cNvSpPr>
          <p:nvPr>
            <p:ph type="sldNum" sz="quarter" idx="2"/>
          </p:nvPr>
        </p:nvSpPr>
        <p:spPr>
          <a:xfrm>
            <a:off x="8758732" y="7034158"/>
            <a:ext cx="253606" cy="249237"/>
          </a:xfrm>
          <a:prstGeom prst="rect">
            <a:avLst/>
          </a:prstGeom>
        </p:spPr>
        <p:txBody>
          <a:bodyPr lIns="35717" tIns="35717" rIns="35717" bIns="35717"/>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Full Image">
    <p:spTree>
      <p:nvGrpSpPr>
        <p:cNvPr id="1" name=""/>
        <p:cNvGrpSpPr/>
        <p:nvPr/>
      </p:nvGrpSpPr>
      <p:grpSpPr>
        <a:xfrm>
          <a:off x="0" y="0"/>
          <a:ext cx="0" cy="0"/>
          <a:chOff x="0" y="0"/>
          <a:chExt cx="0" cy="0"/>
        </a:xfrm>
      </p:grpSpPr>
      <p:sp>
        <p:nvSpPr>
          <p:cNvPr id="388" name="Body Level One…"/>
          <p:cNvSpPr txBox="1">
            <a:spLocks noGrp="1"/>
          </p:cNvSpPr>
          <p:nvPr>
            <p:ph type="body" sz="quarter" idx="1"/>
          </p:nvPr>
        </p:nvSpPr>
        <p:spPr>
          <a:xfrm>
            <a:off x="715488" y="392504"/>
            <a:ext cx="7713022" cy="808039"/>
          </a:xfrm>
          <a:prstGeom prst="rect">
            <a:avLst/>
          </a:prstGeom>
        </p:spPr>
        <p:txBody>
          <a:bodyPr lIns="35717" tIns="35717" rIns="35717" bIns="35717" anchor="ctr"/>
          <a:lstStyle>
            <a:lvl1pPr algn="l">
              <a:lnSpc>
                <a:spcPct val="80000"/>
              </a:lnSpc>
              <a:spcBef>
                <a:spcPts val="1200"/>
              </a:spcBef>
              <a:defRPr sz="4800">
                <a:solidFill>
                  <a:srgbClr val="0055B9"/>
                </a:solidFill>
                <a:latin typeface="Bebas Neue Bold"/>
                <a:ea typeface="Bebas Neue Bold"/>
                <a:cs typeface="Bebas Neue Bold"/>
                <a:sym typeface="Bebas Neue Bold"/>
              </a:defRPr>
            </a:lvl1pPr>
            <a:lvl2pPr indent="0" algn="l">
              <a:lnSpc>
                <a:spcPct val="80000"/>
              </a:lnSpc>
              <a:spcBef>
                <a:spcPts val="1200"/>
              </a:spcBef>
              <a:defRPr sz="4800">
                <a:solidFill>
                  <a:srgbClr val="0055B9"/>
                </a:solidFill>
                <a:latin typeface="Bebas Neue Bold"/>
                <a:ea typeface="Bebas Neue Bold"/>
                <a:cs typeface="Bebas Neue Bold"/>
                <a:sym typeface="Bebas Neue Bold"/>
              </a:defRPr>
            </a:lvl2pPr>
            <a:lvl3pPr indent="0" algn="l">
              <a:lnSpc>
                <a:spcPct val="80000"/>
              </a:lnSpc>
              <a:spcBef>
                <a:spcPts val="1200"/>
              </a:spcBef>
              <a:defRPr sz="4800">
                <a:solidFill>
                  <a:srgbClr val="0055B9"/>
                </a:solidFill>
                <a:latin typeface="Bebas Neue Bold"/>
                <a:ea typeface="Bebas Neue Bold"/>
                <a:cs typeface="Bebas Neue Bold"/>
                <a:sym typeface="Bebas Neue Bold"/>
              </a:defRPr>
            </a:lvl3pPr>
            <a:lvl4pPr indent="0" algn="l">
              <a:lnSpc>
                <a:spcPct val="80000"/>
              </a:lnSpc>
              <a:spcBef>
                <a:spcPts val="1200"/>
              </a:spcBef>
              <a:defRPr sz="4800">
                <a:solidFill>
                  <a:srgbClr val="0055B9"/>
                </a:solidFill>
                <a:latin typeface="Bebas Neue Bold"/>
                <a:ea typeface="Bebas Neue Bold"/>
                <a:cs typeface="Bebas Neue Bold"/>
                <a:sym typeface="Bebas Neue Bold"/>
              </a:defRPr>
            </a:lvl4pPr>
            <a:lvl5pPr indent="0" algn="l">
              <a:lnSpc>
                <a:spcPct val="80000"/>
              </a:lnSpc>
              <a:spcBef>
                <a:spcPts val="1200"/>
              </a:spcBef>
              <a:defRPr sz="4800">
                <a:solidFill>
                  <a:srgbClr val="0055B9"/>
                </a:solidFill>
                <a:latin typeface="Bebas Neue Bold"/>
                <a:ea typeface="Bebas Neue Bold"/>
                <a:cs typeface="Bebas Neue Bold"/>
                <a:sym typeface="Bebas Neue Bold"/>
              </a:defRPr>
            </a:lvl5pPr>
          </a:lstStyle>
          <a:p>
            <a:r>
              <a:t>Body Level One</a:t>
            </a:r>
          </a:p>
          <a:p>
            <a:pPr lvl="1"/>
            <a:r>
              <a:t>Body Level Two</a:t>
            </a:r>
          </a:p>
          <a:p>
            <a:pPr lvl="2"/>
            <a:r>
              <a:t>Body Level Three</a:t>
            </a:r>
          </a:p>
          <a:p>
            <a:pPr lvl="3"/>
            <a:r>
              <a:t>Body Level Four</a:t>
            </a:r>
          </a:p>
          <a:p>
            <a:pPr lvl="4"/>
            <a:r>
              <a:t>Body Level Five</a:t>
            </a:r>
          </a:p>
        </p:txBody>
      </p:sp>
      <p:sp>
        <p:nvSpPr>
          <p:cNvPr id="389" name="Shape 241"/>
          <p:cNvSpPr/>
          <p:nvPr/>
        </p:nvSpPr>
        <p:spPr>
          <a:xfrm>
            <a:off x="-1" y="7002354"/>
            <a:ext cx="9144001" cy="312846"/>
          </a:xfrm>
          <a:prstGeom prst="rect">
            <a:avLst/>
          </a:prstGeom>
          <a:solidFill>
            <a:srgbClr val="0055B9"/>
          </a:solidFill>
          <a:ln w="3175">
            <a:miter lim="400000"/>
          </a:ln>
        </p:spPr>
        <p:txBody>
          <a:bodyPr lIns="35717" tIns="35717" rIns="35717" bIns="35717" anchor="ctr"/>
          <a:lstStyle/>
          <a:p>
            <a:pPr>
              <a:defRPr sz="1600">
                <a:solidFill>
                  <a:srgbClr val="0055B9"/>
                </a:solidFill>
              </a:defRPr>
            </a:pPr>
            <a:endParaRPr/>
          </a:p>
        </p:txBody>
      </p:sp>
      <p:pic>
        <p:nvPicPr>
          <p:cNvPr id="390" name="logo_ce-en-quadri.pdf" descr="logo_ce-en-quadri.pdf"/>
          <p:cNvPicPr>
            <a:picLocks noChangeAspect="1"/>
          </p:cNvPicPr>
          <p:nvPr/>
        </p:nvPicPr>
        <p:blipFill>
          <a:blip r:embed="rId2"/>
          <a:stretch>
            <a:fillRect/>
          </a:stretch>
        </p:blipFill>
        <p:spPr>
          <a:xfrm>
            <a:off x="7914196" y="6603464"/>
            <a:ext cx="812537" cy="564178"/>
          </a:xfrm>
          <a:prstGeom prst="rect">
            <a:avLst/>
          </a:prstGeom>
          <a:ln w="3175">
            <a:miter lim="400000"/>
          </a:ln>
        </p:spPr>
      </p:pic>
      <p:pic>
        <p:nvPicPr>
          <p:cNvPr id="391" name="pasted-image.pdf" descr="pasted-image.pdf"/>
          <p:cNvPicPr>
            <a:picLocks noChangeAspect="1"/>
          </p:cNvPicPr>
          <p:nvPr/>
        </p:nvPicPr>
        <p:blipFill>
          <a:blip r:embed="rId3"/>
          <a:stretch>
            <a:fillRect/>
          </a:stretch>
        </p:blipFill>
        <p:spPr>
          <a:xfrm>
            <a:off x="372674" y="6735795"/>
            <a:ext cx="1716335" cy="212049"/>
          </a:xfrm>
          <a:prstGeom prst="rect">
            <a:avLst/>
          </a:prstGeom>
          <a:ln w="3175">
            <a:miter lim="400000"/>
          </a:ln>
        </p:spPr>
      </p:pic>
      <p:sp>
        <p:nvSpPr>
          <p:cNvPr id="392" name="Shape 244"/>
          <p:cNvSpPr>
            <a:spLocks noGrp="1"/>
          </p:cNvSpPr>
          <p:nvPr>
            <p:ph type="body" sz="quarter" idx="13"/>
          </p:nvPr>
        </p:nvSpPr>
        <p:spPr>
          <a:xfrm>
            <a:off x="4311465" y="6691800"/>
            <a:ext cx="3105335" cy="300040"/>
          </a:xfrm>
          <a:prstGeom prst="rect">
            <a:avLst/>
          </a:prstGeom>
        </p:spPr>
        <p:txBody>
          <a:bodyPr lIns="35717" tIns="35717" rIns="35717" bIns="35717" anchor="b"/>
          <a:lstStyle/>
          <a:p>
            <a:pPr algn="r">
              <a:lnSpc>
                <a:spcPct val="80000"/>
              </a:lnSpc>
              <a:defRPr sz="1400">
                <a:solidFill>
                  <a:srgbClr val="53585F"/>
                </a:solidFill>
                <a:latin typeface="Bebas Neue Regular"/>
                <a:ea typeface="Bebas Neue Regular"/>
                <a:cs typeface="Bebas Neue Regular"/>
                <a:sym typeface="Bebas Neue Regular"/>
              </a:defRPr>
            </a:pPr>
            <a:endParaRPr/>
          </a:p>
        </p:txBody>
      </p:sp>
      <p:sp>
        <p:nvSpPr>
          <p:cNvPr id="393" name="Shape 245"/>
          <p:cNvSpPr>
            <a:spLocks noGrp="1"/>
          </p:cNvSpPr>
          <p:nvPr>
            <p:ph type="pic" idx="14"/>
          </p:nvPr>
        </p:nvSpPr>
        <p:spPr>
          <a:xfrm>
            <a:off x="512439" y="1545594"/>
            <a:ext cx="8119123" cy="4474095"/>
          </a:xfrm>
          <a:prstGeom prst="rect">
            <a:avLst/>
          </a:prstGeom>
        </p:spPr>
        <p:txBody>
          <a:bodyPr lIns="91439" tIns="45719" rIns="91439" bIns="45719">
            <a:noAutofit/>
          </a:bodyPr>
          <a:lstStyle/>
          <a:p>
            <a:endParaRPr/>
          </a:p>
        </p:txBody>
      </p:sp>
      <p:sp>
        <p:nvSpPr>
          <p:cNvPr id="394" name="Shape 246"/>
          <p:cNvSpPr/>
          <p:nvPr/>
        </p:nvSpPr>
        <p:spPr>
          <a:xfrm>
            <a:off x="915" y="-2"/>
            <a:ext cx="392508" cy="392509"/>
          </a:xfrm>
          <a:prstGeom prst="rect">
            <a:avLst/>
          </a:prstGeom>
          <a:solidFill>
            <a:srgbClr val="0055B9"/>
          </a:solidFill>
          <a:ln w="3175">
            <a:miter lim="400000"/>
          </a:ln>
        </p:spPr>
        <p:txBody>
          <a:bodyPr lIns="35717" tIns="35717" rIns="35717" bIns="35717" anchor="ctr"/>
          <a:lstStyle/>
          <a:p>
            <a:pPr>
              <a:defRPr sz="1800">
                <a:solidFill>
                  <a:srgbClr val="FFFFFF"/>
                </a:solidFill>
              </a:defRPr>
            </a:pPr>
            <a:endParaRPr/>
          </a:p>
        </p:txBody>
      </p:sp>
      <p:sp>
        <p:nvSpPr>
          <p:cNvPr id="395" name="Slide Number"/>
          <p:cNvSpPr txBox="1">
            <a:spLocks noGrp="1"/>
          </p:cNvSpPr>
          <p:nvPr>
            <p:ph type="sldNum" sz="quarter" idx="2"/>
          </p:nvPr>
        </p:nvSpPr>
        <p:spPr>
          <a:xfrm>
            <a:off x="8771432" y="7034158"/>
            <a:ext cx="253606" cy="249237"/>
          </a:xfrm>
          <a:prstGeom prst="rect">
            <a:avLst/>
          </a:prstGeom>
        </p:spPr>
        <p:txBody>
          <a:bodyPr lIns="35717" tIns="35717" rIns="35717" bIns="35717"/>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ntents Numbered 1">
    <p:spTree>
      <p:nvGrpSpPr>
        <p:cNvPr id="1" name=""/>
        <p:cNvGrpSpPr/>
        <p:nvPr/>
      </p:nvGrpSpPr>
      <p:grpSpPr>
        <a:xfrm>
          <a:off x="0" y="0"/>
          <a:ext cx="0" cy="0"/>
          <a:chOff x="0" y="0"/>
          <a:chExt cx="0" cy="0"/>
        </a:xfrm>
      </p:grpSpPr>
      <p:pic>
        <p:nvPicPr>
          <p:cNvPr id="23" name="White BG_2.jpg" descr="White BG_2.jpg"/>
          <p:cNvPicPr>
            <a:picLocks noChangeAspect="1"/>
          </p:cNvPicPr>
          <p:nvPr/>
        </p:nvPicPr>
        <p:blipFill>
          <a:blip r:embed="rId2">
            <a:alphaModFix amt="35000"/>
          </a:blip>
          <a:stretch>
            <a:fillRect/>
          </a:stretch>
        </p:blipFill>
        <p:spPr>
          <a:xfrm>
            <a:off x="-1" y="-2492"/>
            <a:ext cx="9144001" cy="7315201"/>
          </a:xfrm>
          <a:prstGeom prst="rect">
            <a:avLst/>
          </a:prstGeom>
          <a:ln w="3175">
            <a:miter lim="400000"/>
          </a:ln>
        </p:spPr>
      </p:pic>
      <p:pic>
        <p:nvPicPr>
          <p:cNvPr id="24" name="Image" descr="Image"/>
          <p:cNvPicPr>
            <a:picLocks noChangeAspect="1"/>
          </p:cNvPicPr>
          <p:nvPr/>
        </p:nvPicPr>
        <p:blipFill>
          <a:blip r:embed="rId3"/>
          <a:stretch>
            <a:fillRect/>
          </a:stretch>
        </p:blipFill>
        <p:spPr>
          <a:xfrm>
            <a:off x="941821" y="1558386"/>
            <a:ext cx="312023" cy="825743"/>
          </a:xfrm>
          <a:prstGeom prst="rect">
            <a:avLst/>
          </a:prstGeom>
          <a:ln w="3175">
            <a:miter lim="400000"/>
          </a:ln>
        </p:spPr>
      </p:pic>
      <p:sp>
        <p:nvSpPr>
          <p:cNvPr id="25" name="WHAT IS TEXT MINING?"/>
          <p:cNvSpPr txBox="1">
            <a:spLocks noGrp="1"/>
          </p:cNvSpPr>
          <p:nvPr>
            <p:ph type="body" sz="quarter" idx="13"/>
          </p:nvPr>
        </p:nvSpPr>
        <p:spPr>
          <a:xfrm>
            <a:off x="1619231" y="1683274"/>
            <a:ext cx="6813619" cy="554038"/>
          </a:xfrm>
          <a:prstGeom prst="rect">
            <a:avLst/>
          </a:prstGeom>
        </p:spPr>
        <p:txBody>
          <a:bodyPr anchor="ctr">
            <a:spAutoFit/>
          </a:bodyPr>
          <a:lstStyle>
            <a:lvl1pPr algn="l">
              <a:lnSpc>
                <a:spcPct val="80000"/>
              </a:lnSpc>
              <a:defRPr sz="3200">
                <a:solidFill>
                  <a:srgbClr val="0057BA"/>
                </a:solidFill>
                <a:latin typeface="Bebas Neue Regular"/>
                <a:ea typeface="Bebas Neue Regular"/>
                <a:cs typeface="Bebas Neue Regular"/>
                <a:sym typeface="Bebas Neue Regular"/>
              </a:defRPr>
            </a:lvl1pPr>
          </a:lstStyle>
          <a:p>
            <a:r>
              <a:t>WHAT IS TEXT MINING?</a:t>
            </a:r>
          </a:p>
        </p:txBody>
      </p:sp>
      <p:pic>
        <p:nvPicPr>
          <p:cNvPr id="26" name="Image" descr="Image"/>
          <p:cNvPicPr>
            <a:picLocks noChangeAspect="1"/>
          </p:cNvPicPr>
          <p:nvPr/>
        </p:nvPicPr>
        <p:blipFill>
          <a:blip r:embed="rId4"/>
          <a:stretch>
            <a:fillRect/>
          </a:stretch>
        </p:blipFill>
        <p:spPr>
          <a:xfrm>
            <a:off x="550730" y="2334677"/>
            <a:ext cx="782183" cy="1046156"/>
          </a:xfrm>
          <a:prstGeom prst="rect">
            <a:avLst/>
          </a:prstGeom>
          <a:ln w="3175">
            <a:miter lim="400000"/>
          </a:ln>
        </p:spPr>
      </p:pic>
      <p:sp>
        <p:nvSpPr>
          <p:cNvPr id="27" name="WHY THE HYPE?"/>
          <p:cNvSpPr txBox="1">
            <a:spLocks noGrp="1"/>
          </p:cNvSpPr>
          <p:nvPr>
            <p:ph type="body" sz="quarter" idx="14"/>
          </p:nvPr>
        </p:nvSpPr>
        <p:spPr>
          <a:xfrm>
            <a:off x="1619231" y="2593043"/>
            <a:ext cx="6813619" cy="554039"/>
          </a:xfrm>
          <a:prstGeom prst="rect">
            <a:avLst/>
          </a:prstGeom>
        </p:spPr>
        <p:txBody>
          <a:bodyPr anchor="ctr">
            <a:spAutoFit/>
          </a:bodyPr>
          <a:lstStyle>
            <a:lvl1pPr algn="l">
              <a:lnSpc>
                <a:spcPct val="80000"/>
              </a:lnSpc>
              <a:defRPr sz="3200">
                <a:solidFill>
                  <a:srgbClr val="0057BA"/>
                </a:solidFill>
                <a:latin typeface="Bebas Neue Regular"/>
                <a:ea typeface="Bebas Neue Regular"/>
                <a:cs typeface="Bebas Neue Regular"/>
                <a:sym typeface="Bebas Neue Regular"/>
              </a:defRPr>
            </a:lvl1pPr>
          </a:lstStyle>
          <a:p>
            <a:r>
              <a:t>WHY THE HYPE?</a:t>
            </a:r>
          </a:p>
        </p:txBody>
      </p:sp>
      <p:pic>
        <p:nvPicPr>
          <p:cNvPr id="28" name="Image" descr="Image"/>
          <p:cNvPicPr>
            <a:picLocks noChangeAspect="1"/>
          </p:cNvPicPr>
          <p:nvPr/>
        </p:nvPicPr>
        <p:blipFill>
          <a:blip r:embed="rId5"/>
          <a:stretch>
            <a:fillRect/>
          </a:stretch>
        </p:blipFill>
        <p:spPr>
          <a:xfrm>
            <a:off x="681635" y="3327289"/>
            <a:ext cx="630589" cy="808039"/>
          </a:xfrm>
          <a:prstGeom prst="rect">
            <a:avLst/>
          </a:prstGeom>
          <a:ln w="3175">
            <a:miter lim="400000"/>
          </a:ln>
        </p:spPr>
      </p:pic>
      <p:sp>
        <p:nvSpPr>
          <p:cNvPr id="29" name="WHAT IS INVOLVED?"/>
          <p:cNvSpPr txBox="1">
            <a:spLocks noGrp="1"/>
          </p:cNvSpPr>
          <p:nvPr>
            <p:ph type="body" sz="quarter" idx="15"/>
          </p:nvPr>
        </p:nvSpPr>
        <p:spPr>
          <a:xfrm>
            <a:off x="1619231" y="3505089"/>
            <a:ext cx="6813619" cy="554039"/>
          </a:xfrm>
          <a:prstGeom prst="rect">
            <a:avLst/>
          </a:prstGeom>
        </p:spPr>
        <p:txBody>
          <a:bodyPr anchor="ctr">
            <a:spAutoFit/>
          </a:bodyPr>
          <a:lstStyle>
            <a:lvl1pPr algn="l">
              <a:lnSpc>
                <a:spcPct val="80000"/>
              </a:lnSpc>
              <a:defRPr sz="3200">
                <a:solidFill>
                  <a:srgbClr val="0057BA"/>
                </a:solidFill>
                <a:latin typeface="Bebas Neue Regular"/>
                <a:ea typeface="Bebas Neue Regular"/>
                <a:cs typeface="Bebas Neue Regular"/>
                <a:sym typeface="Bebas Neue Regular"/>
              </a:defRPr>
            </a:lvl1pPr>
          </a:lstStyle>
          <a:p>
            <a:r>
              <a:t>WHAT IS INVOLVED?</a:t>
            </a:r>
          </a:p>
        </p:txBody>
      </p:sp>
      <p:pic>
        <p:nvPicPr>
          <p:cNvPr id="30" name="Image" descr="Image"/>
          <p:cNvPicPr>
            <a:picLocks noChangeAspect="1"/>
          </p:cNvPicPr>
          <p:nvPr/>
        </p:nvPicPr>
        <p:blipFill>
          <a:blip r:embed="rId6"/>
          <a:stretch>
            <a:fillRect/>
          </a:stretch>
        </p:blipFill>
        <p:spPr>
          <a:xfrm>
            <a:off x="481770" y="4078782"/>
            <a:ext cx="1004364" cy="1162858"/>
          </a:xfrm>
          <a:prstGeom prst="rect">
            <a:avLst/>
          </a:prstGeom>
          <a:ln w="3175">
            <a:miter lim="400000"/>
          </a:ln>
        </p:spPr>
      </p:pic>
      <p:sp>
        <p:nvSpPr>
          <p:cNvPr id="31" name="WHY AN INFRASTRUCTURAL APPROACH?"/>
          <p:cNvSpPr txBox="1">
            <a:spLocks noGrp="1"/>
          </p:cNvSpPr>
          <p:nvPr>
            <p:ph type="body" sz="quarter" idx="16"/>
          </p:nvPr>
        </p:nvSpPr>
        <p:spPr>
          <a:xfrm>
            <a:off x="1619231" y="4412582"/>
            <a:ext cx="6813619" cy="554039"/>
          </a:xfrm>
          <a:prstGeom prst="rect">
            <a:avLst/>
          </a:prstGeom>
        </p:spPr>
        <p:txBody>
          <a:bodyPr anchor="ctr">
            <a:spAutoFit/>
          </a:bodyPr>
          <a:lstStyle>
            <a:lvl1pPr algn="l">
              <a:lnSpc>
                <a:spcPct val="80000"/>
              </a:lnSpc>
              <a:defRPr sz="3200">
                <a:solidFill>
                  <a:srgbClr val="0057BA"/>
                </a:solidFill>
                <a:latin typeface="Bebas Neue Regular"/>
                <a:ea typeface="Bebas Neue Regular"/>
                <a:cs typeface="Bebas Neue Regular"/>
                <a:sym typeface="Bebas Neue Regular"/>
              </a:defRPr>
            </a:lvl1pPr>
          </a:lstStyle>
          <a:p>
            <a:r>
              <a:t>WHY AN INFRASTRUCTURAL APPROACH?</a:t>
            </a:r>
          </a:p>
        </p:txBody>
      </p:sp>
      <p:pic>
        <p:nvPicPr>
          <p:cNvPr id="32" name="Image" descr="Image"/>
          <p:cNvPicPr>
            <a:picLocks noChangeAspect="1"/>
          </p:cNvPicPr>
          <p:nvPr/>
        </p:nvPicPr>
        <p:blipFill>
          <a:blip r:embed="rId7"/>
          <a:stretch>
            <a:fillRect/>
          </a:stretch>
        </p:blipFill>
        <p:spPr>
          <a:xfrm>
            <a:off x="709438" y="5197793"/>
            <a:ext cx="657103" cy="818113"/>
          </a:xfrm>
          <a:prstGeom prst="rect">
            <a:avLst/>
          </a:prstGeom>
          <a:ln w="3175">
            <a:miter lim="400000"/>
          </a:ln>
        </p:spPr>
      </p:pic>
      <p:sp>
        <p:nvSpPr>
          <p:cNvPr id="33" name="WHAT IS OPENMINTED ABOUT?"/>
          <p:cNvSpPr txBox="1">
            <a:spLocks noGrp="1"/>
          </p:cNvSpPr>
          <p:nvPr>
            <p:ph type="body" sz="quarter" idx="17"/>
          </p:nvPr>
        </p:nvSpPr>
        <p:spPr>
          <a:xfrm>
            <a:off x="1619231" y="5322351"/>
            <a:ext cx="6813619" cy="554039"/>
          </a:xfrm>
          <a:prstGeom prst="rect">
            <a:avLst/>
          </a:prstGeom>
        </p:spPr>
        <p:txBody>
          <a:bodyPr anchor="ctr">
            <a:spAutoFit/>
          </a:bodyPr>
          <a:lstStyle>
            <a:lvl1pPr algn="l">
              <a:lnSpc>
                <a:spcPct val="80000"/>
              </a:lnSpc>
              <a:defRPr sz="3200">
                <a:solidFill>
                  <a:srgbClr val="0057BA"/>
                </a:solidFill>
                <a:latin typeface="Bebas Neue Regular"/>
                <a:ea typeface="Bebas Neue Regular"/>
                <a:cs typeface="Bebas Neue Regular"/>
                <a:sym typeface="Bebas Neue Regular"/>
              </a:defRPr>
            </a:lvl1pPr>
          </a:lstStyle>
          <a:p>
            <a:r>
              <a:t>WHAT IS OPENMINTED ABOUT?</a:t>
            </a:r>
          </a:p>
        </p:txBody>
      </p:sp>
      <p:sp>
        <p:nvSpPr>
          <p:cNvPr id="34" name="Square"/>
          <p:cNvSpPr/>
          <p:nvPr/>
        </p:nvSpPr>
        <p:spPr>
          <a:xfrm>
            <a:off x="916" y="-1"/>
            <a:ext cx="392506" cy="392507"/>
          </a:xfrm>
          <a:prstGeom prst="rect">
            <a:avLst/>
          </a:prstGeom>
          <a:solidFill>
            <a:srgbClr val="0055B9"/>
          </a:solidFill>
          <a:ln w="3175">
            <a:miter lim="400000"/>
          </a:ln>
        </p:spPr>
        <p:txBody>
          <a:bodyPr lIns="35718" tIns="35718" rIns="35718" bIns="35718" anchor="ctr"/>
          <a:lstStyle/>
          <a:p>
            <a:pPr>
              <a:defRPr sz="1800">
                <a:solidFill>
                  <a:srgbClr val="FFFFFF"/>
                </a:solidFill>
              </a:defRPr>
            </a:pPr>
            <a:endParaRPr/>
          </a:p>
        </p:txBody>
      </p:sp>
      <p:sp>
        <p:nvSpPr>
          <p:cNvPr id="35" name="CONTENTS"/>
          <p:cNvSpPr txBox="1">
            <a:spLocks noGrp="1"/>
          </p:cNvSpPr>
          <p:nvPr>
            <p:ph type="body" sz="quarter" idx="18"/>
          </p:nvPr>
        </p:nvSpPr>
        <p:spPr>
          <a:xfrm>
            <a:off x="651989" y="392505"/>
            <a:ext cx="4077530" cy="808038"/>
          </a:xfrm>
          <a:prstGeom prst="rect">
            <a:avLst/>
          </a:prstGeom>
        </p:spPr>
        <p:txBody>
          <a:bodyPr anchor="ctr">
            <a:spAutoFit/>
          </a:bodyPr>
          <a:lstStyle>
            <a:lvl1pPr algn="l">
              <a:lnSpc>
                <a:spcPct val="80000"/>
              </a:lnSpc>
              <a:defRPr sz="4800">
                <a:solidFill>
                  <a:srgbClr val="0057BA"/>
                </a:solidFill>
                <a:latin typeface="Bebas Neue Bold"/>
                <a:ea typeface="Bebas Neue Bold"/>
                <a:cs typeface="Bebas Neue Bold"/>
                <a:sym typeface="Bebas Neue Bold"/>
              </a:defRPr>
            </a:lvl1pPr>
          </a:lstStyle>
          <a:p>
            <a:r>
              <a:t>CONTENTS</a:t>
            </a:r>
          </a:p>
        </p:txBody>
      </p:sp>
      <p:sp>
        <p:nvSpPr>
          <p:cNvPr id="36" name="egi conference - lisbon, 18-22 may 2015"/>
          <p:cNvSpPr txBox="1">
            <a:spLocks noGrp="1"/>
          </p:cNvSpPr>
          <p:nvPr>
            <p:ph type="body" sz="quarter" idx="19"/>
          </p:nvPr>
        </p:nvSpPr>
        <p:spPr>
          <a:xfrm>
            <a:off x="5784666" y="614755"/>
            <a:ext cx="3105334" cy="363538"/>
          </a:xfrm>
          <a:prstGeom prst="rect">
            <a:avLst/>
          </a:prstGeom>
        </p:spPr>
        <p:txBody>
          <a:bodyPr anchor="ctr">
            <a:spAutoFit/>
          </a:bodyPr>
          <a:lstStyle>
            <a:lvl1pPr algn="r">
              <a:lnSpc>
                <a:spcPct val="80000"/>
              </a:lnSpc>
              <a:defRPr sz="1800">
                <a:solidFill>
                  <a:srgbClr val="0057BA"/>
                </a:solidFill>
                <a:latin typeface="Bebas Neue Regular"/>
                <a:ea typeface="Bebas Neue Regular"/>
                <a:cs typeface="Bebas Neue Regular"/>
                <a:sym typeface="Bebas Neue Regular"/>
              </a:defRPr>
            </a:lvl1pPr>
          </a:lstStyle>
          <a:p>
            <a:r>
              <a:t>egi conference - lisbon, 18-22 may 2015 </a:t>
            </a:r>
          </a:p>
        </p:txBody>
      </p:sp>
      <p:sp>
        <p:nvSpPr>
          <p:cNvPr id="37"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38" name="logo_ce-en-quadri.pdf" descr="logo_ce-en-quadri.pdf"/>
          <p:cNvPicPr>
            <a:picLocks noChangeAspect="1"/>
          </p:cNvPicPr>
          <p:nvPr/>
        </p:nvPicPr>
        <p:blipFill>
          <a:blip r:embed="rId8"/>
          <a:stretch>
            <a:fillRect/>
          </a:stretch>
        </p:blipFill>
        <p:spPr>
          <a:xfrm>
            <a:off x="7619586" y="6364740"/>
            <a:ext cx="1270414" cy="882099"/>
          </a:xfrm>
          <a:prstGeom prst="rect">
            <a:avLst/>
          </a:prstGeom>
          <a:ln w="3175">
            <a:miter lim="400000"/>
          </a:ln>
        </p:spPr>
      </p:pic>
      <p:pic>
        <p:nvPicPr>
          <p:cNvPr id="39" name="Image" descr="Image"/>
          <p:cNvPicPr>
            <a:picLocks noChangeAspect="1"/>
          </p:cNvPicPr>
          <p:nvPr/>
        </p:nvPicPr>
        <p:blipFill>
          <a:blip r:embed="rId9"/>
          <a:stretch>
            <a:fillRect/>
          </a:stretch>
        </p:blipFill>
        <p:spPr>
          <a:xfrm>
            <a:off x="372674" y="6735795"/>
            <a:ext cx="1716334" cy="212048"/>
          </a:xfrm>
          <a:prstGeom prst="rect">
            <a:avLst/>
          </a:prstGeom>
          <a:ln w="3175">
            <a:miter lim="400000"/>
          </a:ln>
        </p:spPr>
      </p:pic>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Separator">
    <p:spTree>
      <p:nvGrpSpPr>
        <p:cNvPr id="1" name=""/>
        <p:cNvGrpSpPr/>
        <p:nvPr/>
      </p:nvGrpSpPr>
      <p:grpSpPr>
        <a:xfrm>
          <a:off x="0" y="0"/>
          <a:ext cx="0" cy="0"/>
          <a:chOff x="0" y="0"/>
          <a:chExt cx="0" cy="0"/>
        </a:xfrm>
      </p:grpSpPr>
      <p:pic>
        <p:nvPicPr>
          <p:cNvPr id="397" name="Blue BG_3.jpg" descr="Blue BG_3.jpg"/>
          <p:cNvPicPr>
            <a:picLocks noChangeAspect="1"/>
          </p:cNvPicPr>
          <p:nvPr/>
        </p:nvPicPr>
        <p:blipFill>
          <a:blip r:embed="rId2"/>
          <a:stretch>
            <a:fillRect/>
          </a:stretch>
        </p:blipFill>
        <p:spPr>
          <a:xfrm>
            <a:off x="0" y="-1053"/>
            <a:ext cx="9144000" cy="7315201"/>
          </a:xfrm>
          <a:prstGeom prst="rect">
            <a:avLst/>
          </a:prstGeom>
          <a:ln w="3175">
            <a:miter lim="400000"/>
          </a:ln>
        </p:spPr>
      </p:pic>
      <p:sp>
        <p:nvSpPr>
          <p:cNvPr id="398" name="Body Level One…"/>
          <p:cNvSpPr txBox="1">
            <a:spLocks noGrp="1"/>
          </p:cNvSpPr>
          <p:nvPr>
            <p:ph type="body" sz="half" idx="1"/>
          </p:nvPr>
        </p:nvSpPr>
        <p:spPr>
          <a:xfrm>
            <a:off x="819063" y="2533650"/>
            <a:ext cx="7505874" cy="2247901"/>
          </a:xfrm>
          <a:prstGeom prst="rect">
            <a:avLst/>
          </a:prstGeom>
        </p:spPr>
        <p:txBody>
          <a:bodyPr lIns="38100" tIns="38100" rIns="38100" bIns="38100" anchor="ctr"/>
          <a:lstStyle>
            <a:lvl1pPr>
              <a:lnSpc>
                <a:spcPct val="80000"/>
              </a:lnSpc>
              <a:defRPr sz="7800">
                <a:solidFill>
                  <a:srgbClr val="FFFFFF"/>
                </a:solidFill>
                <a:latin typeface="Bebas Neue Bold"/>
                <a:ea typeface="Bebas Neue Bold"/>
                <a:cs typeface="Bebas Neue Bold"/>
                <a:sym typeface="Bebas Neue Bold"/>
              </a:defRPr>
            </a:lvl1pPr>
            <a:lvl2pPr indent="0">
              <a:lnSpc>
                <a:spcPct val="80000"/>
              </a:lnSpc>
              <a:defRPr sz="7800">
                <a:solidFill>
                  <a:srgbClr val="FFFFFF"/>
                </a:solidFill>
                <a:latin typeface="Bebas Neue Bold"/>
                <a:ea typeface="Bebas Neue Bold"/>
                <a:cs typeface="Bebas Neue Bold"/>
                <a:sym typeface="Bebas Neue Bold"/>
              </a:defRPr>
            </a:lvl2pPr>
            <a:lvl3pPr indent="0">
              <a:lnSpc>
                <a:spcPct val="80000"/>
              </a:lnSpc>
              <a:defRPr sz="7800">
                <a:solidFill>
                  <a:srgbClr val="FFFFFF"/>
                </a:solidFill>
                <a:latin typeface="Bebas Neue Bold"/>
                <a:ea typeface="Bebas Neue Bold"/>
                <a:cs typeface="Bebas Neue Bold"/>
                <a:sym typeface="Bebas Neue Bold"/>
              </a:defRPr>
            </a:lvl3pPr>
            <a:lvl4pPr indent="0">
              <a:lnSpc>
                <a:spcPct val="80000"/>
              </a:lnSpc>
              <a:defRPr sz="7800">
                <a:solidFill>
                  <a:srgbClr val="FFFFFF"/>
                </a:solidFill>
                <a:latin typeface="Bebas Neue Bold"/>
                <a:ea typeface="Bebas Neue Bold"/>
                <a:cs typeface="Bebas Neue Bold"/>
                <a:sym typeface="Bebas Neue Bold"/>
              </a:defRPr>
            </a:lvl4pPr>
            <a:lvl5pPr indent="0">
              <a:lnSpc>
                <a:spcPct val="80000"/>
              </a:lnSpc>
              <a:defRPr sz="7800">
                <a:solidFill>
                  <a:srgbClr val="FFFFFF"/>
                </a:solidFill>
                <a:latin typeface="Bebas Neue Bold"/>
                <a:ea typeface="Bebas Neue Bold"/>
                <a:cs typeface="Bebas Neue Bold"/>
                <a:sym typeface="Bebas Neue Bold"/>
              </a:defRPr>
            </a:lvl5pPr>
          </a:lstStyle>
          <a:p>
            <a:r>
              <a:t>Body Level One</a:t>
            </a:r>
          </a:p>
          <a:p>
            <a:pPr lvl="1"/>
            <a:r>
              <a:t>Body Level Two</a:t>
            </a:r>
          </a:p>
          <a:p>
            <a:pPr lvl="2"/>
            <a:r>
              <a:t>Body Level Three</a:t>
            </a:r>
          </a:p>
          <a:p>
            <a:pPr lvl="3"/>
            <a:r>
              <a:t>Body Level Four</a:t>
            </a:r>
          </a:p>
          <a:p>
            <a:pPr lvl="4"/>
            <a:r>
              <a:t>Body Level Five</a:t>
            </a:r>
          </a:p>
        </p:txBody>
      </p:sp>
      <p:sp>
        <p:nvSpPr>
          <p:cNvPr id="399" name="Shape 169"/>
          <p:cNvSpPr/>
          <p:nvPr/>
        </p:nvSpPr>
        <p:spPr>
          <a:xfrm flipH="1" flipV="1">
            <a:off x="819063" y="2228183"/>
            <a:ext cx="7505874" cy="3"/>
          </a:xfrm>
          <a:prstGeom prst="line">
            <a:avLst/>
          </a:prstGeom>
          <a:ln w="38100">
            <a:solidFill>
              <a:srgbClr val="00B9B3"/>
            </a:solidFill>
            <a:miter lim="400000"/>
          </a:ln>
        </p:spPr>
        <p:txBody>
          <a:bodyPr lIns="45718" tIns="45718" rIns="45718" bIns="45718"/>
          <a:lstStyle/>
          <a:p>
            <a:pPr algn="l">
              <a:spcBef>
                <a:spcPts val="1200"/>
              </a:spcBef>
              <a:defRPr sz="2000">
                <a:solidFill>
                  <a:srgbClr val="262626"/>
                </a:solidFill>
              </a:defRPr>
            </a:pPr>
            <a:endParaRPr/>
          </a:p>
        </p:txBody>
      </p:sp>
      <p:sp>
        <p:nvSpPr>
          <p:cNvPr id="400" name="Shape 170"/>
          <p:cNvSpPr/>
          <p:nvPr/>
        </p:nvSpPr>
        <p:spPr>
          <a:xfrm flipH="1" flipV="1">
            <a:off x="819063" y="5087014"/>
            <a:ext cx="7505874" cy="3"/>
          </a:xfrm>
          <a:prstGeom prst="line">
            <a:avLst/>
          </a:prstGeom>
          <a:ln w="38100">
            <a:solidFill>
              <a:srgbClr val="00B9B3"/>
            </a:solidFill>
            <a:miter lim="400000"/>
          </a:ln>
        </p:spPr>
        <p:txBody>
          <a:bodyPr lIns="45718" tIns="45718" rIns="45718" bIns="45718"/>
          <a:lstStyle/>
          <a:p>
            <a:pPr algn="l">
              <a:spcBef>
                <a:spcPts val="1200"/>
              </a:spcBef>
              <a:defRPr sz="2000">
                <a:solidFill>
                  <a:srgbClr val="262626"/>
                </a:solidFill>
              </a:defRPr>
            </a:pPr>
            <a:endParaRPr/>
          </a:p>
        </p:txBody>
      </p:sp>
      <p:sp>
        <p:nvSpPr>
          <p:cNvPr id="401" name="Shape 171"/>
          <p:cNvSpPr>
            <a:spLocks noGrp="1"/>
          </p:cNvSpPr>
          <p:nvPr>
            <p:ph type="body" sz="quarter" idx="13"/>
          </p:nvPr>
        </p:nvSpPr>
        <p:spPr>
          <a:xfrm>
            <a:off x="819064" y="1446468"/>
            <a:ext cx="7505873" cy="508002"/>
          </a:xfrm>
          <a:prstGeom prst="rect">
            <a:avLst/>
          </a:prstGeom>
        </p:spPr>
        <p:txBody>
          <a:bodyPr lIns="38100" tIns="38100" rIns="38100" bIns="38100" anchor="ctr"/>
          <a:lstStyle/>
          <a:p>
            <a:pPr>
              <a:lnSpc>
                <a:spcPct val="90000"/>
              </a:lnSpc>
              <a:defRPr sz="2800">
                <a:solidFill>
                  <a:srgbClr val="5EAFFF"/>
                </a:solidFill>
                <a:latin typeface="Bebas Neue Regular"/>
                <a:ea typeface="Bebas Neue Regular"/>
                <a:cs typeface="Bebas Neue Regular"/>
                <a:sym typeface="Bebas Neue Regular"/>
              </a:defRPr>
            </a:pPr>
            <a:endParaRPr/>
          </a:p>
        </p:txBody>
      </p:sp>
      <p:sp>
        <p:nvSpPr>
          <p:cNvPr id="402" name="Slide Number"/>
          <p:cNvSpPr txBox="1">
            <a:spLocks noGrp="1"/>
          </p:cNvSpPr>
          <p:nvPr>
            <p:ph type="sldNum" sz="quarter" idx="2"/>
          </p:nvPr>
        </p:nvSpPr>
        <p:spPr>
          <a:xfrm>
            <a:off x="4440733" y="6733877"/>
            <a:ext cx="253605" cy="249237"/>
          </a:xfrm>
          <a:prstGeom prst="rect">
            <a:avLst/>
          </a:prstGeom>
        </p:spPr>
        <p:txBody>
          <a:bodyPr lIns="35717" tIns="35717" rIns="35717" bIns="35717"/>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1_Contents Numbered 1">
    <p:spTree>
      <p:nvGrpSpPr>
        <p:cNvPr id="1" name=""/>
        <p:cNvGrpSpPr/>
        <p:nvPr/>
      </p:nvGrpSpPr>
      <p:grpSpPr>
        <a:xfrm>
          <a:off x="0" y="0"/>
          <a:ext cx="0" cy="0"/>
          <a:chOff x="0" y="0"/>
          <a:chExt cx="0" cy="0"/>
        </a:xfrm>
      </p:grpSpPr>
      <p:pic>
        <p:nvPicPr>
          <p:cNvPr id="413" name="White BG_2.jpg" descr="White BG_2.jpg"/>
          <p:cNvPicPr>
            <a:picLocks noChangeAspect="1"/>
          </p:cNvPicPr>
          <p:nvPr/>
        </p:nvPicPr>
        <p:blipFill>
          <a:blip r:embed="rId2">
            <a:alphaModFix amt="35000"/>
          </a:blip>
          <a:stretch>
            <a:fillRect/>
          </a:stretch>
        </p:blipFill>
        <p:spPr>
          <a:xfrm>
            <a:off x="-2" y="-2493"/>
            <a:ext cx="9144002" cy="7315202"/>
          </a:xfrm>
          <a:prstGeom prst="rect">
            <a:avLst/>
          </a:prstGeom>
          <a:ln w="3175">
            <a:miter lim="400000"/>
          </a:ln>
        </p:spPr>
      </p:pic>
      <p:sp>
        <p:nvSpPr>
          <p:cNvPr id="414" name="Body Level One…"/>
          <p:cNvSpPr txBox="1">
            <a:spLocks noGrp="1"/>
          </p:cNvSpPr>
          <p:nvPr>
            <p:ph type="body" sz="quarter" idx="1"/>
          </p:nvPr>
        </p:nvSpPr>
        <p:spPr>
          <a:xfrm>
            <a:off x="1619231" y="1683273"/>
            <a:ext cx="6813619" cy="554039"/>
          </a:xfrm>
          <a:prstGeom prst="rect">
            <a:avLst/>
          </a:prstGeom>
        </p:spPr>
        <p:txBody>
          <a:bodyPr lIns="35717" tIns="35717" rIns="35717" bIns="35717" anchor="ctr"/>
          <a:lstStyle>
            <a:lvl1pPr algn="l">
              <a:lnSpc>
                <a:spcPct val="80000"/>
              </a:lnSpc>
              <a:spcBef>
                <a:spcPts val="1200"/>
              </a:spcBef>
              <a:defRPr sz="3200">
                <a:solidFill>
                  <a:srgbClr val="0057BA"/>
                </a:solidFill>
                <a:latin typeface="Bebas Neue Regular"/>
                <a:ea typeface="Bebas Neue Regular"/>
                <a:cs typeface="Bebas Neue Regular"/>
                <a:sym typeface="Bebas Neue Regular"/>
              </a:defRPr>
            </a:lvl1pPr>
            <a:lvl2pPr indent="0" algn="l">
              <a:lnSpc>
                <a:spcPct val="80000"/>
              </a:lnSpc>
              <a:spcBef>
                <a:spcPts val="1200"/>
              </a:spcBef>
              <a:defRPr sz="3200">
                <a:solidFill>
                  <a:srgbClr val="0057BA"/>
                </a:solidFill>
                <a:latin typeface="Bebas Neue Regular"/>
                <a:ea typeface="Bebas Neue Regular"/>
                <a:cs typeface="Bebas Neue Regular"/>
                <a:sym typeface="Bebas Neue Regular"/>
              </a:defRPr>
            </a:lvl2pPr>
            <a:lvl3pPr indent="0" algn="l">
              <a:lnSpc>
                <a:spcPct val="80000"/>
              </a:lnSpc>
              <a:spcBef>
                <a:spcPts val="1200"/>
              </a:spcBef>
              <a:defRPr sz="3200">
                <a:solidFill>
                  <a:srgbClr val="0057BA"/>
                </a:solidFill>
                <a:latin typeface="Bebas Neue Regular"/>
                <a:ea typeface="Bebas Neue Regular"/>
                <a:cs typeface="Bebas Neue Regular"/>
                <a:sym typeface="Bebas Neue Regular"/>
              </a:defRPr>
            </a:lvl3pPr>
            <a:lvl4pPr indent="0" algn="l">
              <a:lnSpc>
                <a:spcPct val="80000"/>
              </a:lnSpc>
              <a:spcBef>
                <a:spcPts val="1200"/>
              </a:spcBef>
              <a:defRPr sz="3200">
                <a:solidFill>
                  <a:srgbClr val="0057BA"/>
                </a:solidFill>
                <a:latin typeface="Bebas Neue Regular"/>
                <a:ea typeface="Bebas Neue Regular"/>
                <a:cs typeface="Bebas Neue Regular"/>
                <a:sym typeface="Bebas Neue Regular"/>
              </a:defRPr>
            </a:lvl4pPr>
            <a:lvl5pPr indent="0" algn="l">
              <a:lnSpc>
                <a:spcPct val="80000"/>
              </a:lnSpc>
              <a:spcBef>
                <a:spcPts val="1200"/>
              </a:spcBef>
              <a:defRPr sz="3200">
                <a:solidFill>
                  <a:srgbClr val="0057BA"/>
                </a:solidFill>
                <a:latin typeface="Bebas Neue Regular"/>
                <a:ea typeface="Bebas Neue Regular"/>
                <a:cs typeface="Bebas Neue Regular"/>
                <a:sym typeface="Bebas Neue Regular"/>
              </a:defRPr>
            </a:lvl5pPr>
          </a:lstStyle>
          <a:p>
            <a:r>
              <a:t>Body Level One</a:t>
            </a:r>
          </a:p>
          <a:p>
            <a:pPr lvl="1"/>
            <a:r>
              <a:t>Body Level Two</a:t>
            </a:r>
          </a:p>
          <a:p>
            <a:pPr lvl="2"/>
            <a:r>
              <a:t>Body Level Three</a:t>
            </a:r>
          </a:p>
          <a:p>
            <a:pPr lvl="3"/>
            <a:r>
              <a:t>Body Level Four</a:t>
            </a:r>
          </a:p>
          <a:p>
            <a:pPr lvl="4"/>
            <a:r>
              <a:t>Body Level Five</a:t>
            </a:r>
          </a:p>
        </p:txBody>
      </p:sp>
      <p:sp>
        <p:nvSpPr>
          <p:cNvPr id="415" name="Shape 63"/>
          <p:cNvSpPr>
            <a:spLocks noGrp="1"/>
          </p:cNvSpPr>
          <p:nvPr>
            <p:ph type="body" sz="quarter" idx="13"/>
          </p:nvPr>
        </p:nvSpPr>
        <p:spPr>
          <a:xfrm>
            <a:off x="1619231" y="2593043"/>
            <a:ext cx="6813619" cy="554040"/>
          </a:xfrm>
          <a:prstGeom prst="rect">
            <a:avLst/>
          </a:prstGeom>
        </p:spPr>
        <p:txBody>
          <a:bodyPr lIns="35717" tIns="35717" rIns="35717" bIns="35717" anchor="ctr"/>
          <a:lstStyle/>
          <a:p>
            <a:pPr algn="l">
              <a:lnSpc>
                <a:spcPct val="80000"/>
              </a:lnSpc>
              <a:spcBef>
                <a:spcPts val="1200"/>
              </a:spcBef>
              <a:defRPr sz="3200">
                <a:solidFill>
                  <a:srgbClr val="0057BA"/>
                </a:solidFill>
                <a:latin typeface="Bebas Neue Regular"/>
                <a:ea typeface="Bebas Neue Regular"/>
                <a:cs typeface="Bebas Neue Regular"/>
                <a:sym typeface="Bebas Neue Regular"/>
              </a:defRPr>
            </a:pPr>
            <a:endParaRPr/>
          </a:p>
        </p:txBody>
      </p:sp>
      <p:sp>
        <p:nvSpPr>
          <p:cNvPr id="416" name="Shape 65"/>
          <p:cNvSpPr>
            <a:spLocks noGrp="1"/>
          </p:cNvSpPr>
          <p:nvPr>
            <p:ph type="body" sz="quarter" idx="14"/>
          </p:nvPr>
        </p:nvSpPr>
        <p:spPr>
          <a:xfrm>
            <a:off x="1619231" y="3505089"/>
            <a:ext cx="6813619" cy="554040"/>
          </a:xfrm>
          <a:prstGeom prst="rect">
            <a:avLst/>
          </a:prstGeom>
        </p:spPr>
        <p:txBody>
          <a:bodyPr lIns="35717" tIns="35717" rIns="35717" bIns="35717" anchor="ctr"/>
          <a:lstStyle/>
          <a:p>
            <a:pPr algn="l">
              <a:lnSpc>
                <a:spcPct val="80000"/>
              </a:lnSpc>
              <a:spcBef>
                <a:spcPts val="1200"/>
              </a:spcBef>
              <a:defRPr sz="3200">
                <a:solidFill>
                  <a:srgbClr val="0057BA"/>
                </a:solidFill>
                <a:latin typeface="Bebas Neue Regular"/>
                <a:ea typeface="Bebas Neue Regular"/>
                <a:cs typeface="Bebas Neue Regular"/>
                <a:sym typeface="Bebas Neue Regular"/>
              </a:defRPr>
            </a:pPr>
            <a:endParaRPr/>
          </a:p>
        </p:txBody>
      </p:sp>
      <p:sp>
        <p:nvSpPr>
          <p:cNvPr id="417" name="Shape 67"/>
          <p:cNvSpPr>
            <a:spLocks noGrp="1"/>
          </p:cNvSpPr>
          <p:nvPr>
            <p:ph type="body" sz="quarter" idx="15"/>
          </p:nvPr>
        </p:nvSpPr>
        <p:spPr>
          <a:xfrm>
            <a:off x="1619231" y="4412581"/>
            <a:ext cx="6813619" cy="554040"/>
          </a:xfrm>
          <a:prstGeom prst="rect">
            <a:avLst/>
          </a:prstGeom>
        </p:spPr>
        <p:txBody>
          <a:bodyPr lIns="35717" tIns="35717" rIns="35717" bIns="35717" anchor="ctr"/>
          <a:lstStyle/>
          <a:p>
            <a:pPr algn="l">
              <a:lnSpc>
                <a:spcPct val="80000"/>
              </a:lnSpc>
              <a:spcBef>
                <a:spcPts val="1200"/>
              </a:spcBef>
              <a:defRPr sz="3200">
                <a:solidFill>
                  <a:srgbClr val="0057BA"/>
                </a:solidFill>
                <a:latin typeface="Bebas Neue Regular"/>
                <a:ea typeface="Bebas Neue Regular"/>
                <a:cs typeface="Bebas Neue Regular"/>
                <a:sym typeface="Bebas Neue Regular"/>
              </a:defRPr>
            </a:pPr>
            <a:endParaRPr/>
          </a:p>
        </p:txBody>
      </p:sp>
      <p:sp>
        <p:nvSpPr>
          <p:cNvPr id="418" name="Shape 69"/>
          <p:cNvSpPr>
            <a:spLocks noGrp="1"/>
          </p:cNvSpPr>
          <p:nvPr>
            <p:ph type="body" sz="quarter" idx="16"/>
          </p:nvPr>
        </p:nvSpPr>
        <p:spPr>
          <a:xfrm>
            <a:off x="1619231" y="5322351"/>
            <a:ext cx="6813619" cy="554040"/>
          </a:xfrm>
          <a:prstGeom prst="rect">
            <a:avLst/>
          </a:prstGeom>
        </p:spPr>
        <p:txBody>
          <a:bodyPr lIns="35717" tIns="35717" rIns="35717" bIns="35717" anchor="ctr"/>
          <a:lstStyle/>
          <a:p>
            <a:pPr algn="l">
              <a:lnSpc>
                <a:spcPct val="80000"/>
              </a:lnSpc>
              <a:spcBef>
                <a:spcPts val="1200"/>
              </a:spcBef>
              <a:defRPr sz="3200">
                <a:solidFill>
                  <a:srgbClr val="0057BA"/>
                </a:solidFill>
                <a:latin typeface="Bebas Neue Regular"/>
                <a:ea typeface="Bebas Neue Regular"/>
                <a:cs typeface="Bebas Neue Regular"/>
                <a:sym typeface="Bebas Neue Regular"/>
              </a:defRPr>
            </a:pPr>
            <a:endParaRPr/>
          </a:p>
        </p:txBody>
      </p:sp>
      <p:sp>
        <p:nvSpPr>
          <p:cNvPr id="419" name="Shape 70"/>
          <p:cNvSpPr/>
          <p:nvPr/>
        </p:nvSpPr>
        <p:spPr>
          <a:xfrm>
            <a:off x="915" y="-2"/>
            <a:ext cx="392508" cy="392509"/>
          </a:xfrm>
          <a:prstGeom prst="rect">
            <a:avLst/>
          </a:prstGeom>
          <a:solidFill>
            <a:srgbClr val="0055B9"/>
          </a:solidFill>
          <a:ln w="3175">
            <a:miter lim="400000"/>
          </a:ln>
        </p:spPr>
        <p:txBody>
          <a:bodyPr lIns="35717" tIns="35717" rIns="35717" bIns="35717" anchor="ctr"/>
          <a:lstStyle/>
          <a:p>
            <a:pPr>
              <a:defRPr sz="1800">
                <a:solidFill>
                  <a:srgbClr val="FFFFFF"/>
                </a:solidFill>
              </a:defRPr>
            </a:pPr>
            <a:endParaRPr/>
          </a:p>
        </p:txBody>
      </p:sp>
      <p:sp>
        <p:nvSpPr>
          <p:cNvPr id="420" name="Shape 71"/>
          <p:cNvSpPr>
            <a:spLocks noGrp="1"/>
          </p:cNvSpPr>
          <p:nvPr>
            <p:ph type="body" sz="quarter" idx="17"/>
          </p:nvPr>
        </p:nvSpPr>
        <p:spPr>
          <a:xfrm>
            <a:off x="651988" y="392504"/>
            <a:ext cx="4077532" cy="808039"/>
          </a:xfrm>
          <a:prstGeom prst="rect">
            <a:avLst/>
          </a:prstGeom>
        </p:spPr>
        <p:txBody>
          <a:bodyPr lIns="35717" tIns="35717" rIns="35717" bIns="35717" anchor="ctr"/>
          <a:lstStyle/>
          <a:p>
            <a:pPr algn="l">
              <a:lnSpc>
                <a:spcPct val="80000"/>
              </a:lnSpc>
              <a:spcBef>
                <a:spcPts val="1200"/>
              </a:spcBef>
              <a:defRPr sz="4800">
                <a:solidFill>
                  <a:srgbClr val="0057BA"/>
                </a:solidFill>
                <a:latin typeface="Bebas Neue Bold"/>
                <a:ea typeface="Bebas Neue Bold"/>
                <a:cs typeface="Bebas Neue Bold"/>
                <a:sym typeface="Bebas Neue Bold"/>
              </a:defRPr>
            </a:pPr>
            <a:endParaRPr/>
          </a:p>
        </p:txBody>
      </p:sp>
      <p:sp>
        <p:nvSpPr>
          <p:cNvPr id="421" name="Shape 72"/>
          <p:cNvSpPr/>
          <p:nvPr/>
        </p:nvSpPr>
        <p:spPr>
          <a:xfrm>
            <a:off x="-1" y="7002354"/>
            <a:ext cx="9144001" cy="312846"/>
          </a:xfrm>
          <a:prstGeom prst="rect">
            <a:avLst/>
          </a:prstGeom>
          <a:solidFill>
            <a:srgbClr val="0055B9"/>
          </a:solidFill>
          <a:ln w="3175">
            <a:miter lim="400000"/>
          </a:ln>
        </p:spPr>
        <p:txBody>
          <a:bodyPr lIns="35717" tIns="35717" rIns="35717" bIns="35717" anchor="ctr"/>
          <a:lstStyle/>
          <a:p>
            <a:pPr>
              <a:defRPr sz="1600">
                <a:solidFill>
                  <a:srgbClr val="0055B9"/>
                </a:solidFill>
              </a:defRPr>
            </a:pPr>
            <a:endParaRPr/>
          </a:p>
        </p:txBody>
      </p:sp>
      <p:pic>
        <p:nvPicPr>
          <p:cNvPr id="422" name="logo_ce-en-quadri.pdf" descr="logo_ce-en-quadri.pdf"/>
          <p:cNvPicPr>
            <a:picLocks noChangeAspect="1"/>
          </p:cNvPicPr>
          <p:nvPr/>
        </p:nvPicPr>
        <p:blipFill>
          <a:blip r:embed="rId3"/>
          <a:stretch>
            <a:fillRect/>
          </a:stretch>
        </p:blipFill>
        <p:spPr>
          <a:xfrm>
            <a:off x="7733886" y="6504440"/>
            <a:ext cx="1016002" cy="705451"/>
          </a:xfrm>
          <a:prstGeom prst="rect">
            <a:avLst/>
          </a:prstGeom>
          <a:ln w="3175">
            <a:miter lim="400000"/>
          </a:ln>
        </p:spPr>
      </p:pic>
      <p:pic>
        <p:nvPicPr>
          <p:cNvPr id="423" name="pasted-image.pdf" descr="pasted-image.pdf"/>
          <p:cNvPicPr>
            <a:picLocks noChangeAspect="1"/>
          </p:cNvPicPr>
          <p:nvPr/>
        </p:nvPicPr>
        <p:blipFill>
          <a:blip r:embed="rId4"/>
          <a:stretch>
            <a:fillRect/>
          </a:stretch>
        </p:blipFill>
        <p:spPr>
          <a:xfrm>
            <a:off x="372674" y="6735795"/>
            <a:ext cx="1716335" cy="212049"/>
          </a:xfrm>
          <a:prstGeom prst="rect">
            <a:avLst/>
          </a:prstGeom>
          <a:ln w="3175">
            <a:miter lim="400000"/>
          </a:ln>
        </p:spPr>
      </p:pic>
      <p:sp>
        <p:nvSpPr>
          <p:cNvPr id="424" name="Slide Number"/>
          <p:cNvSpPr txBox="1">
            <a:spLocks noGrp="1"/>
          </p:cNvSpPr>
          <p:nvPr>
            <p:ph type="sldNum" sz="quarter" idx="2"/>
          </p:nvPr>
        </p:nvSpPr>
        <p:spPr>
          <a:xfrm>
            <a:off x="8758732" y="7034158"/>
            <a:ext cx="253606" cy="249237"/>
          </a:xfrm>
          <a:prstGeom prst="rect">
            <a:avLst/>
          </a:prstGeom>
        </p:spPr>
        <p:txBody>
          <a:bodyPr lIns="35717" tIns="35717" rIns="35717" bIns="35717"/>
          <a:lstStyle>
            <a:lvl1pPr>
              <a:defRPr>
                <a:solidFill>
                  <a:srgbClr val="FFFFFF"/>
                </a:solidFill>
              </a:defRPr>
            </a:lvl1pPr>
          </a:lstStyle>
          <a:p>
            <a:fld id="{86CB4B4D-7CA3-9044-876B-883B54F8677D}" type="slidenum">
              <a:t>‹#›</a:t>
            </a:fld>
            <a:endParaRPr/>
          </a:p>
        </p:txBody>
      </p:sp>
      <p:sp>
        <p:nvSpPr>
          <p:cNvPr id="425" name="Shape 76"/>
          <p:cNvSpPr>
            <a:spLocks noGrp="1"/>
          </p:cNvSpPr>
          <p:nvPr>
            <p:ph type="body" sz="quarter" idx="18"/>
          </p:nvPr>
        </p:nvSpPr>
        <p:spPr>
          <a:xfrm>
            <a:off x="4311465" y="6691800"/>
            <a:ext cx="3105335" cy="300040"/>
          </a:xfrm>
          <a:prstGeom prst="rect">
            <a:avLst/>
          </a:prstGeom>
        </p:spPr>
        <p:txBody>
          <a:bodyPr lIns="35717" tIns="35717" rIns="35717" bIns="35717" anchor="b"/>
          <a:lstStyle/>
          <a:p>
            <a:pPr algn="r">
              <a:lnSpc>
                <a:spcPct val="80000"/>
              </a:lnSpc>
              <a:defRPr sz="1400">
                <a:solidFill>
                  <a:srgbClr val="53585F"/>
                </a:solidFill>
                <a:latin typeface="Bebas Neue Regular"/>
                <a:ea typeface="Bebas Neue Regular"/>
                <a:cs typeface="Bebas Neue Regular"/>
                <a:sym typeface="Bebas Neue Regular"/>
              </a:defRPr>
            </a:pPr>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Full Image">
    <p:spTree>
      <p:nvGrpSpPr>
        <p:cNvPr id="1" name=""/>
        <p:cNvGrpSpPr/>
        <p:nvPr/>
      </p:nvGrpSpPr>
      <p:grpSpPr>
        <a:xfrm>
          <a:off x="0" y="0"/>
          <a:ext cx="0" cy="0"/>
          <a:chOff x="0" y="0"/>
          <a:chExt cx="0" cy="0"/>
        </a:xfrm>
      </p:grpSpPr>
      <p:sp>
        <p:nvSpPr>
          <p:cNvPr id="427" name="FULL IMAGE SLIDe"/>
          <p:cNvSpPr txBox="1">
            <a:spLocks noGrp="1"/>
          </p:cNvSpPr>
          <p:nvPr>
            <p:ph type="body" sz="quarter" idx="13"/>
          </p:nvPr>
        </p:nvSpPr>
        <p:spPr>
          <a:xfrm>
            <a:off x="715489" y="392505"/>
            <a:ext cx="7713021" cy="808038"/>
          </a:xfrm>
          <a:prstGeom prst="rect">
            <a:avLst/>
          </a:prstGeom>
        </p:spPr>
        <p:txBody>
          <a:bodyPr anchor="ctr">
            <a:spAutoFit/>
          </a:bodyPr>
          <a:lstStyle>
            <a:lvl1pPr algn="l">
              <a:lnSpc>
                <a:spcPct val="80000"/>
              </a:lnSpc>
              <a:spcBef>
                <a:spcPts val="1200"/>
              </a:spcBef>
              <a:defRPr sz="4800">
                <a:solidFill>
                  <a:srgbClr val="0055B9"/>
                </a:solidFill>
                <a:latin typeface="Bebas Neue Bold"/>
                <a:ea typeface="Bebas Neue Bold"/>
                <a:cs typeface="Bebas Neue Bold"/>
                <a:sym typeface="Bebas Neue Bold"/>
              </a:defRPr>
            </a:lvl1pPr>
          </a:lstStyle>
          <a:p>
            <a:r>
              <a:t>FULL IMAGE SLIDe</a:t>
            </a:r>
          </a:p>
        </p:txBody>
      </p:sp>
      <p:sp>
        <p:nvSpPr>
          <p:cNvPr id="428"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429" name="logo_ce-en-quadri.pdf" descr="logo_ce-en-quadri.pdf"/>
          <p:cNvPicPr>
            <a:picLocks noChangeAspect="1"/>
          </p:cNvPicPr>
          <p:nvPr/>
        </p:nvPicPr>
        <p:blipFill>
          <a:blip r:embed="rId2"/>
          <a:stretch>
            <a:fillRect/>
          </a:stretch>
        </p:blipFill>
        <p:spPr>
          <a:xfrm>
            <a:off x="7914196" y="6603464"/>
            <a:ext cx="812537" cy="564177"/>
          </a:xfrm>
          <a:prstGeom prst="rect">
            <a:avLst/>
          </a:prstGeom>
          <a:ln w="3175">
            <a:miter lim="400000"/>
          </a:ln>
        </p:spPr>
      </p:pic>
      <p:pic>
        <p:nvPicPr>
          <p:cNvPr id="430" name="Image" descr="Image"/>
          <p:cNvPicPr>
            <a:picLocks noChangeAspect="1"/>
          </p:cNvPicPr>
          <p:nvPr/>
        </p:nvPicPr>
        <p:blipFill>
          <a:blip r:embed="rId3"/>
          <a:stretch>
            <a:fillRect/>
          </a:stretch>
        </p:blipFill>
        <p:spPr>
          <a:xfrm>
            <a:off x="372674" y="6735795"/>
            <a:ext cx="1716334" cy="212048"/>
          </a:xfrm>
          <a:prstGeom prst="rect">
            <a:avLst/>
          </a:prstGeom>
          <a:ln w="3175">
            <a:miter lim="400000"/>
          </a:ln>
        </p:spPr>
      </p:pic>
      <p:sp>
        <p:nvSpPr>
          <p:cNvPr id="431" name="egi conference - lisbon, 18-22 may 2015"/>
          <p:cNvSpPr txBox="1">
            <a:spLocks noGrp="1"/>
          </p:cNvSpPr>
          <p:nvPr>
            <p:ph type="body" sz="quarter" idx="14"/>
          </p:nvPr>
        </p:nvSpPr>
        <p:spPr>
          <a:xfrm>
            <a:off x="4311466" y="6691800"/>
            <a:ext cx="3105334" cy="300039"/>
          </a:xfrm>
          <a:prstGeom prst="rect">
            <a:avLst/>
          </a:prstGeom>
        </p:spPr>
        <p:txBody>
          <a:bodyPr anchor="b">
            <a:spAutoFit/>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t>egi conference - lisbon, 18-22 may 2015 </a:t>
            </a:r>
          </a:p>
        </p:txBody>
      </p:sp>
      <p:sp>
        <p:nvSpPr>
          <p:cNvPr id="432" name="coggle2.png"/>
          <p:cNvSpPr>
            <a:spLocks noGrp="1"/>
          </p:cNvSpPr>
          <p:nvPr>
            <p:ph type="pic" idx="15"/>
          </p:nvPr>
        </p:nvSpPr>
        <p:spPr>
          <a:xfrm>
            <a:off x="512439" y="1545595"/>
            <a:ext cx="8119122" cy="4474093"/>
          </a:xfrm>
          <a:prstGeom prst="rect">
            <a:avLst/>
          </a:prstGeom>
        </p:spPr>
        <p:txBody>
          <a:bodyPr lIns="91439" tIns="45719" rIns="91439" bIns="45719">
            <a:noAutofit/>
          </a:bodyPr>
          <a:lstStyle/>
          <a:p>
            <a:endParaRPr/>
          </a:p>
        </p:txBody>
      </p:sp>
      <p:sp>
        <p:nvSpPr>
          <p:cNvPr id="433" name="Square"/>
          <p:cNvSpPr/>
          <p:nvPr/>
        </p:nvSpPr>
        <p:spPr>
          <a:xfrm>
            <a:off x="916" y="-1"/>
            <a:ext cx="392506" cy="392507"/>
          </a:xfrm>
          <a:prstGeom prst="rect">
            <a:avLst/>
          </a:prstGeom>
          <a:solidFill>
            <a:srgbClr val="0055B9"/>
          </a:solidFill>
          <a:ln w="3175">
            <a:miter lim="400000"/>
          </a:ln>
        </p:spPr>
        <p:txBody>
          <a:bodyPr lIns="35718" tIns="35718" rIns="35718" bIns="35718" anchor="ctr"/>
          <a:lstStyle/>
          <a:p>
            <a:pPr>
              <a:defRPr sz="1800">
                <a:solidFill>
                  <a:srgbClr val="FFFFFF"/>
                </a:solidFill>
              </a:defRPr>
            </a:pPr>
            <a:endParaRPr/>
          </a:p>
        </p:txBody>
      </p:sp>
      <p:sp>
        <p:nvSpPr>
          <p:cNvPr id="434" name="Slide Number"/>
          <p:cNvSpPr txBox="1">
            <a:spLocks noGrp="1"/>
          </p:cNvSpPr>
          <p:nvPr>
            <p:ph type="sldNum" sz="quarter" idx="2"/>
          </p:nvPr>
        </p:nvSpPr>
        <p:spPr>
          <a:xfrm>
            <a:off x="8771432" y="7034159"/>
            <a:ext cx="253607" cy="249238"/>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nk_diagram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7926344" y="6097544"/>
            <a:ext cx="1185247" cy="1250066"/>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2410" y="-47487"/>
            <a:ext cx="1185247" cy="1250066"/>
          </a:xfrm>
          <a:prstGeom prst="rect">
            <a:avLst/>
          </a:prstGeom>
        </p:spPr>
      </p:pic>
    </p:spTree>
    <p:extLst>
      <p:ext uri="{BB962C8B-B14F-4D97-AF65-F5344CB8AC3E}">
        <p14:creationId xmlns:p14="http://schemas.microsoft.com/office/powerpoint/2010/main" val="384259537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ntents Numbered 2">
    <p:spTree>
      <p:nvGrpSpPr>
        <p:cNvPr id="1" name=""/>
        <p:cNvGrpSpPr/>
        <p:nvPr/>
      </p:nvGrpSpPr>
      <p:grpSpPr>
        <a:xfrm>
          <a:off x="0" y="0"/>
          <a:ext cx="0" cy="0"/>
          <a:chOff x="0" y="0"/>
          <a:chExt cx="0" cy="0"/>
        </a:xfrm>
      </p:grpSpPr>
      <p:pic>
        <p:nvPicPr>
          <p:cNvPr id="42" name="White BG_2.jpg" descr="White BG_2.jpg"/>
          <p:cNvPicPr>
            <a:picLocks noChangeAspect="1"/>
          </p:cNvPicPr>
          <p:nvPr/>
        </p:nvPicPr>
        <p:blipFill>
          <a:blip r:embed="rId2">
            <a:alphaModFix amt="35000"/>
          </a:blip>
          <a:stretch>
            <a:fillRect/>
          </a:stretch>
        </p:blipFill>
        <p:spPr>
          <a:xfrm>
            <a:off x="-1" y="-2492"/>
            <a:ext cx="9144001" cy="7315201"/>
          </a:xfrm>
          <a:prstGeom prst="rect">
            <a:avLst/>
          </a:prstGeom>
          <a:ln w="3175">
            <a:miter lim="400000"/>
          </a:ln>
        </p:spPr>
      </p:pic>
      <p:sp>
        <p:nvSpPr>
          <p:cNvPr id="43" name="WHAT IS TEXT MINING?"/>
          <p:cNvSpPr txBox="1"/>
          <p:nvPr/>
        </p:nvSpPr>
        <p:spPr>
          <a:xfrm>
            <a:off x="1619231" y="1683274"/>
            <a:ext cx="6813619" cy="5540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l">
              <a:lnSpc>
                <a:spcPct val="80000"/>
              </a:lnSpc>
              <a:defRPr sz="3200">
                <a:solidFill>
                  <a:srgbClr val="0057BA"/>
                </a:solidFill>
                <a:latin typeface="Bebas Neue Regular"/>
                <a:ea typeface="Bebas Neue Regular"/>
                <a:cs typeface="Bebas Neue Regular"/>
                <a:sym typeface="Bebas Neue Regular"/>
              </a:defRPr>
            </a:lvl1pPr>
          </a:lstStyle>
          <a:p>
            <a:r>
              <a:t>WHAT IS TEXT MINING?</a:t>
            </a:r>
          </a:p>
        </p:txBody>
      </p:sp>
      <p:sp>
        <p:nvSpPr>
          <p:cNvPr id="44" name="WHY THE HYPE?"/>
          <p:cNvSpPr txBox="1"/>
          <p:nvPr/>
        </p:nvSpPr>
        <p:spPr>
          <a:xfrm>
            <a:off x="1619231" y="2593043"/>
            <a:ext cx="6813619" cy="5540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l">
              <a:lnSpc>
                <a:spcPct val="80000"/>
              </a:lnSpc>
              <a:defRPr sz="3200">
                <a:solidFill>
                  <a:srgbClr val="0057BA"/>
                </a:solidFill>
                <a:latin typeface="Bebas Neue Regular"/>
                <a:ea typeface="Bebas Neue Regular"/>
                <a:cs typeface="Bebas Neue Regular"/>
                <a:sym typeface="Bebas Neue Regular"/>
              </a:defRPr>
            </a:lvl1pPr>
          </a:lstStyle>
          <a:p>
            <a:r>
              <a:t>WHY THE HYPE?</a:t>
            </a:r>
          </a:p>
        </p:txBody>
      </p:sp>
      <p:sp>
        <p:nvSpPr>
          <p:cNvPr id="45" name="WHAT IS INVOLVED?"/>
          <p:cNvSpPr txBox="1"/>
          <p:nvPr/>
        </p:nvSpPr>
        <p:spPr>
          <a:xfrm>
            <a:off x="1619231" y="3502812"/>
            <a:ext cx="6813619" cy="5540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l">
              <a:lnSpc>
                <a:spcPct val="80000"/>
              </a:lnSpc>
              <a:defRPr sz="3200">
                <a:solidFill>
                  <a:srgbClr val="0057BA"/>
                </a:solidFill>
                <a:latin typeface="Bebas Neue Regular"/>
                <a:ea typeface="Bebas Neue Regular"/>
                <a:cs typeface="Bebas Neue Regular"/>
                <a:sym typeface="Bebas Neue Regular"/>
              </a:defRPr>
            </a:lvl1pPr>
          </a:lstStyle>
          <a:p>
            <a:r>
              <a:t>WHAT IS INVOLVED?</a:t>
            </a:r>
          </a:p>
        </p:txBody>
      </p:sp>
      <p:sp>
        <p:nvSpPr>
          <p:cNvPr id="46" name="WHY AN INFRASTRUCTURAL APPROACH?"/>
          <p:cNvSpPr txBox="1"/>
          <p:nvPr/>
        </p:nvSpPr>
        <p:spPr>
          <a:xfrm>
            <a:off x="1619231" y="4412582"/>
            <a:ext cx="6813619" cy="5540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l">
              <a:lnSpc>
                <a:spcPct val="80000"/>
              </a:lnSpc>
              <a:defRPr sz="3200">
                <a:solidFill>
                  <a:srgbClr val="0057BA"/>
                </a:solidFill>
                <a:latin typeface="Bebas Neue Regular"/>
                <a:ea typeface="Bebas Neue Regular"/>
                <a:cs typeface="Bebas Neue Regular"/>
                <a:sym typeface="Bebas Neue Regular"/>
              </a:defRPr>
            </a:lvl1pPr>
          </a:lstStyle>
          <a:p>
            <a:r>
              <a:t>WHY AN INFRASTRUCTURAL APPROACH?</a:t>
            </a:r>
          </a:p>
        </p:txBody>
      </p:sp>
      <p:sp>
        <p:nvSpPr>
          <p:cNvPr id="47" name="WHAT IS OPENMINTED ABOUT?"/>
          <p:cNvSpPr txBox="1"/>
          <p:nvPr/>
        </p:nvSpPr>
        <p:spPr>
          <a:xfrm>
            <a:off x="1619231" y="5322351"/>
            <a:ext cx="6813619" cy="5540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l">
              <a:lnSpc>
                <a:spcPct val="80000"/>
              </a:lnSpc>
              <a:defRPr sz="3200">
                <a:solidFill>
                  <a:srgbClr val="0057BA"/>
                </a:solidFill>
                <a:latin typeface="Bebas Neue Regular"/>
                <a:ea typeface="Bebas Neue Regular"/>
                <a:cs typeface="Bebas Neue Regular"/>
                <a:sym typeface="Bebas Neue Regular"/>
              </a:defRPr>
            </a:lvl1pPr>
          </a:lstStyle>
          <a:p>
            <a:r>
              <a:t>WHAT IS OPENMINTED ABOUT?</a:t>
            </a:r>
          </a:p>
        </p:txBody>
      </p:sp>
      <p:sp>
        <p:nvSpPr>
          <p:cNvPr id="48" name="Square"/>
          <p:cNvSpPr/>
          <p:nvPr/>
        </p:nvSpPr>
        <p:spPr>
          <a:xfrm>
            <a:off x="916" y="-1"/>
            <a:ext cx="392506" cy="392507"/>
          </a:xfrm>
          <a:prstGeom prst="rect">
            <a:avLst/>
          </a:prstGeom>
          <a:solidFill>
            <a:srgbClr val="0055B9"/>
          </a:solidFill>
          <a:ln w="3175">
            <a:miter lim="400000"/>
          </a:ln>
        </p:spPr>
        <p:txBody>
          <a:bodyPr lIns="35718" tIns="35718" rIns="35718" bIns="35718" anchor="ctr"/>
          <a:lstStyle/>
          <a:p>
            <a:pPr>
              <a:defRPr sz="1800">
                <a:solidFill>
                  <a:srgbClr val="FFFFFF"/>
                </a:solidFill>
              </a:defRPr>
            </a:pPr>
            <a:endParaRPr/>
          </a:p>
        </p:txBody>
      </p:sp>
      <p:pic>
        <p:nvPicPr>
          <p:cNvPr id="49" name="Image" descr="Image"/>
          <p:cNvPicPr>
            <a:picLocks noChangeAspect="1"/>
          </p:cNvPicPr>
          <p:nvPr/>
        </p:nvPicPr>
        <p:blipFill>
          <a:blip r:embed="rId3"/>
          <a:stretch>
            <a:fillRect/>
          </a:stretch>
        </p:blipFill>
        <p:spPr>
          <a:xfrm>
            <a:off x="526094" y="1521489"/>
            <a:ext cx="712516" cy="855930"/>
          </a:xfrm>
          <a:prstGeom prst="rect">
            <a:avLst/>
          </a:prstGeom>
          <a:ln w="3175">
            <a:miter lim="400000"/>
          </a:ln>
        </p:spPr>
      </p:pic>
      <p:pic>
        <p:nvPicPr>
          <p:cNvPr id="50" name="Image" descr="Image"/>
          <p:cNvPicPr>
            <a:picLocks noChangeAspect="1"/>
          </p:cNvPicPr>
          <p:nvPr/>
        </p:nvPicPr>
        <p:blipFill>
          <a:blip r:embed="rId4"/>
          <a:stretch>
            <a:fillRect/>
          </a:stretch>
        </p:blipFill>
        <p:spPr>
          <a:xfrm>
            <a:off x="421672" y="2281135"/>
            <a:ext cx="905838" cy="1213789"/>
          </a:xfrm>
          <a:prstGeom prst="rect">
            <a:avLst/>
          </a:prstGeom>
          <a:ln w="3175">
            <a:miter lim="400000"/>
          </a:ln>
        </p:spPr>
      </p:pic>
      <p:pic>
        <p:nvPicPr>
          <p:cNvPr id="51" name="Image" descr="Image"/>
          <p:cNvPicPr>
            <a:picLocks noChangeAspect="1"/>
          </p:cNvPicPr>
          <p:nvPr/>
        </p:nvPicPr>
        <p:blipFill>
          <a:blip r:embed="rId5"/>
          <a:stretch>
            <a:fillRect/>
          </a:stretch>
        </p:blipFill>
        <p:spPr>
          <a:xfrm>
            <a:off x="715489" y="3335227"/>
            <a:ext cx="676452" cy="812801"/>
          </a:xfrm>
          <a:prstGeom prst="rect">
            <a:avLst/>
          </a:prstGeom>
          <a:ln w="3175">
            <a:miter lim="400000"/>
          </a:ln>
        </p:spPr>
      </p:pic>
      <p:pic>
        <p:nvPicPr>
          <p:cNvPr id="52" name="Image" descr="Image"/>
          <p:cNvPicPr>
            <a:picLocks noChangeAspect="1"/>
          </p:cNvPicPr>
          <p:nvPr/>
        </p:nvPicPr>
        <p:blipFill>
          <a:blip r:embed="rId6"/>
          <a:stretch>
            <a:fillRect/>
          </a:stretch>
        </p:blipFill>
        <p:spPr>
          <a:xfrm>
            <a:off x="345377" y="4109699"/>
            <a:ext cx="953628" cy="1147104"/>
          </a:xfrm>
          <a:prstGeom prst="rect">
            <a:avLst/>
          </a:prstGeom>
          <a:ln w="3175">
            <a:miter lim="400000"/>
          </a:ln>
        </p:spPr>
      </p:pic>
      <p:pic>
        <p:nvPicPr>
          <p:cNvPr id="53" name="Image" descr="Image"/>
          <p:cNvPicPr>
            <a:picLocks noChangeAspect="1"/>
          </p:cNvPicPr>
          <p:nvPr/>
        </p:nvPicPr>
        <p:blipFill>
          <a:blip r:embed="rId7"/>
          <a:stretch>
            <a:fillRect/>
          </a:stretch>
        </p:blipFill>
        <p:spPr>
          <a:xfrm>
            <a:off x="391124" y="5208051"/>
            <a:ext cx="953628" cy="808039"/>
          </a:xfrm>
          <a:prstGeom prst="rect">
            <a:avLst/>
          </a:prstGeom>
          <a:ln w="3175">
            <a:miter lim="400000"/>
          </a:ln>
        </p:spPr>
      </p:pic>
      <p:sp>
        <p:nvSpPr>
          <p:cNvPr id="54" name="CONTENTS"/>
          <p:cNvSpPr txBox="1">
            <a:spLocks noGrp="1"/>
          </p:cNvSpPr>
          <p:nvPr>
            <p:ph type="body" sz="quarter" idx="13"/>
          </p:nvPr>
        </p:nvSpPr>
        <p:spPr>
          <a:xfrm>
            <a:off x="651989" y="392505"/>
            <a:ext cx="4077530" cy="808038"/>
          </a:xfrm>
          <a:prstGeom prst="rect">
            <a:avLst/>
          </a:prstGeom>
        </p:spPr>
        <p:txBody>
          <a:bodyPr anchor="ctr">
            <a:spAutoFit/>
          </a:bodyPr>
          <a:lstStyle>
            <a:lvl1pPr algn="l">
              <a:lnSpc>
                <a:spcPct val="80000"/>
              </a:lnSpc>
              <a:defRPr sz="4800">
                <a:solidFill>
                  <a:srgbClr val="0057BA"/>
                </a:solidFill>
                <a:latin typeface="Bebas Neue Bold"/>
                <a:ea typeface="Bebas Neue Bold"/>
                <a:cs typeface="Bebas Neue Bold"/>
                <a:sym typeface="Bebas Neue Bold"/>
              </a:defRPr>
            </a:lvl1pPr>
          </a:lstStyle>
          <a:p>
            <a:r>
              <a:t>CONTENTS</a:t>
            </a:r>
          </a:p>
        </p:txBody>
      </p:sp>
      <p:sp>
        <p:nvSpPr>
          <p:cNvPr id="55"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56" name="logo_ce-en-quadri.pdf" descr="logo_ce-en-quadri.pdf"/>
          <p:cNvPicPr>
            <a:picLocks noChangeAspect="1"/>
          </p:cNvPicPr>
          <p:nvPr/>
        </p:nvPicPr>
        <p:blipFill>
          <a:blip r:embed="rId8"/>
          <a:stretch>
            <a:fillRect/>
          </a:stretch>
        </p:blipFill>
        <p:spPr>
          <a:xfrm>
            <a:off x="7619586" y="6364740"/>
            <a:ext cx="1270414" cy="882099"/>
          </a:xfrm>
          <a:prstGeom prst="rect">
            <a:avLst/>
          </a:prstGeom>
          <a:ln w="3175">
            <a:miter lim="400000"/>
          </a:ln>
        </p:spPr>
      </p:pic>
      <p:pic>
        <p:nvPicPr>
          <p:cNvPr id="57" name="Image" descr="Image"/>
          <p:cNvPicPr>
            <a:picLocks noChangeAspect="1"/>
          </p:cNvPicPr>
          <p:nvPr/>
        </p:nvPicPr>
        <p:blipFill>
          <a:blip r:embed="rId9"/>
          <a:stretch>
            <a:fillRect/>
          </a:stretch>
        </p:blipFill>
        <p:spPr>
          <a:xfrm>
            <a:off x="372674" y="6735795"/>
            <a:ext cx="1716334" cy="212048"/>
          </a:xfrm>
          <a:prstGeom prst="rect">
            <a:avLst/>
          </a:prstGeom>
          <a:ln w="3175">
            <a:miter lim="400000"/>
          </a:ln>
        </p:spPr>
      </p:pic>
      <p:sp>
        <p:nvSpPr>
          <p:cNvPr id="58" name="egi conference - lisbon, 18-22 may 2015"/>
          <p:cNvSpPr txBox="1">
            <a:spLocks noGrp="1"/>
          </p:cNvSpPr>
          <p:nvPr>
            <p:ph type="body" sz="quarter" idx="14"/>
          </p:nvPr>
        </p:nvSpPr>
        <p:spPr>
          <a:xfrm>
            <a:off x="5784666" y="614755"/>
            <a:ext cx="3105334" cy="363538"/>
          </a:xfrm>
          <a:prstGeom prst="rect">
            <a:avLst/>
          </a:prstGeom>
        </p:spPr>
        <p:txBody>
          <a:bodyPr anchor="ctr">
            <a:spAutoFit/>
          </a:bodyPr>
          <a:lstStyle>
            <a:lvl1pPr algn="r">
              <a:lnSpc>
                <a:spcPct val="80000"/>
              </a:lnSpc>
              <a:defRPr sz="1800">
                <a:solidFill>
                  <a:srgbClr val="0057BA"/>
                </a:solidFill>
                <a:latin typeface="Bebas Neue Regular"/>
                <a:ea typeface="Bebas Neue Regular"/>
                <a:cs typeface="Bebas Neue Regular"/>
                <a:sym typeface="Bebas Neue Regular"/>
              </a:defRPr>
            </a:lvl1pPr>
          </a:lstStyle>
          <a:p>
            <a:r>
              <a:t>egi conference - lisbon, 18-22 may 2015 </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asic Text - 1 column">
    <p:spTree>
      <p:nvGrpSpPr>
        <p:cNvPr id="1" name=""/>
        <p:cNvGrpSpPr/>
        <p:nvPr/>
      </p:nvGrpSpPr>
      <p:grpSpPr>
        <a:xfrm>
          <a:off x="0" y="0"/>
          <a:ext cx="0" cy="0"/>
          <a:chOff x="0" y="0"/>
          <a:chExt cx="0" cy="0"/>
        </a:xfrm>
      </p:grpSpPr>
      <p:pic>
        <p:nvPicPr>
          <p:cNvPr id="61" name="White BG_2.jpg" descr="White BG_2.jpg"/>
          <p:cNvPicPr>
            <a:picLocks noChangeAspect="1"/>
          </p:cNvPicPr>
          <p:nvPr/>
        </p:nvPicPr>
        <p:blipFill>
          <a:blip r:embed="rId2">
            <a:alphaModFix amt="20000"/>
          </a:blip>
          <a:stretch>
            <a:fillRect/>
          </a:stretch>
        </p:blipFill>
        <p:spPr>
          <a:xfrm>
            <a:off x="-1" y="-2492"/>
            <a:ext cx="9144001" cy="7315201"/>
          </a:xfrm>
          <a:prstGeom prst="rect">
            <a:avLst/>
          </a:prstGeom>
          <a:ln w="3175">
            <a:miter lim="400000"/>
          </a:ln>
        </p:spPr>
      </p:pic>
      <p:sp>
        <p:nvSpPr>
          <p:cNvPr id="62" name="BASIC TEXT - 1 column"/>
          <p:cNvSpPr txBox="1">
            <a:spLocks noGrp="1"/>
          </p:cNvSpPr>
          <p:nvPr>
            <p:ph type="body" sz="quarter" idx="13"/>
          </p:nvPr>
        </p:nvSpPr>
        <p:spPr>
          <a:xfrm>
            <a:off x="651989" y="392505"/>
            <a:ext cx="7713021" cy="808038"/>
          </a:xfrm>
          <a:prstGeom prst="rect">
            <a:avLst/>
          </a:prstGeom>
        </p:spPr>
        <p:txBody>
          <a:bodyPr anchor="ctr">
            <a:spAutoFit/>
          </a:bodyPr>
          <a:lstStyle>
            <a:lvl1pPr algn="l">
              <a:lnSpc>
                <a:spcPct val="80000"/>
              </a:lnSpc>
              <a:defRPr sz="4800">
                <a:solidFill>
                  <a:srgbClr val="0057BA"/>
                </a:solidFill>
                <a:latin typeface="Bebas Neue Bold"/>
                <a:ea typeface="Bebas Neue Bold"/>
                <a:cs typeface="Bebas Neue Bold"/>
                <a:sym typeface="Bebas Neue Bold"/>
              </a:defRPr>
            </a:lvl1pPr>
          </a:lstStyle>
          <a:p>
            <a:r>
              <a:t>BASIC TEXT - 1 column</a:t>
            </a:r>
          </a:p>
        </p:txBody>
      </p:sp>
      <p:sp>
        <p:nvSpPr>
          <p:cNvPr id="63" name="Square"/>
          <p:cNvSpPr/>
          <p:nvPr/>
        </p:nvSpPr>
        <p:spPr>
          <a:xfrm>
            <a:off x="916" y="-1"/>
            <a:ext cx="392506" cy="392507"/>
          </a:xfrm>
          <a:prstGeom prst="rect">
            <a:avLst/>
          </a:prstGeom>
          <a:solidFill>
            <a:srgbClr val="0055B9"/>
          </a:solidFill>
          <a:ln w="3175">
            <a:miter lim="400000"/>
          </a:ln>
        </p:spPr>
        <p:txBody>
          <a:bodyPr lIns="35718" tIns="35718" rIns="35718" bIns="35718" anchor="ctr"/>
          <a:lstStyle/>
          <a:p>
            <a:pPr>
              <a:defRPr sz="1800">
                <a:solidFill>
                  <a:srgbClr val="FFFFFF"/>
                </a:solidFill>
              </a:defRPr>
            </a:pPr>
            <a:endParaRPr/>
          </a:p>
        </p:txBody>
      </p:sp>
      <p:sp>
        <p:nvSpPr>
          <p:cNvPr id="64" name="SmALL HEADING…"/>
          <p:cNvSpPr txBox="1">
            <a:spLocks noGrp="1"/>
          </p:cNvSpPr>
          <p:nvPr>
            <p:ph type="body" sz="half" idx="14"/>
          </p:nvPr>
        </p:nvSpPr>
        <p:spPr>
          <a:xfrm>
            <a:off x="651990" y="1434222"/>
            <a:ext cx="7840020" cy="3190558"/>
          </a:xfrm>
          <a:prstGeom prst="rect">
            <a:avLst/>
          </a:prstGeom>
        </p:spPr>
        <p:txBody>
          <a:bodyPr>
            <a:spAutoFit/>
          </a:bodyPr>
          <a:lstStyle/>
          <a:p>
            <a:pPr algn="l">
              <a:lnSpc>
                <a:spcPct val="90000"/>
              </a:lnSpc>
              <a:spcBef>
                <a:spcPts val="1600"/>
              </a:spcBef>
              <a:defRPr sz="3500">
                <a:solidFill>
                  <a:srgbClr val="00B9B3"/>
                </a:solidFill>
                <a:latin typeface="Bebas Neue Regular"/>
                <a:ea typeface="Bebas Neue Regular"/>
                <a:cs typeface="Bebas Neue Regular"/>
                <a:sym typeface="Bebas Neue Regular"/>
              </a:defRPr>
            </a:pPr>
            <a:r>
              <a:t>SmALL HEADING</a:t>
            </a:r>
          </a:p>
          <a:p>
            <a:pPr algn="l">
              <a:lnSpc>
                <a:spcPct val="90000"/>
              </a:lnSpc>
              <a:spcBef>
                <a:spcPts val="1100"/>
              </a:spcBef>
              <a:defRPr sz="2000">
                <a:solidFill>
                  <a:srgbClr val="272727"/>
                </a:solidFill>
                <a:latin typeface="Roboto Condensed Light"/>
                <a:ea typeface="Roboto Condensed Light"/>
                <a:cs typeface="Roboto Condensed Light"/>
                <a:sym typeface="Roboto Condensed Light"/>
              </a:defRPr>
            </a:pPr>
            <a:r>
              <a:t>Dummy text is also used to demonstrate the appearance of different typefaces and layouts, and in general the content of dummy text is nonsensical. Due to its widespread use as filler text for layouts, non-readability is of great importance.</a:t>
            </a:r>
          </a:p>
          <a:p>
            <a:pPr algn="l">
              <a:lnSpc>
                <a:spcPct val="90000"/>
              </a:lnSpc>
              <a:spcBef>
                <a:spcPts val="1600"/>
              </a:spcBef>
              <a:defRPr sz="3500">
                <a:solidFill>
                  <a:srgbClr val="0055B9"/>
                </a:solidFill>
                <a:latin typeface="Bebas Neue Regular"/>
                <a:ea typeface="Bebas Neue Regular"/>
                <a:cs typeface="Bebas Neue Regular"/>
                <a:sym typeface="Bebas Neue Regular"/>
              </a:defRPr>
            </a:pPr>
            <a:r>
              <a:t>SMALL HEADING BLUE</a:t>
            </a:r>
          </a:p>
          <a:p>
            <a:pPr algn="l">
              <a:lnSpc>
                <a:spcPct val="90000"/>
              </a:lnSpc>
              <a:spcBef>
                <a:spcPts val="1100"/>
              </a:spcBef>
              <a:defRPr sz="2000">
                <a:solidFill>
                  <a:srgbClr val="272727"/>
                </a:solidFill>
                <a:latin typeface="Roboto Condensed Light"/>
                <a:ea typeface="Roboto Condensed Light"/>
                <a:cs typeface="Roboto Condensed Light"/>
                <a:sym typeface="Roboto Condensed Light"/>
              </a:defRPr>
            </a:pPr>
            <a:r>
              <a:t>Dummy text is also used to demonstrate the appearance of different typefaces and layouts</a:t>
            </a:r>
          </a:p>
        </p:txBody>
      </p:sp>
      <p:sp>
        <p:nvSpPr>
          <p:cNvPr id="65"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66" name="logo_ce-en-quadri.pdf" descr="logo_ce-en-quadri.pdf"/>
          <p:cNvPicPr>
            <a:picLocks noChangeAspect="1"/>
          </p:cNvPicPr>
          <p:nvPr/>
        </p:nvPicPr>
        <p:blipFill>
          <a:blip r:embed="rId3"/>
          <a:stretch>
            <a:fillRect/>
          </a:stretch>
        </p:blipFill>
        <p:spPr>
          <a:xfrm>
            <a:off x="7619586" y="6364740"/>
            <a:ext cx="1270414" cy="882099"/>
          </a:xfrm>
          <a:prstGeom prst="rect">
            <a:avLst/>
          </a:prstGeom>
          <a:ln w="3175">
            <a:miter lim="400000"/>
          </a:ln>
        </p:spPr>
      </p:pic>
      <p:pic>
        <p:nvPicPr>
          <p:cNvPr id="67" name="Image" descr="Image"/>
          <p:cNvPicPr>
            <a:picLocks noChangeAspect="1"/>
          </p:cNvPicPr>
          <p:nvPr/>
        </p:nvPicPr>
        <p:blipFill>
          <a:blip r:embed="rId4"/>
          <a:stretch>
            <a:fillRect/>
          </a:stretch>
        </p:blipFill>
        <p:spPr>
          <a:xfrm>
            <a:off x="372674" y="6735795"/>
            <a:ext cx="1716334" cy="212048"/>
          </a:xfrm>
          <a:prstGeom prst="rect">
            <a:avLst/>
          </a:prstGeom>
          <a:ln w="3175">
            <a:miter lim="400000"/>
          </a:ln>
        </p:spPr>
      </p:pic>
      <p:sp>
        <p:nvSpPr>
          <p:cNvPr id="68" name="egi conference - lisbon, 18-22 may 2015"/>
          <p:cNvSpPr txBox="1">
            <a:spLocks noGrp="1"/>
          </p:cNvSpPr>
          <p:nvPr>
            <p:ph type="body" sz="quarter" idx="15"/>
          </p:nvPr>
        </p:nvSpPr>
        <p:spPr>
          <a:xfrm>
            <a:off x="4311466" y="6691800"/>
            <a:ext cx="3105334" cy="300039"/>
          </a:xfrm>
          <a:prstGeom prst="rect">
            <a:avLst/>
          </a:prstGeom>
        </p:spPr>
        <p:txBody>
          <a:bodyPr anchor="ctr">
            <a:spAutoFit/>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t>egi conference - lisbon, 18-22 may 2015 </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asic Text - 3 columns">
    <p:spTree>
      <p:nvGrpSpPr>
        <p:cNvPr id="1" name=""/>
        <p:cNvGrpSpPr/>
        <p:nvPr/>
      </p:nvGrpSpPr>
      <p:grpSpPr>
        <a:xfrm>
          <a:off x="0" y="0"/>
          <a:ext cx="0" cy="0"/>
          <a:chOff x="0" y="0"/>
          <a:chExt cx="0" cy="0"/>
        </a:xfrm>
      </p:grpSpPr>
      <p:pic>
        <p:nvPicPr>
          <p:cNvPr id="71" name="White BG_2.jpg" descr="White BG_2.jpg"/>
          <p:cNvPicPr>
            <a:picLocks noChangeAspect="1"/>
          </p:cNvPicPr>
          <p:nvPr/>
        </p:nvPicPr>
        <p:blipFill>
          <a:blip r:embed="rId2">
            <a:alphaModFix amt="20000"/>
          </a:blip>
          <a:stretch>
            <a:fillRect/>
          </a:stretch>
        </p:blipFill>
        <p:spPr>
          <a:xfrm>
            <a:off x="-1" y="-2492"/>
            <a:ext cx="9144001" cy="7315201"/>
          </a:xfrm>
          <a:prstGeom prst="rect">
            <a:avLst/>
          </a:prstGeom>
          <a:ln w="3175">
            <a:miter lim="400000"/>
          </a:ln>
        </p:spPr>
      </p:pic>
      <p:sp>
        <p:nvSpPr>
          <p:cNvPr id="72" name="BASIC TEXT - 3 columns"/>
          <p:cNvSpPr txBox="1">
            <a:spLocks noGrp="1"/>
          </p:cNvSpPr>
          <p:nvPr>
            <p:ph type="body" sz="quarter" idx="13"/>
          </p:nvPr>
        </p:nvSpPr>
        <p:spPr>
          <a:xfrm>
            <a:off x="651989" y="392505"/>
            <a:ext cx="7713021" cy="808038"/>
          </a:xfrm>
          <a:prstGeom prst="rect">
            <a:avLst/>
          </a:prstGeom>
        </p:spPr>
        <p:txBody>
          <a:bodyPr anchor="ctr">
            <a:spAutoFit/>
          </a:bodyPr>
          <a:lstStyle>
            <a:lvl1pPr algn="l">
              <a:lnSpc>
                <a:spcPct val="80000"/>
              </a:lnSpc>
              <a:defRPr sz="4800">
                <a:solidFill>
                  <a:srgbClr val="0057BA"/>
                </a:solidFill>
                <a:latin typeface="Bebas Neue Bold"/>
                <a:ea typeface="Bebas Neue Bold"/>
                <a:cs typeface="Bebas Neue Bold"/>
                <a:sym typeface="Bebas Neue Bold"/>
              </a:defRPr>
            </a:lvl1pPr>
          </a:lstStyle>
          <a:p>
            <a:r>
              <a:t>BASIC TEXT - 3 columns</a:t>
            </a:r>
          </a:p>
        </p:txBody>
      </p:sp>
      <p:sp>
        <p:nvSpPr>
          <p:cNvPr id="73" name="Square"/>
          <p:cNvSpPr/>
          <p:nvPr/>
        </p:nvSpPr>
        <p:spPr>
          <a:xfrm>
            <a:off x="916" y="-1"/>
            <a:ext cx="312846" cy="312846"/>
          </a:xfrm>
          <a:prstGeom prst="rect">
            <a:avLst/>
          </a:prstGeom>
          <a:solidFill>
            <a:srgbClr val="0055B9"/>
          </a:solidFill>
          <a:ln w="3175">
            <a:miter lim="400000"/>
          </a:ln>
        </p:spPr>
        <p:txBody>
          <a:bodyPr lIns="35718" tIns="35718" rIns="35718" bIns="35718" anchor="ctr"/>
          <a:lstStyle/>
          <a:p>
            <a:pPr>
              <a:defRPr sz="1800">
                <a:solidFill>
                  <a:srgbClr val="FFFFFF"/>
                </a:solidFill>
              </a:defRPr>
            </a:pPr>
            <a:endParaRPr/>
          </a:p>
        </p:txBody>
      </p:sp>
      <p:sp>
        <p:nvSpPr>
          <p:cNvPr id="74" name="According to most sources, Lorem Ipsum can be traced back to a text composed by Cicero in 45 BC. Allegedly, a Latin scholar established the origin of the text by compiling all the instances of the unusual word 'consectetur' he could find and eventually recognized it as a passage from 'De finibus bonorum et malorum' (On the extremes of Good and Evil) by Cicero, a book that was very popular in the Middle Ages: &quot;Neque porro quisquam est, qui dolorem ipsum, quia dolor sit, amet, consectetur, adipisci velit... &quot; (Approximately: &quot;Nor is there anyone who loves or pursues or desires to obtain pain of itself, because it is pain”). A typical Lorem Ipsum text goes like this: &quot;Lorem ipsum dolor sit amet, consectetur adipisici elit, sed eiusmod tempor incidunt ut labore et dolore magna aliqua. Ut enim ad minim…&quot;. It seems that only fragments of the original text remain in the Lorem Ipsum texts used today. One may speculate that over the course of time certain letters were added or deleted at various positions within the text. This might also explain why one can now find slightly different versions. Due to the age of the Lorem Ipsum text there are no copyright issues to contend with. In the 1960s, the text suddenly became known beyond the professional circle of typesetters and layout designers. Versions of the text were also used in it."/>
          <p:cNvSpPr txBox="1">
            <a:spLocks noGrp="1"/>
          </p:cNvSpPr>
          <p:nvPr>
            <p:ph type="body" idx="14"/>
          </p:nvPr>
        </p:nvSpPr>
        <p:spPr>
          <a:xfrm>
            <a:off x="651316" y="1440021"/>
            <a:ext cx="7840021" cy="4558241"/>
          </a:xfrm>
          <a:prstGeom prst="rect">
            <a:avLst/>
          </a:prstGeom>
        </p:spPr>
        <p:txBody>
          <a:bodyPr numCol="3" spcCol="243518">
            <a:noAutofit/>
          </a:bodyPr>
          <a:lstStyle/>
          <a:p>
            <a:pPr algn="l">
              <a:lnSpc>
                <a:spcPct val="90000"/>
              </a:lnSpc>
              <a:spcBef>
                <a:spcPts val="1100"/>
              </a:spcBef>
              <a:defRPr sz="1800">
                <a:solidFill>
                  <a:srgbClr val="272727"/>
                </a:solidFill>
                <a:latin typeface="Roboto Condensed Light"/>
                <a:ea typeface="Roboto Condensed Light"/>
                <a:cs typeface="Roboto Condensed Light"/>
                <a:sym typeface="Roboto Condensed Light"/>
              </a:defRPr>
            </a:pPr>
            <a:r>
              <a:t>According to most sources, Lorem Ipsum can be traced back to a text composed by Cicero in 45 BC.</a:t>
            </a:r>
            <a:br/>
            <a:r>
              <a:rPr b="1">
                <a:latin typeface="Roboto Condensed"/>
                <a:ea typeface="Roboto Condensed"/>
                <a:cs typeface="Roboto Condensed"/>
                <a:sym typeface="Roboto Condensed"/>
              </a:rPr>
              <a:t>Allegedly</a:t>
            </a:r>
            <a:r>
              <a:t>, a Latin scholar established the origin of the text by compiling all the instances of the unusual word 'consectetur' he could find and eventually recognized it as a passage from 'De finibus bonorum et malorum' (On the extremes of Good and Evil) by Cicero, a book that was very popular in the Middle Ages: "Neque porro quisquam est, qui dolorem ipsum, quia dolor sit, amet, consectetur, adipisci velit... " (Approximately: "Nor is there anyone who loves or pursues or desires to obtain pain of itself, because it is pain”).</a:t>
            </a:r>
            <a:br/>
            <a:r>
              <a:t>A </a:t>
            </a:r>
            <a:r>
              <a:rPr b="1">
                <a:latin typeface="Roboto Condensed"/>
                <a:ea typeface="Roboto Condensed"/>
                <a:cs typeface="Roboto Condensed"/>
                <a:sym typeface="Roboto Condensed"/>
              </a:rPr>
              <a:t>typical</a:t>
            </a:r>
            <a:r>
              <a:t> Lorem Ipsum text goes like this: "Lorem ipsum dolor sit amet, consectetur adipisici elit, sed eiusmod tempor incidunt ut labore et dolore magna aliqua. Ut enim ad minim…". It seems that only fragments of the original text remain in the Lorem Ipsum texts used today. </a:t>
            </a:r>
            <a:r>
              <a:rPr b="1">
                <a:latin typeface="Roboto Condensed"/>
                <a:ea typeface="Roboto Condensed"/>
                <a:cs typeface="Roboto Condensed"/>
                <a:sym typeface="Roboto Condensed"/>
              </a:rPr>
              <a:t>One</a:t>
            </a:r>
            <a:r>
              <a:t> may speculate that over the course of time certain letters were added or deleted at various positions within the text. This might also explain why one can now find slightly different versions. Due to the age of the Lorem Ipsum text there are no copyright issues to contend with. In the 1960s, the text suddenly became known beyond the professional circle of typesetters and layout designers. Versions of the text were also used in it.</a:t>
            </a:r>
          </a:p>
        </p:txBody>
      </p:sp>
      <p:sp>
        <p:nvSpPr>
          <p:cNvPr id="75"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76" name="logo_ce-en-quadri.pdf" descr="logo_ce-en-quadri.pdf"/>
          <p:cNvPicPr>
            <a:picLocks noChangeAspect="1"/>
          </p:cNvPicPr>
          <p:nvPr/>
        </p:nvPicPr>
        <p:blipFill>
          <a:blip r:embed="rId3"/>
          <a:stretch>
            <a:fillRect/>
          </a:stretch>
        </p:blipFill>
        <p:spPr>
          <a:xfrm>
            <a:off x="7619586" y="6364740"/>
            <a:ext cx="1270414" cy="882099"/>
          </a:xfrm>
          <a:prstGeom prst="rect">
            <a:avLst/>
          </a:prstGeom>
          <a:ln w="3175">
            <a:miter lim="400000"/>
          </a:ln>
        </p:spPr>
      </p:pic>
      <p:pic>
        <p:nvPicPr>
          <p:cNvPr id="77" name="Image" descr="Image"/>
          <p:cNvPicPr>
            <a:picLocks noChangeAspect="1"/>
          </p:cNvPicPr>
          <p:nvPr/>
        </p:nvPicPr>
        <p:blipFill>
          <a:blip r:embed="rId4"/>
          <a:stretch>
            <a:fillRect/>
          </a:stretch>
        </p:blipFill>
        <p:spPr>
          <a:xfrm>
            <a:off x="372674" y="6735795"/>
            <a:ext cx="1716334" cy="212048"/>
          </a:xfrm>
          <a:prstGeom prst="rect">
            <a:avLst/>
          </a:prstGeom>
          <a:ln w="3175">
            <a:miter lim="400000"/>
          </a:ln>
        </p:spPr>
      </p:pic>
      <p:sp>
        <p:nvSpPr>
          <p:cNvPr id="78" name="egi conference - lisbon, 18-22 may 2015"/>
          <p:cNvSpPr txBox="1">
            <a:spLocks noGrp="1"/>
          </p:cNvSpPr>
          <p:nvPr>
            <p:ph type="body" sz="quarter" idx="15"/>
          </p:nvPr>
        </p:nvSpPr>
        <p:spPr>
          <a:xfrm>
            <a:off x="4311466" y="6691800"/>
            <a:ext cx="3105334" cy="300039"/>
          </a:xfrm>
          <a:prstGeom prst="rect">
            <a:avLst/>
          </a:prstGeom>
        </p:spPr>
        <p:txBody>
          <a:bodyPr anchor="b">
            <a:spAutoFit/>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t>egi conference - lisbon, 18-22 may 2015 </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ullets - 1 column">
    <p:spTree>
      <p:nvGrpSpPr>
        <p:cNvPr id="1" name=""/>
        <p:cNvGrpSpPr/>
        <p:nvPr/>
      </p:nvGrpSpPr>
      <p:grpSpPr>
        <a:xfrm>
          <a:off x="0" y="0"/>
          <a:ext cx="0" cy="0"/>
          <a:chOff x="0" y="0"/>
          <a:chExt cx="0" cy="0"/>
        </a:xfrm>
      </p:grpSpPr>
      <p:pic>
        <p:nvPicPr>
          <p:cNvPr id="81" name="White BG_2.jpg" descr="White BG_2.jpg"/>
          <p:cNvPicPr>
            <a:picLocks noChangeAspect="1"/>
          </p:cNvPicPr>
          <p:nvPr/>
        </p:nvPicPr>
        <p:blipFill>
          <a:blip r:embed="rId2">
            <a:alphaModFix amt="20000"/>
          </a:blip>
          <a:stretch>
            <a:fillRect/>
          </a:stretch>
        </p:blipFill>
        <p:spPr>
          <a:xfrm>
            <a:off x="-1" y="-2492"/>
            <a:ext cx="9144001" cy="7315201"/>
          </a:xfrm>
          <a:prstGeom prst="rect">
            <a:avLst/>
          </a:prstGeom>
          <a:ln w="3175">
            <a:miter lim="400000"/>
          </a:ln>
        </p:spPr>
      </p:pic>
      <p:sp>
        <p:nvSpPr>
          <p:cNvPr id="82" name="BULLETS - 1 column"/>
          <p:cNvSpPr txBox="1">
            <a:spLocks noGrp="1"/>
          </p:cNvSpPr>
          <p:nvPr>
            <p:ph type="body" sz="quarter" idx="13"/>
          </p:nvPr>
        </p:nvSpPr>
        <p:spPr>
          <a:xfrm>
            <a:off x="715489" y="392505"/>
            <a:ext cx="7713021" cy="808038"/>
          </a:xfrm>
          <a:prstGeom prst="rect">
            <a:avLst/>
          </a:prstGeom>
        </p:spPr>
        <p:txBody>
          <a:bodyPr anchor="ctr">
            <a:spAutoFit/>
          </a:bodyPr>
          <a:lstStyle>
            <a:lvl1pPr algn="l">
              <a:lnSpc>
                <a:spcPct val="80000"/>
              </a:lnSpc>
              <a:defRPr sz="4800">
                <a:solidFill>
                  <a:srgbClr val="0057BA"/>
                </a:solidFill>
                <a:latin typeface="Bebas Neue Bold"/>
                <a:ea typeface="Bebas Neue Bold"/>
                <a:cs typeface="Bebas Neue Bold"/>
                <a:sym typeface="Bebas Neue Bold"/>
              </a:defRPr>
            </a:lvl1pPr>
          </a:lstStyle>
          <a:p>
            <a:r>
              <a:t>BULLETS - 1 column</a:t>
            </a:r>
          </a:p>
        </p:txBody>
      </p:sp>
      <p:sp>
        <p:nvSpPr>
          <p:cNvPr id="83" name="Square"/>
          <p:cNvSpPr/>
          <p:nvPr/>
        </p:nvSpPr>
        <p:spPr>
          <a:xfrm>
            <a:off x="916" y="-1"/>
            <a:ext cx="392506" cy="392507"/>
          </a:xfrm>
          <a:prstGeom prst="rect">
            <a:avLst/>
          </a:prstGeom>
          <a:solidFill>
            <a:srgbClr val="0055B9"/>
          </a:solidFill>
          <a:ln w="3175">
            <a:miter lim="400000"/>
          </a:ln>
        </p:spPr>
        <p:txBody>
          <a:bodyPr lIns="35718" tIns="35718" rIns="35718" bIns="35718" anchor="ctr"/>
          <a:lstStyle/>
          <a:p>
            <a:pPr>
              <a:defRPr sz="1800">
                <a:solidFill>
                  <a:srgbClr val="FFFFFF"/>
                </a:solidFill>
              </a:defRPr>
            </a:pPr>
            <a:endParaRPr/>
          </a:p>
        </p:txBody>
      </p:sp>
      <p:sp>
        <p:nvSpPr>
          <p:cNvPr id="84" name="SMALL HEADER TEXT…"/>
          <p:cNvSpPr txBox="1">
            <a:spLocks noGrp="1"/>
          </p:cNvSpPr>
          <p:nvPr>
            <p:ph type="body" idx="14"/>
          </p:nvPr>
        </p:nvSpPr>
        <p:spPr>
          <a:xfrm>
            <a:off x="715489" y="1446922"/>
            <a:ext cx="7713022" cy="4389439"/>
          </a:xfrm>
          <a:prstGeom prst="rect">
            <a:avLst/>
          </a:prstGeom>
        </p:spPr>
        <p:txBody>
          <a:bodyPr>
            <a:spAutoFit/>
          </a:bodyPr>
          <a:lstStyle/>
          <a:p>
            <a:pPr algn="l">
              <a:spcBef>
                <a:spcPts val="1200"/>
              </a:spcBef>
              <a:defRPr sz="3500">
                <a:solidFill>
                  <a:srgbClr val="00B9B3"/>
                </a:solidFill>
                <a:latin typeface="Bebas Neue Regular"/>
                <a:ea typeface="Bebas Neue Regular"/>
                <a:cs typeface="Bebas Neue Regular"/>
                <a:sym typeface="Bebas Neue Regular"/>
              </a:defRPr>
            </a:pPr>
            <a:r>
              <a:t>SMALL HEADER TEXT</a:t>
            </a:r>
          </a:p>
          <a:p>
            <a:pPr marL="228599" indent="-228599" algn="l">
              <a:spcBef>
                <a:spcPts val="1200"/>
              </a:spcBef>
              <a:buClr>
                <a:srgbClr val="00B9B3"/>
              </a:buClr>
              <a:buSzPct val="100000"/>
              <a:buChar char="•"/>
              <a:defRPr sz="3000">
                <a:solidFill>
                  <a:srgbClr val="00B9B3"/>
                </a:solidFill>
                <a:latin typeface="Bebas Neue Regular"/>
                <a:ea typeface="Bebas Neue Regular"/>
                <a:cs typeface="Bebas Neue Regular"/>
                <a:sym typeface="Bebas Neue Regular"/>
              </a:defRPr>
            </a:pPr>
            <a:r>
              <a:t>HEADER BULLET GREEN</a:t>
            </a:r>
          </a:p>
          <a:p>
            <a:pPr marL="228599" indent="-228599" algn="l">
              <a:spcBef>
                <a:spcPts val="1200"/>
              </a:spcBef>
              <a:buClr>
                <a:srgbClr val="0055B9"/>
              </a:buClr>
              <a:buSzPct val="110000"/>
              <a:buChar char="•"/>
              <a:defRPr sz="3000">
                <a:solidFill>
                  <a:srgbClr val="0055B9"/>
                </a:solidFill>
                <a:latin typeface="Bebas Neue Regular"/>
                <a:ea typeface="Bebas Neue Regular"/>
                <a:cs typeface="Bebas Neue Regular"/>
                <a:sym typeface="Bebas Neue Regular"/>
              </a:defRPr>
            </a:pPr>
            <a:r>
              <a:t>HEADER BULLET BLUE</a:t>
            </a:r>
          </a:p>
          <a:p>
            <a:pPr marL="228600" indent="-228600" algn="l">
              <a:spcBef>
                <a:spcPts val="1200"/>
              </a:spcBef>
              <a:buClr>
                <a:srgbClr val="0055B9"/>
              </a:buClr>
              <a:buSzPct val="175000"/>
              <a:buChar char="•"/>
              <a:defRPr sz="2100">
                <a:solidFill>
                  <a:srgbClr val="262626"/>
                </a:solidFill>
                <a:latin typeface="Roboto Condensed Light"/>
                <a:ea typeface="Roboto Condensed Light"/>
                <a:cs typeface="Roboto Condensed Light"/>
                <a:sym typeface="Roboto Condensed Light"/>
              </a:defRPr>
            </a:pPr>
            <a:r>
              <a:t>Dummy text is also used to demonstrate the appearance of different typefaces and layouts, and in general the content of dummy text is nonsensical.</a:t>
            </a:r>
          </a:p>
          <a:p>
            <a:pPr marL="431800" indent="-228600" algn="l">
              <a:spcBef>
                <a:spcPts val="1200"/>
              </a:spcBef>
              <a:buClr>
                <a:srgbClr val="00B9B3"/>
              </a:buClr>
              <a:buSzPct val="175000"/>
              <a:buChar char="•"/>
              <a:defRPr sz="1900">
                <a:solidFill>
                  <a:srgbClr val="262626"/>
                </a:solidFill>
                <a:latin typeface="Roboto Condensed Light"/>
                <a:ea typeface="Roboto Condensed Light"/>
                <a:cs typeface="Roboto Condensed Light"/>
                <a:sym typeface="Roboto Condensed Light"/>
              </a:defRPr>
            </a:pPr>
            <a:r>
              <a:t>Due to its widespread use as filler text for layouts, non-readability is of great importance.</a:t>
            </a:r>
          </a:p>
          <a:p>
            <a:pPr marL="635000" indent="-228600" algn="l">
              <a:spcBef>
                <a:spcPts val="1200"/>
              </a:spcBef>
              <a:buClr>
                <a:srgbClr val="66ADFF"/>
              </a:buClr>
              <a:buSzPct val="175000"/>
              <a:buChar char="•"/>
              <a:defRPr sz="1900">
                <a:solidFill>
                  <a:srgbClr val="262626"/>
                </a:solidFill>
                <a:latin typeface="Roboto Condensed Light"/>
                <a:ea typeface="Roboto Condensed Light"/>
                <a:cs typeface="Roboto Condensed Light"/>
                <a:sym typeface="Roboto Condensed Light"/>
              </a:defRPr>
            </a:pPr>
            <a:r>
              <a:t>If the distribution of letters and 'words' is random, the reader will not be distracted from making a neutral judgement.</a:t>
            </a:r>
          </a:p>
        </p:txBody>
      </p:sp>
      <p:sp>
        <p:nvSpPr>
          <p:cNvPr id="85"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86" name="logo_ce-en-quadri.pdf" descr="logo_ce-en-quadri.pdf"/>
          <p:cNvPicPr>
            <a:picLocks noChangeAspect="1"/>
          </p:cNvPicPr>
          <p:nvPr/>
        </p:nvPicPr>
        <p:blipFill>
          <a:blip r:embed="rId3"/>
          <a:stretch>
            <a:fillRect/>
          </a:stretch>
        </p:blipFill>
        <p:spPr>
          <a:xfrm>
            <a:off x="7619586" y="6364740"/>
            <a:ext cx="1270414" cy="882099"/>
          </a:xfrm>
          <a:prstGeom prst="rect">
            <a:avLst/>
          </a:prstGeom>
          <a:ln w="3175">
            <a:miter lim="400000"/>
          </a:ln>
        </p:spPr>
      </p:pic>
      <p:pic>
        <p:nvPicPr>
          <p:cNvPr id="87" name="Image" descr="Image"/>
          <p:cNvPicPr>
            <a:picLocks noChangeAspect="1"/>
          </p:cNvPicPr>
          <p:nvPr/>
        </p:nvPicPr>
        <p:blipFill>
          <a:blip r:embed="rId4"/>
          <a:stretch>
            <a:fillRect/>
          </a:stretch>
        </p:blipFill>
        <p:spPr>
          <a:xfrm>
            <a:off x="372674" y="6735795"/>
            <a:ext cx="1716334" cy="212048"/>
          </a:xfrm>
          <a:prstGeom prst="rect">
            <a:avLst/>
          </a:prstGeom>
          <a:ln w="3175">
            <a:miter lim="400000"/>
          </a:ln>
        </p:spPr>
      </p:pic>
      <p:sp>
        <p:nvSpPr>
          <p:cNvPr id="88" name="egi conference - lisbon, 18-22 may 2015"/>
          <p:cNvSpPr txBox="1">
            <a:spLocks noGrp="1"/>
          </p:cNvSpPr>
          <p:nvPr>
            <p:ph type="body" sz="quarter" idx="15"/>
          </p:nvPr>
        </p:nvSpPr>
        <p:spPr>
          <a:xfrm>
            <a:off x="4311466" y="6691800"/>
            <a:ext cx="3105334" cy="300039"/>
          </a:xfrm>
          <a:prstGeom prst="rect">
            <a:avLst/>
          </a:prstGeom>
        </p:spPr>
        <p:txBody>
          <a:bodyPr anchor="b">
            <a:spAutoFit/>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t>egi conference - lisbon, 18-22 may 2015 </a:t>
            </a: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 2 columns">
    <p:spTree>
      <p:nvGrpSpPr>
        <p:cNvPr id="1" name=""/>
        <p:cNvGrpSpPr/>
        <p:nvPr/>
      </p:nvGrpSpPr>
      <p:grpSpPr>
        <a:xfrm>
          <a:off x="0" y="0"/>
          <a:ext cx="0" cy="0"/>
          <a:chOff x="0" y="0"/>
          <a:chExt cx="0" cy="0"/>
        </a:xfrm>
      </p:grpSpPr>
      <p:pic>
        <p:nvPicPr>
          <p:cNvPr id="91" name="White BG_2.jpg" descr="White BG_2.jpg"/>
          <p:cNvPicPr>
            <a:picLocks noChangeAspect="1"/>
          </p:cNvPicPr>
          <p:nvPr/>
        </p:nvPicPr>
        <p:blipFill>
          <a:blip r:embed="rId2">
            <a:alphaModFix amt="20000"/>
          </a:blip>
          <a:stretch>
            <a:fillRect/>
          </a:stretch>
        </p:blipFill>
        <p:spPr>
          <a:xfrm>
            <a:off x="-1" y="-2492"/>
            <a:ext cx="9144001" cy="7315201"/>
          </a:xfrm>
          <a:prstGeom prst="rect">
            <a:avLst/>
          </a:prstGeom>
          <a:ln w="3175">
            <a:miter lim="400000"/>
          </a:ln>
        </p:spPr>
      </p:pic>
      <p:sp>
        <p:nvSpPr>
          <p:cNvPr id="92" name="BULLETS - 2 columnS"/>
          <p:cNvSpPr txBox="1">
            <a:spLocks noGrp="1"/>
          </p:cNvSpPr>
          <p:nvPr>
            <p:ph type="body" sz="quarter" idx="13"/>
          </p:nvPr>
        </p:nvSpPr>
        <p:spPr>
          <a:xfrm>
            <a:off x="715489" y="392505"/>
            <a:ext cx="7713021" cy="808038"/>
          </a:xfrm>
          <a:prstGeom prst="rect">
            <a:avLst/>
          </a:prstGeom>
        </p:spPr>
        <p:txBody>
          <a:bodyPr anchor="ctr">
            <a:spAutoFit/>
          </a:bodyPr>
          <a:lstStyle>
            <a:lvl1pPr algn="l">
              <a:lnSpc>
                <a:spcPct val="80000"/>
              </a:lnSpc>
              <a:defRPr sz="4800">
                <a:solidFill>
                  <a:srgbClr val="0057BA"/>
                </a:solidFill>
                <a:latin typeface="Bebas Neue Bold"/>
                <a:ea typeface="Bebas Neue Bold"/>
                <a:cs typeface="Bebas Neue Bold"/>
                <a:sym typeface="Bebas Neue Bold"/>
              </a:defRPr>
            </a:lvl1pPr>
          </a:lstStyle>
          <a:p>
            <a:r>
              <a:t>BULLETS - 2 columnS</a:t>
            </a:r>
          </a:p>
        </p:txBody>
      </p:sp>
      <p:sp>
        <p:nvSpPr>
          <p:cNvPr id="93" name="Square"/>
          <p:cNvSpPr/>
          <p:nvPr/>
        </p:nvSpPr>
        <p:spPr>
          <a:xfrm>
            <a:off x="916" y="-1"/>
            <a:ext cx="392506" cy="392507"/>
          </a:xfrm>
          <a:prstGeom prst="rect">
            <a:avLst/>
          </a:prstGeom>
          <a:solidFill>
            <a:srgbClr val="0055B9"/>
          </a:solidFill>
          <a:ln w="3175">
            <a:miter lim="400000"/>
          </a:ln>
        </p:spPr>
        <p:txBody>
          <a:bodyPr lIns="35718" tIns="35718" rIns="35718" bIns="35718" anchor="ctr"/>
          <a:lstStyle/>
          <a:p>
            <a:pPr>
              <a:defRPr sz="1800">
                <a:solidFill>
                  <a:srgbClr val="FFFFFF"/>
                </a:solidFill>
              </a:defRPr>
            </a:pPr>
            <a:endParaRPr/>
          </a:p>
        </p:txBody>
      </p:sp>
      <p:sp>
        <p:nvSpPr>
          <p:cNvPr id="94" name="Dummy text is also used to demonstrate the appearance of different typefaces and layouts.…"/>
          <p:cNvSpPr txBox="1">
            <a:spLocks noGrp="1"/>
          </p:cNvSpPr>
          <p:nvPr>
            <p:ph type="body" idx="14"/>
          </p:nvPr>
        </p:nvSpPr>
        <p:spPr>
          <a:xfrm>
            <a:off x="715489" y="1446922"/>
            <a:ext cx="7713022" cy="4421356"/>
          </a:xfrm>
          <a:prstGeom prst="rect">
            <a:avLst/>
          </a:prstGeom>
        </p:spPr>
        <p:txBody>
          <a:bodyPr numCol="2" spcCol="320468">
            <a:noAutofit/>
          </a:bodyPr>
          <a:lstStyle/>
          <a:p>
            <a:pPr marL="228600" indent="-228600" algn="l">
              <a:spcBef>
                <a:spcPts val="1200"/>
              </a:spcBef>
              <a:buClr>
                <a:srgbClr val="0055B9"/>
              </a:buClr>
              <a:buSzPct val="175000"/>
              <a:buChar char="•"/>
              <a:defRPr sz="2000">
                <a:solidFill>
                  <a:srgbClr val="262626"/>
                </a:solidFill>
                <a:latin typeface="Roboto Condensed Light"/>
                <a:ea typeface="Roboto Condensed Light"/>
                <a:cs typeface="Roboto Condensed Light"/>
                <a:sym typeface="Roboto Condensed Light"/>
              </a:defRPr>
            </a:pPr>
            <a:r>
              <a:rPr b="1">
                <a:latin typeface="Roboto Condensed"/>
                <a:ea typeface="Roboto Condensed"/>
                <a:cs typeface="Roboto Condensed"/>
                <a:sym typeface="Roboto Condensed"/>
              </a:rPr>
              <a:t>Dummy</a:t>
            </a:r>
            <a:r>
              <a:t> text is also used to demonstrate the appearance of different typefaces and layouts.</a:t>
            </a:r>
          </a:p>
          <a:p>
            <a:pPr marL="228600" indent="-228600" algn="l">
              <a:spcBef>
                <a:spcPts val="1200"/>
              </a:spcBef>
              <a:buClr>
                <a:srgbClr val="0055B9"/>
              </a:buClr>
              <a:buSzPct val="175000"/>
              <a:buChar char="•"/>
              <a:defRPr sz="2000">
                <a:solidFill>
                  <a:srgbClr val="262626"/>
                </a:solidFill>
                <a:latin typeface="Roboto Condensed Light"/>
                <a:ea typeface="Roboto Condensed Light"/>
                <a:cs typeface="Roboto Condensed Light"/>
                <a:sym typeface="Roboto Condensed Light"/>
              </a:defRPr>
            </a:pPr>
            <a:r>
              <a:rPr b="1">
                <a:latin typeface="Roboto Condensed"/>
                <a:ea typeface="Roboto Condensed"/>
                <a:cs typeface="Roboto Condensed"/>
                <a:sym typeface="Roboto Condensed"/>
              </a:rPr>
              <a:t>There</a:t>
            </a:r>
            <a:r>
              <a:t> is now an abundance of readable dummy texts.</a:t>
            </a:r>
          </a:p>
          <a:p>
            <a:pPr marL="228600" indent="-228600" algn="l">
              <a:spcBef>
                <a:spcPts val="1200"/>
              </a:spcBef>
              <a:buClr>
                <a:srgbClr val="0055B9"/>
              </a:buClr>
              <a:buSzPct val="175000"/>
              <a:buChar char="•"/>
              <a:defRPr sz="2000">
                <a:solidFill>
                  <a:srgbClr val="262626"/>
                </a:solidFill>
                <a:latin typeface="Roboto Condensed Light"/>
                <a:ea typeface="Roboto Condensed Light"/>
                <a:cs typeface="Roboto Condensed Light"/>
                <a:sym typeface="Roboto Condensed Light"/>
              </a:defRPr>
            </a:pPr>
            <a:r>
              <a:rPr b="1">
                <a:latin typeface="Roboto Condensed"/>
                <a:ea typeface="Roboto Condensed"/>
                <a:cs typeface="Roboto Condensed"/>
                <a:sym typeface="Roboto Condensed"/>
              </a:rPr>
              <a:t>These</a:t>
            </a:r>
            <a:r>
              <a:t> are usually used when a text is required purely to fill a space.</a:t>
            </a:r>
          </a:p>
          <a:p>
            <a:pPr marL="228600" indent="-228600" algn="l">
              <a:spcBef>
                <a:spcPts val="1200"/>
              </a:spcBef>
              <a:buClr>
                <a:srgbClr val="0055B9"/>
              </a:buClr>
              <a:buSzPct val="175000"/>
              <a:buChar char="•"/>
              <a:defRPr sz="2000">
                <a:solidFill>
                  <a:srgbClr val="262626"/>
                </a:solidFill>
                <a:latin typeface="Roboto Condensed Light"/>
                <a:ea typeface="Roboto Condensed Light"/>
                <a:cs typeface="Roboto Condensed Light"/>
                <a:sym typeface="Roboto Condensed Light"/>
              </a:defRPr>
            </a:pPr>
            <a:r>
              <a:rPr b="1">
                <a:latin typeface="Roboto Condensed"/>
                <a:ea typeface="Roboto Condensed"/>
                <a:cs typeface="Roboto Condensed"/>
                <a:sym typeface="Roboto Condensed"/>
              </a:rPr>
              <a:t>These</a:t>
            </a:r>
            <a:r>
              <a:t> alternatives to the classic Lorem Ipsum texts are often amusing and tell short, funny or nonsensical stories.</a:t>
            </a:r>
          </a:p>
          <a:p>
            <a:pPr marL="228600" indent="-228600" algn="l">
              <a:spcBef>
                <a:spcPts val="1200"/>
              </a:spcBef>
              <a:buClr>
                <a:srgbClr val="0055B9"/>
              </a:buClr>
              <a:buSzPct val="175000"/>
              <a:buChar char="•"/>
              <a:defRPr sz="2000">
                <a:solidFill>
                  <a:srgbClr val="262626"/>
                </a:solidFill>
                <a:latin typeface="Roboto Condensed Light"/>
                <a:ea typeface="Roboto Condensed Light"/>
                <a:cs typeface="Roboto Condensed Light"/>
                <a:sym typeface="Roboto Condensed Light"/>
              </a:defRPr>
            </a:pPr>
            <a:r>
              <a:rPr b="1">
                <a:latin typeface="Roboto Condensed"/>
                <a:ea typeface="Roboto Condensed"/>
                <a:cs typeface="Roboto Condensed"/>
                <a:sym typeface="Roboto Condensed"/>
              </a:rPr>
              <a:t>According</a:t>
            </a:r>
            <a:r>
              <a:t> to most sources, Lorum Ipsum can be traced back to a text composed by Cicero in 45 BC.</a:t>
            </a:r>
          </a:p>
          <a:p>
            <a:pPr marL="228600" indent="-228600" algn="l">
              <a:spcBef>
                <a:spcPts val="1200"/>
              </a:spcBef>
              <a:buClr>
                <a:srgbClr val="0055B9"/>
              </a:buClr>
              <a:buSzPct val="175000"/>
              <a:buChar char="•"/>
              <a:defRPr sz="2000">
                <a:solidFill>
                  <a:srgbClr val="262626"/>
                </a:solidFill>
                <a:latin typeface="Roboto Condensed Light"/>
                <a:ea typeface="Roboto Condensed Light"/>
                <a:cs typeface="Roboto Condensed Light"/>
                <a:sym typeface="Roboto Condensed Light"/>
              </a:defRPr>
            </a:pPr>
            <a:r>
              <a:rPr b="1">
                <a:latin typeface="Roboto Condensed"/>
                <a:ea typeface="Roboto Condensed"/>
                <a:cs typeface="Roboto Condensed"/>
                <a:sym typeface="Roboto Condensed"/>
              </a:rPr>
              <a:t>A typical</a:t>
            </a:r>
            <a:r>
              <a:t> Lorem Ipsum text goes like this.</a:t>
            </a:r>
          </a:p>
          <a:p>
            <a:pPr marL="228600" indent="-228600" algn="l">
              <a:spcBef>
                <a:spcPts val="1200"/>
              </a:spcBef>
              <a:buClr>
                <a:srgbClr val="0055B9"/>
              </a:buClr>
              <a:buSzPct val="175000"/>
              <a:buChar char="•"/>
              <a:defRPr sz="2000">
                <a:solidFill>
                  <a:srgbClr val="262626"/>
                </a:solidFill>
                <a:latin typeface="Roboto Condensed Light"/>
                <a:ea typeface="Roboto Condensed Light"/>
                <a:cs typeface="Roboto Condensed Light"/>
                <a:sym typeface="Roboto Condensed Light"/>
              </a:defRPr>
            </a:pPr>
            <a:r>
              <a:rPr b="1">
                <a:latin typeface="Roboto Condensed"/>
                <a:ea typeface="Roboto Condensed"/>
                <a:cs typeface="Roboto Condensed"/>
                <a:sym typeface="Roboto Condensed"/>
              </a:rPr>
              <a:t>It seems</a:t>
            </a:r>
            <a:r>
              <a:t> that only fragments of the original text remain in the Lorem Ipsum texts used today.</a:t>
            </a:r>
          </a:p>
          <a:p>
            <a:pPr marL="228600" indent="-228600" algn="l">
              <a:spcBef>
                <a:spcPts val="1200"/>
              </a:spcBef>
              <a:buClr>
                <a:srgbClr val="0055B9"/>
              </a:buClr>
              <a:buSzPct val="175000"/>
              <a:buChar char="•"/>
              <a:defRPr sz="2000">
                <a:solidFill>
                  <a:srgbClr val="262626"/>
                </a:solidFill>
                <a:latin typeface="Roboto Condensed Light"/>
                <a:ea typeface="Roboto Condensed Light"/>
                <a:cs typeface="Roboto Condensed Light"/>
                <a:sym typeface="Roboto Condensed Light"/>
              </a:defRPr>
            </a:pPr>
            <a:r>
              <a:rPr b="1">
                <a:latin typeface="Roboto Condensed"/>
                <a:ea typeface="Roboto Condensed"/>
                <a:cs typeface="Roboto Condensed"/>
                <a:sym typeface="Roboto Condensed"/>
              </a:rPr>
              <a:t>One</a:t>
            </a:r>
            <a:r>
              <a:t> may speculate that over the course of time certain letters were added or deleted at various positions within the text.</a:t>
            </a:r>
          </a:p>
        </p:txBody>
      </p:sp>
      <p:sp>
        <p:nvSpPr>
          <p:cNvPr id="95"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96" name="logo_ce-en-quadri.pdf" descr="logo_ce-en-quadri.pdf"/>
          <p:cNvPicPr>
            <a:picLocks noChangeAspect="1"/>
          </p:cNvPicPr>
          <p:nvPr/>
        </p:nvPicPr>
        <p:blipFill>
          <a:blip r:embed="rId3"/>
          <a:stretch>
            <a:fillRect/>
          </a:stretch>
        </p:blipFill>
        <p:spPr>
          <a:xfrm>
            <a:off x="7619586" y="6364740"/>
            <a:ext cx="1270414" cy="882099"/>
          </a:xfrm>
          <a:prstGeom prst="rect">
            <a:avLst/>
          </a:prstGeom>
          <a:ln w="3175">
            <a:miter lim="400000"/>
          </a:ln>
        </p:spPr>
      </p:pic>
      <p:pic>
        <p:nvPicPr>
          <p:cNvPr id="97" name="Image" descr="Image"/>
          <p:cNvPicPr>
            <a:picLocks noChangeAspect="1"/>
          </p:cNvPicPr>
          <p:nvPr/>
        </p:nvPicPr>
        <p:blipFill>
          <a:blip r:embed="rId4"/>
          <a:stretch>
            <a:fillRect/>
          </a:stretch>
        </p:blipFill>
        <p:spPr>
          <a:xfrm>
            <a:off x="372674" y="6735795"/>
            <a:ext cx="1716334" cy="212048"/>
          </a:xfrm>
          <a:prstGeom prst="rect">
            <a:avLst/>
          </a:prstGeom>
          <a:ln w="3175">
            <a:miter lim="400000"/>
          </a:ln>
        </p:spPr>
      </p:pic>
      <p:sp>
        <p:nvSpPr>
          <p:cNvPr id="98" name="egi conference - lisbon, 18-22 may 2015"/>
          <p:cNvSpPr txBox="1">
            <a:spLocks noGrp="1"/>
          </p:cNvSpPr>
          <p:nvPr>
            <p:ph type="body" sz="quarter" idx="15"/>
          </p:nvPr>
        </p:nvSpPr>
        <p:spPr>
          <a:xfrm>
            <a:off x="4311466" y="6691800"/>
            <a:ext cx="3105334" cy="300039"/>
          </a:xfrm>
          <a:prstGeom prst="rect">
            <a:avLst/>
          </a:prstGeom>
        </p:spPr>
        <p:txBody>
          <a:bodyPr anchor="b">
            <a:spAutoFit/>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t>egi conference - lisbon, 18-22 may 2015 </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parator">
    <p:spTree>
      <p:nvGrpSpPr>
        <p:cNvPr id="1" name=""/>
        <p:cNvGrpSpPr/>
        <p:nvPr/>
      </p:nvGrpSpPr>
      <p:grpSpPr>
        <a:xfrm>
          <a:off x="0" y="0"/>
          <a:ext cx="0" cy="0"/>
          <a:chOff x="0" y="0"/>
          <a:chExt cx="0" cy="0"/>
        </a:xfrm>
      </p:grpSpPr>
      <p:pic>
        <p:nvPicPr>
          <p:cNvPr id="101" name="Blue BG_3.jpg" descr="Blue BG_3.jpg"/>
          <p:cNvPicPr>
            <a:picLocks noChangeAspect="1"/>
          </p:cNvPicPr>
          <p:nvPr/>
        </p:nvPicPr>
        <p:blipFill>
          <a:blip r:embed="rId2"/>
          <a:stretch>
            <a:fillRect/>
          </a:stretch>
        </p:blipFill>
        <p:spPr>
          <a:xfrm>
            <a:off x="0" y="-1053"/>
            <a:ext cx="9144000" cy="7315201"/>
          </a:xfrm>
          <a:prstGeom prst="rect">
            <a:avLst/>
          </a:prstGeom>
          <a:ln w="3175">
            <a:miter lim="400000"/>
          </a:ln>
        </p:spPr>
      </p:pic>
      <p:sp>
        <p:nvSpPr>
          <p:cNvPr id="102" name="KEEP CALM AND SEPARATE YOUR toPICS"/>
          <p:cNvSpPr txBox="1">
            <a:spLocks noGrp="1"/>
          </p:cNvSpPr>
          <p:nvPr>
            <p:ph type="body" sz="half" idx="13"/>
          </p:nvPr>
        </p:nvSpPr>
        <p:spPr>
          <a:xfrm>
            <a:off x="819064" y="2533650"/>
            <a:ext cx="7505873" cy="2247901"/>
          </a:xfrm>
          <a:prstGeom prst="rect">
            <a:avLst/>
          </a:prstGeom>
        </p:spPr>
        <p:txBody>
          <a:bodyPr lIns="38100" tIns="38100" rIns="38100" bIns="38100" anchor="ctr">
            <a:spAutoFit/>
          </a:bodyPr>
          <a:lstStyle>
            <a:lvl1pPr>
              <a:lnSpc>
                <a:spcPct val="80000"/>
              </a:lnSpc>
              <a:defRPr sz="7800">
                <a:solidFill>
                  <a:srgbClr val="FFFFFF"/>
                </a:solidFill>
                <a:latin typeface="Bebas Neue Bold"/>
                <a:ea typeface="Bebas Neue Bold"/>
                <a:cs typeface="Bebas Neue Bold"/>
                <a:sym typeface="Bebas Neue Bold"/>
              </a:defRPr>
            </a:lvl1pPr>
          </a:lstStyle>
          <a:p>
            <a:r>
              <a:t>KEEP CALM AND SEPARATE YOUR toPICS</a:t>
            </a:r>
          </a:p>
        </p:txBody>
      </p:sp>
      <p:sp>
        <p:nvSpPr>
          <p:cNvPr id="103" name="Line"/>
          <p:cNvSpPr/>
          <p:nvPr/>
        </p:nvSpPr>
        <p:spPr>
          <a:xfrm flipH="1" flipV="1">
            <a:off x="819064" y="2228184"/>
            <a:ext cx="7505872" cy="1"/>
          </a:xfrm>
          <a:prstGeom prst="line">
            <a:avLst/>
          </a:prstGeom>
          <a:ln w="38100">
            <a:solidFill>
              <a:srgbClr val="00B9B3"/>
            </a:solidFill>
            <a:miter lim="400000"/>
          </a:ln>
        </p:spPr>
        <p:txBody>
          <a:bodyPr lIns="35718" tIns="35718" rIns="35718" bIns="35718" anchor="ctr"/>
          <a:lstStyle/>
          <a:p>
            <a:pPr>
              <a:defRPr sz="1800"/>
            </a:pPr>
            <a:endParaRPr/>
          </a:p>
        </p:txBody>
      </p:sp>
      <p:sp>
        <p:nvSpPr>
          <p:cNvPr id="104" name="Line"/>
          <p:cNvSpPr/>
          <p:nvPr/>
        </p:nvSpPr>
        <p:spPr>
          <a:xfrm flipH="1" flipV="1">
            <a:off x="819064" y="5087015"/>
            <a:ext cx="7505872" cy="1"/>
          </a:xfrm>
          <a:prstGeom prst="line">
            <a:avLst/>
          </a:prstGeom>
          <a:ln w="38100">
            <a:solidFill>
              <a:srgbClr val="00B9B3"/>
            </a:solidFill>
            <a:miter lim="400000"/>
          </a:ln>
        </p:spPr>
        <p:txBody>
          <a:bodyPr lIns="35718" tIns="35718" rIns="35718" bIns="35718" anchor="ctr"/>
          <a:lstStyle/>
          <a:p>
            <a:pPr>
              <a:defRPr sz="1800"/>
            </a:pPr>
            <a:endParaRPr/>
          </a:p>
        </p:txBody>
      </p:sp>
      <p:sp>
        <p:nvSpPr>
          <p:cNvPr id="105" name="PART II"/>
          <p:cNvSpPr txBox="1">
            <a:spLocks noGrp="1"/>
          </p:cNvSpPr>
          <p:nvPr>
            <p:ph type="body" sz="quarter" idx="14"/>
          </p:nvPr>
        </p:nvSpPr>
        <p:spPr>
          <a:xfrm>
            <a:off x="819064" y="1446469"/>
            <a:ext cx="7505873" cy="508001"/>
          </a:xfrm>
          <a:prstGeom prst="rect">
            <a:avLst/>
          </a:prstGeom>
        </p:spPr>
        <p:txBody>
          <a:bodyPr lIns="38100" tIns="38100" rIns="38100" bIns="38100" anchor="ctr">
            <a:spAutoFit/>
          </a:bodyPr>
          <a:lstStyle>
            <a:lvl1pPr>
              <a:lnSpc>
                <a:spcPct val="90000"/>
              </a:lnSpc>
              <a:defRPr sz="2800">
                <a:solidFill>
                  <a:srgbClr val="5EAFFF"/>
                </a:solidFill>
                <a:latin typeface="Bebas Neue Regular"/>
                <a:ea typeface="Bebas Neue Regular"/>
                <a:cs typeface="Bebas Neue Regular"/>
                <a:sym typeface="Bebas Neue Regular"/>
              </a:defRPr>
            </a:lvl1pPr>
          </a:lstStyle>
          <a:p>
            <a:r>
              <a:t>PART II</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jpe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lue BG.jpg" descr="Blue BG.jpg"/>
          <p:cNvPicPr>
            <a:picLocks noChangeAspect="1"/>
          </p:cNvPicPr>
          <p:nvPr/>
        </p:nvPicPr>
        <p:blipFill>
          <a:blip r:embed="rId35"/>
          <a:stretch>
            <a:fillRect/>
          </a:stretch>
        </p:blipFill>
        <p:spPr>
          <a:xfrm>
            <a:off x="0" y="-1053"/>
            <a:ext cx="9144000" cy="7315201"/>
          </a:xfrm>
          <a:prstGeom prst="rect">
            <a:avLst/>
          </a:prstGeom>
          <a:ln w="3175">
            <a:miter lim="400000"/>
          </a:ln>
        </p:spPr>
      </p:pic>
      <p:pic>
        <p:nvPicPr>
          <p:cNvPr id="3" name="Image" descr="Image"/>
          <p:cNvPicPr>
            <a:picLocks noChangeAspect="1"/>
          </p:cNvPicPr>
          <p:nvPr/>
        </p:nvPicPr>
        <p:blipFill>
          <a:blip r:embed="rId36"/>
          <a:stretch>
            <a:fillRect/>
          </a:stretch>
        </p:blipFill>
        <p:spPr>
          <a:xfrm>
            <a:off x="3100279" y="761328"/>
            <a:ext cx="2943441" cy="363653"/>
          </a:xfrm>
          <a:prstGeom prst="rect">
            <a:avLst/>
          </a:prstGeom>
          <a:ln w="3175">
            <a:miter lim="400000"/>
          </a:ln>
        </p:spPr>
      </p:pic>
      <p:pic>
        <p:nvPicPr>
          <p:cNvPr id="4" name="logo_ce-en-neg-quadri.pdf" descr="logo_ce-en-neg-quadri.pdf"/>
          <p:cNvPicPr>
            <a:picLocks noChangeAspect="1"/>
          </p:cNvPicPr>
          <p:nvPr/>
        </p:nvPicPr>
        <p:blipFill>
          <a:blip r:embed="rId37"/>
          <a:stretch>
            <a:fillRect/>
          </a:stretch>
        </p:blipFill>
        <p:spPr>
          <a:xfrm>
            <a:off x="3936634" y="6096858"/>
            <a:ext cx="1270732" cy="887115"/>
          </a:xfrm>
          <a:prstGeom prst="rect">
            <a:avLst/>
          </a:prstGeom>
          <a:ln w="3175">
            <a:miter lim="400000"/>
          </a:ln>
        </p:spPr>
      </p:pic>
      <p:sp>
        <p:nvSpPr>
          <p:cNvPr id="5" name="Title Text"/>
          <p:cNvSpPr txBox="1">
            <a:spLocks noGrp="1"/>
          </p:cNvSpPr>
          <p:nvPr>
            <p:ph type="title"/>
          </p:nvPr>
        </p:nvSpPr>
        <p:spPr>
          <a:xfrm>
            <a:off x="892968" y="1380529"/>
            <a:ext cx="7358064" cy="232172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b">
            <a:normAutofit/>
          </a:bodyPr>
          <a:lstStyle/>
          <a:p>
            <a:r>
              <a:t>Title Text</a:t>
            </a:r>
          </a:p>
        </p:txBody>
      </p:sp>
      <p:sp>
        <p:nvSpPr>
          <p:cNvPr id="6" name="Body Level One…"/>
          <p:cNvSpPr txBox="1">
            <a:spLocks noGrp="1"/>
          </p:cNvSpPr>
          <p:nvPr>
            <p:ph type="body" idx="1"/>
          </p:nvPr>
        </p:nvSpPr>
        <p:spPr>
          <a:xfrm>
            <a:off x="892968" y="3764756"/>
            <a:ext cx="7358064" cy="79474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4440732" y="6733877"/>
            <a:ext cx="253607" cy="249238"/>
          </a:xfrm>
          <a:prstGeom prst="rect">
            <a:avLst/>
          </a:prstGeom>
          <a:ln w="3175">
            <a:miter lim="400000"/>
          </a:ln>
        </p:spPr>
        <p:txBody>
          <a:bodyPr wrap="none" lIns="35718" tIns="35718" rIns="35718" bIns="35718">
            <a:spAutoFit/>
          </a:bodyPr>
          <a:lstStyle>
            <a:lvl1pP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 id="2147483664" r:id="rId14"/>
    <p:sldLayoutId id="2147483665"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8" r:id="rId26"/>
    <p:sldLayoutId id="2147483679" r:id="rId27"/>
    <p:sldLayoutId id="2147483680" r:id="rId28"/>
    <p:sldLayoutId id="2147483682" r:id="rId29"/>
    <p:sldLayoutId id="2147483683" r:id="rId30"/>
    <p:sldLayoutId id="2147483685" r:id="rId31"/>
    <p:sldLayoutId id="2147483686" r:id="rId32"/>
    <p:sldLayoutId id="2147483687" r:id="rId33"/>
  </p:sldLayoutIdLst>
  <p:transition spd="med"/>
  <p:txStyles>
    <p:titleStyle>
      <a:lvl1pPr marL="0" marR="0" indent="0" algn="ctr" defTabSz="58420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mn-lt"/>
          <a:ea typeface="+mn-ea"/>
          <a:cs typeface="+mn-cs"/>
          <a:sym typeface="Helvetica Light"/>
        </a:defRPr>
      </a:lvl9pPr>
    </p:titleStyle>
    <p:bodyStyle>
      <a:lvl1pPr marL="0" marR="0" indent="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image" Target="../media/image20.jpeg"/><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1.xml"/><Relationship Id="rId6" Type="http://schemas.openxmlformats.org/officeDocument/2006/relationships/image" Target="../media/image54.png"/><Relationship Id="rId5" Type="http://schemas.openxmlformats.org/officeDocument/2006/relationships/image" Target="../media/image10.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7.png"/><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9.xml"/><Relationship Id="rId4" Type="http://schemas.openxmlformats.org/officeDocument/2006/relationships/image" Target="../media/image3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hyperlink" Target="mailto:natalia@di.uoa.gr" TargetMode="External"/><Relationship Id="rId2" Type="http://schemas.openxmlformats.org/officeDocument/2006/relationships/image" Target="../media/image60.jpe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8.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32.xml"/><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Blue BG.jpg" descr="Blue BG.jpg"/>
          <p:cNvPicPr>
            <a:picLocks noChangeAspect="1"/>
          </p:cNvPicPr>
          <p:nvPr/>
        </p:nvPicPr>
        <p:blipFill>
          <a:blip r:embed="rId2"/>
          <a:stretch>
            <a:fillRect/>
          </a:stretch>
        </p:blipFill>
        <p:spPr>
          <a:xfrm>
            <a:off x="0" y="-1053"/>
            <a:ext cx="9144000" cy="7315201"/>
          </a:xfrm>
          <a:prstGeom prst="rect">
            <a:avLst/>
          </a:prstGeom>
          <a:ln w="3175">
            <a:miter lim="400000"/>
          </a:ln>
        </p:spPr>
      </p:pic>
      <p:pic>
        <p:nvPicPr>
          <p:cNvPr id="439" name="Image" descr="Image"/>
          <p:cNvPicPr>
            <a:picLocks noChangeAspect="1"/>
          </p:cNvPicPr>
          <p:nvPr/>
        </p:nvPicPr>
        <p:blipFill>
          <a:blip r:embed="rId3"/>
          <a:stretch>
            <a:fillRect/>
          </a:stretch>
        </p:blipFill>
        <p:spPr>
          <a:xfrm>
            <a:off x="3100279" y="761328"/>
            <a:ext cx="2943441" cy="363653"/>
          </a:xfrm>
          <a:prstGeom prst="rect">
            <a:avLst/>
          </a:prstGeom>
          <a:ln w="3175">
            <a:miter lim="400000"/>
          </a:ln>
        </p:spPr>
      </p:pic>
      <p:sp>
        <p:nvSpPr>
          <p:cNvPr id="440" name="Text Mining for precision medicine…"/>
          <p:cNvSpPr txBox="1">
            <a:spLocks noGrp="1"/>
          </p:cNvSpPr>
          <p:nvPr>
            <p:ph type="body" idx="13"/>
          </p:nvPr>
        </p:nvSpPr>
        <p:spPr>
          <a:xfrm>
            <a:off x="816023" y="3337906"/>
            <a:ext cx="7511952" cy="1738125"/>
          </a:xfrm>
          <a:prstGeom prst="rect">
            <a:avLst/>
          </a:prstGeom>
        </p:spPr>
        <p:txBody>
          <a:bodyPr wrap="square" anchor="ctr">
            <a:normAutofit/>
          </a:bodyPr>
          <a:lstStyle/>
          <a:p>
            <a:pPr>
              <a:spcBef>
                <a:spcPts val="1200"/>
              </a:spcBef>
              <a:defRPr sz="3000">
                <a:solidFill>
                  <a:srgbClr val="FFFFFF"/>
                </a:solidFill>
                <a:latin typeface="Bebas Neue Regular"/>
                <a:ea typeface="Bebas Neue Regular"/>
                <a:cs typeface="Bebas Neue Regular"/>
                <a:sym typeface="Bebas Neue Regular"/>
              </a:defRPr>
            </a:pPr>
            <a:r>
              <a:rPr lang="en-US" sz="4400" b="1" dirty="0">
                <a:sym typeface="Bebas Neue Regular"/>
              </a:rPr>
              <a:t>TDM as in infrastructure in the EOSC</a:t>
            </a:r>
          </a:p>
          <a:p>
            <a:pPr>
              <a:spcBef>
                <a:spcPts val="1200"/>
              </a:spcBef>
              <a:defRPr sz="3000">
                <a:solidFill>
                  <a:srgbClr val="FFFFFF"/>
                </a:solidFill>
                <a:latin typeface="Bebas Neue Regular"/>
                <a:ea typeface="Bebas Neue Regular"/>
                <a:cs typeface="Bebas Neue Regular"/>
                <a:sym typeface="Bebas Neue Regular"/>
              </a:defRPr>
            </a:pPr>
            <a:r>
              <a:rPr dirty="0" err="1"/>
              <a:t>OpenMinted</a:t>
            </a:r>
            <a:r>
              <a:rPr dirty="0"/>
              <a:t>: </a:t>
            </a:r>
            <a:r>
              <a:rPr lang="en-US" dirty="0"/>
              <a:t>USE CASE &amp; lessons learned</a:t>
            </a:r>
            <a:endParaRPr dirty="0"/>
          </a:p>
        </p:txBody>
      </p:sp>
      <p:sp>
        <p:nvSpPr>
          <p:cNvPr id="442" name="Natalia Manola…"/>
          <p:cNvSpPr txBox="1">
            <a:spLocks noGrp="1"/>
          </p:cNvSpPr>
          <p:nvPr>
            <p:ph type="body" idx="14"/>
          </p:nvPr>
        </p:nvSpPr>
        <p:spPr>
          <a:xfrm>
            <a:off x="2853581" y="1887362"/>
            <a:ext cx="3436837" cy="1167818"/>
          </a:xfrm>
          <a:prstGeom prst="rect">
            <a:avLst/>
          </a:prstGeom>
        </p:spPr>
        <p:txBody>
          <a:bodyPr>
            <a:normAutofit/>
          </a:bodyPr>
          <a:lstStyle/>
          <a:p>
            <a:pPr>
              <a:lnSpc>
                <a:spcPct val="90000"/>
              </a:lnSpc>
              <a:spcAft>
                <a:spcPts val="600"/>
              </a:spcAft>
              <a:defRPr sz="2800">
                <a:solidFill>
                  <a:srgbClr val="67CBFF"/>
                </a:solidFill>
                <a:latin typeface="Bebas Neue Regular"/>
                <a:ea typeface="Bebas Neue Regular"/>
                <a:cs typeface="Bebas Neue Regular"/>
                <a:sym typeface="Bebas Neue Regular"/>
              </a:defRPr>
            </a:pPr>
            <a:r>
              <a:rPr dirty="0"/>
              <a:t>Natalia </a:t>
            </a:r>
            <a:r>
              <a:rPr dirty="0" err="1"/>
              <a:t>Manola</a:t>
            </a:r>
            <a:endParaRPr dirty="0"/>
          </a:p>
          <a:p>
            <a:pPr>
              <a:lnSpc>
                <a:spcPct val="90000"/>
              </a:lnSpc>
              <a:spcAft>
                <a:spcPts val="600"/>
              </a:spcAft>
              <a:defRPr>
                <a:solidFill>
                  <a:srgbClr val="67CBFF"/>
                </a:solidFill>
                <a:latin typeface="Bebas Neue Regular"/>
                <a:ea typeface="Bebas Neue Regular"/>
                <a:cs typeface="Bebas Neue Regular"/>
                <a:sym typeface="Bebas Neue Regular"/>
              </a:defRPr>
            </a:pPr>
            <a:r>
              <a:rPr sz="2000" dirty="0"/>
              <a:t>Athena Research and Innovation Center</a:t>
            </a:r>
            <a:endParaRPr lang="en-US" sz="2000" dirty="0"/>
          </a:p>
          <a:p>
            <a:pPr>
              <a:lnSpc>
                <a:spcPct val="90000"/>
              </a:lnSpc>
              <a:spcAft>
                <a:spcPts val="600"/>
              </a:spcAft>
              <a:defRPr>
                <a:solidFill>
                  <a:srgbClr val="67CBFF"/>
                </a:solidFill>
                <a:latin typeface="Bebas Neue Regular"/>
                <a:ea typeface="Bebas Neue Regular"/>
                <a:cs typeface="Bebas Neue Regular"/>
                <a:sym typeface="Bebas Neue Regular"/>
              </a:defRPr>
            </a:pPr>
            <a:r>
              <a:rPr lang="en-US" sz="2000" dirty="0" err="1"/>
              <a:t>OpenAIRE</a:t>
            </a:r>
            <a:r>
              <a:rPr lang="en-US" sz="2000" dirty="0"/>
              <a:t> MANAGING DIRECTOR</a:t>
            </a:r>
            <a:endParaRPr sz="2000" dirty="0"/>
          </a:p>
        </p:txBody>
      </p:sp>
      <p:pic>
        <p:nvPicPr>
          <p:cNvPr id="443" name="Image" descr="Image"/>
          <p:cNvPicPr>
            <a:picLocks noChangeAspect="1"/>
          </p:cNvPicPr>
          <p:nvPr/>
        </p:nvPicPr>
        <p:blipFill>
          <a:blip r:embed="rId4"/>
          <a:stretch>
            <a:fillRect/>
          </a:stretch>
        </p:blipFill>
        <p:spPr>
          <a:xfrm>
            <a:off x="241299" y="6993957"/>
            <a:ext cx="633764" cy="206943"/>
          </a:xfrm>
          <a:prstGeom prst="rect">
            <a:avLst/>
          </a:prstGeom>
          <a:ln w="3175">
            <a:miter lim="400000"/>
          </a:ln>
        </p:spPr>
      </p:pic>
      <p:pic>
        <p:nvPicPr>
          <p:cNvPr id="444" name="Image" descr="Image"/>
          <p:cNvPicPr>
            <a:picLocks noChangeAspect="1"/>
          </p:cNvPicPr>
          <p:nvPr/>
        </p:nvPicPr>
        <p:blipFill>
          <a:blip r:embed="rId5"/>
          <a:stretch>
            <a:fillRect/>
          </a:stretch>
        </p:blipFill>
        <p:spPr>
          <a:xfrm>
            <a:off x="6845300" y="6815874"/>
            <a:ext cx="391625" cy="363652"/>
          </a:xfrm>
          <a:prstGeom prst="rect">
            <a:avLst/>
          </a:prstGeom>
          <a:ln w="3175">
            <a:miter lim="400000"/>
          </a:ln>
        </p:spPr>
      </p:pic>
      <p:sp>
        <p:nvSpPr>
          <p:cNvPr id="445" name="@openminted_eu"/>
          <p:cNvSpPr txBox="1"/>
          <p:nvPr/>
        </p:nvSpPr>
        <p:spPr>
          <a:xfrm>
            <a:off x="7289799" y="6815931"/>
            <a:ext cx="1704195" cy="3635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a:spcBef>
                <a:spcPts val="1200"/>
              </a:spcBef>
              <a:defRPr sz="1900">
                <a:solidFill>
                  <a:srgbClr val="FFFFFF"/>
                </a:solidFill>
                <a:latin typeface="Roboto Condensed Light"/>
                <a:ea typeface="Roboto Condensed Light"/>
                <a:cs typeface="Roboto Condensed Light"/>
                <a:sym typeface="Roboto Condensed Light"/>
              </a:defRPr>
            </a:lvl1pPr>
          </a:lstStyle>
          <a:p>
            <a:r>
              <a:t>@openminted_eu</a:t>
            </a:r>
          </a:p>
        </p:txBody>
      </p:sp>
      <p:pic>
        <p:nvPicPr>
          <p:cNvPr id="3" name="Picture 2" descr="A picture containing flying, airplane, air, plane&#10;&#10;Description automatically generated">
            <a:extLst>
              <a:ext uri="{FF2B5EF4-FFF2-40B4-BE49-F238E27FC236}">
                <a16:creationId xmlns:a16="http://schemas.microsoft.com/office/drawing/2014/main" id="{8B33B195-2A46-484E-A295-7C30CDB9DC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7223" y="6736070"/>
            <a:ext cx="651002" cy="434510"/>
          </a:xfrm>
          <a:prstGeom prst="rect">
            <a:avLst/>
          </a:prstGeom>
        </p:spPr>
      </p:pic>
      <p:sp>
        <p:nvSpPr>
          <p:cNvPr id="12" name="Text Placeholder 9">
            <a:extLst>
              <a:ext uri="{FF2B5EF4-FFF2-40B4-BE49-F238E27FC236}">
                <a16:creationId xmlns:a16="http://schemas.microsoft.com/office/drawing/2014/main" id="{E6DCD2E8-57C0-AD4D-9EB5-60BA7C640C6E}"/>
              </a:ext>
            </a:extLst>
          </p:cNvPr>
          <p:cNvSpPr>
            <a:spLocks noGrp="1"/>
          </p:cNvSpPr>
          <p:nvPr>
            <p:ph type="body" sz="quarter" idx="15"/>
          </p:nvPr>
        </p:nvSpPr>
        <p:spPr>
          <a:xfrm>
            <a:off x="2494858" y="5106500"/>
            <a:ext cx="4350442" cy="683143"/>
          </a:xfrm>
        </p:spPr>
        <p:txBody>
          <a:bodyPr anchor="ctr">
            <a:normAutofit/>
          </a:bodyPr>
          <a:lstStyle/>
          <a:p>
            <a:r>
              <a:rPr lang="en-US" sz="2000" dirty="0"/>
              <a:t>VISA TM | NOV 15, 2019 | PARIS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the components of OpenMinted"/>
          <p:cNvSpPr txBox="1">
            <a:spLocks noGrp="1"/>
          </p:cNvSpPr>
          <p:nvPr>
            <p:ph type="body" idx="13"/>
          </p:nvPr>
        </p:nvSpPr>
        <p:spPr>
          <a:prstGeom prst="rect">
            <a:avLst/>
          </a:prstGeom>
        </p:spPr>
        <p:txBody>
          <a:bodyPr/>
          <a:lstStyle/>
          <a:p>
            <a:r>
              <a:t>the components of OpenMinted</a:t>
            </a:r>
          </a:p>
        </p:txBody>
      </p:sp>
      <p:sp>
        <p:nvSpPr>
          <p:cNvPr id="534"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535" name="logo_ce-en-quadri.pdf" descr="logo_ce-en-quadri.pdf"/>
          <p:cNvPicPr>
            <a:picLocks noChangeAspect="1"/>
          </p:cNvPicPr>
          <p:nvPr/>
        </p:nvPicPr>
        <p:blipFill>
          <a:blip r:embed="rId2"/>
          <a:stretch>
            <a:fillRect/>
          </a:stretch>
        </p:blipFill>
        <p:spPr>
          <a:xfrm>
            <a:off x="7619586" y="6364740"/>
            <a:ext cx="1270414" cy="882099"/>
          </a:xfrm>
          <a:prstGeom prst="rect">
            <a:avLst/>
          </a:prstGeom>
          <a:ln w="3175">
            <a:miter lim="400000"/>
          </a:ln>
        </p:spPr>
      </p:pic>
      <p:pic>
        <p:nvPicPr>
          <p:cNvPr id="536" name="Image" descr="Image"/>
          <p:cNvPicPr>
            <a:picLocks noChangeAspect="1"/>
          </p:cNvPicPr>
          <p:nvPr/>
        </p:nvPicPr>
        <p:blipFill>
          <a:blip r:embed="rId3"/>
          <a:stretch>
            <a:fillRect/>
          </a:stretch>
        </p:blipFill>
        <p:spPr>
          <a:xfrm>
            <a:off x="372674" y="6735795"/>
            <a:ext cx="1716334" cy="212048"/>
          </a:xfrm>
          <a:prstGeom prst="rect">
            <a:avLst/>
          </a:prstGeom>
          <a:ln w="3175">
            <a:miter lim="400000"/>
          </a:ln>
        </p:spPr>
      </p:pic>
      <p:sp>
        <p:nvSpPr>
          <p:cNvPr id="537" name="DI4R @ Brussels - Dec 1, 2017"/>
          <p:cNvSpPr txBox="1">
            <a:spLocks noGrp="1"/>
          </p:cNvSpPr>
          <p:nvPr>
            <p:ph type="body" idx="14"/>
          </p:nvPr>
        </p:nvSpPr>
        <p:spPr>
          <a:prstGeom prst="rect">
            <a:avLst/>
          </a:prstGeom>
        </p:spPr>
        <p:txBody>
          <a:bodyPr/>
          <a:lstStyle/>
          <a:p>
            <a:r>
              <a:t>DI4R @ Brussels - Dec 1, 2017 </a:t>
            </a:r>
          </a:p>
        </p:txBody>
      </p:sp>
      <p:sp>
        <p:nvSpPr>
          <p:cNvPr id="538" name="Square"/>
          <p:cNvSpPr/>
          <p:nvPr/>
        </p:nvSpPr>
        <p:spPr>
          <a:xfrm>
            <a:off x="916" y="-1"/>
            <a:ext cx="392506" cy="392507"/>
          </a:xfrm>
          <a:prstGeom prst="rect">
            <a:avLst/>
          </a:prstGeom>
          <a:solidFill>
            <a:srgbClr val="0055B9"/>
          </a:solidFill>
          <a:ln w="3175">
            <a:miter lim="400000"/>
          </a:ln>
        </p:spPr>
        <p:txBody>
          <a:bodyPr lIns="35718" tIns="35718" rIns="35718" bIns="35718" anchor="ctr"/>
          <a:lstStyle/>
          <a:p>
            <a:pPr>
              <a:defRPr sz="1800">
                <a:solidFill>
                  <a:srgbClr val="FFFFFF"/>
                </a:solidFill>
              </a:defRPr>
            </a:pPr>
            <a:endParaRPr/>
          </a:p>
        </p:txBody>
      </p:sp>
      <p:sp>
        <p:nvSpPr>
          <p:cNvPr id="539" name="Content"/>
          <p:cNvSpPr/>
          <p:nvPr/>
        </p:nvSpPr>
        <p:spPr>
          <a:xfrm>
            <a:off x="927100" y="2095500"/>
            <a:ext cx="1270000" cy="1270000"/>
          </a:xfrm>
          <a:prstGeom prst="rect">
            <a:avLst/>
          </a:prstGeom>
          <a:solidFill>
            <a:schemeClr val="accent1"/>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lvl1pPr>
              <a:defRPr sz="1800">
                <a:solidFill>
                  <a:srgbClr val="FFFFFF"/>
                </a:solidFill>
              </a:defRPr>
            </a:lvl1pPr>
          </a:lstStyle>
          <a:p>
            <a:r>
              <a:t>Content</a:t>
            </a:r>
          </a:p>
        </p:txBody>
      </p:sp>
      <p:sp>
        <p:nvSpPr>
          <p:cNvPr id="540" name="Proces"/>
          <p:cNvSpPr/>
          <p:nvPr/>
        </p:nvSpPr>
        <p:spPr>
          <a:xfrm>
            <a:off x="3365500" y="2806700"/>
            <a:ext cx="1270000" cy="1270000"/>
          </a:xfrm>
          <a:prstGeom prst="rect">
            <a:avLst/>
          </a:prstGeom>
          <a:solidFill>
            <a:schemeClr val="accent1"/>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lvl1pPr>
              <a:defRPr sz="1800">
                <a:solidFill>
                  <a:srgbClr val="FFFFFF"/>
                </a:solidFill>
              </a:defRPr>
            </a:lvl1pPr>
          </a:lstStyle>
          <a:p>
            <a:r>
              <a:t>Proces</a:t>
            </a:r>
          </a:p>
        </p:txBody>
      </p:sp>
      <p:pic>
        <p:nvPicPr>
          <p:cNvPr id="541" name="Image" descr="Image"/>
          <p:cNvPicPr>
            <a:picLocks noChangeAspect="1"/>
          </p:cNvPicPr>
          <p:nvPr/>
        </p:nvPicPr>
        <p:blipFill>
          <a:blip r:embed="rId4"/>
          <a:stretch>
            <a:fillRect/>
          </a:stretch>
        </p:blipFill>
        <p:spPr>
          <a:xfrm>
            <a:off x="0" y="-1"/>
            <a:ext cx="9144000" cy="7315201"/>
          </a:xfrm>
          <a:prstGeom prst="rect">
            <a:avLst/>
          </a:prstGeom>
          <a:ln w="3175">
            <a:miter lim="400000"/>
          </a:ln>
        </p:spPr>
      </p:pic>
      <p:pic>
        <p:nvPicPr>
          <p:cNvPr id="542" name="Image" descr="Image"/>
          <p:cNvPicPr>
            <a:picLocks noChangeAspect="1"/>
          </p:cNvPicPr>
          <p:nvPr/>
        </p:nvPicPr>
        <p:blipFill>
          <a:blip r:embed="rId5"/>
          <a:stretch>
            <a:fillRect/>
          </a:stretch>
        </p:blipFill>
        <p:spPr>
          <a:xfrm>
            <a:off x="158750" y="1060450"/>
            <a:ext cx="8826500" cy="546100"/>
          </a:xfrm>
          <a:prstGeom prst="rect">
            <a:avLst/>
          </a:prstGeom>
          <a:ln w="3175">
            <a:miter lim="400000"/>
          </a:ln>
        </p:spPr>
      </p:pic>
      <p:pic>
        <p:nvPicPr>
          <p:cNvPr id="543" name="Image" descr="Image"/>
          <p:cNvPicPr>
            <a:picLocks noChangeAspect="1"/>
          </p:cNvPicPr>
          <p:nvPr/>
        </p:nvPicPr>
        <p:blipFill>
          <a:blip r:embed="rId6"/>
          <a:stretch>
            <a:fillRect/>
          </a:stretch>
        </p:blipFill>
        <p:spPr>
          <a:xfrm>
            <a:off x="152329" y="5993766"/>
            <a:ext cx="1098621" cy="624018"/>
          </a:xfrm>
          <a:prstGeom prst="rect">
            <a:avLst/>
          </a:prstGeom>
          <a:ln w="3175">
            <a:miter lim="400000"/>
          </a:ln>
        </p:spPr>
      </p:pic>
      <p:sp>
        <p:nvSpPr>
          <p:cNvPr id="544" name="Rounded Rectangle"/>
          <p:cNvSpPr/>
          <p:nvPr/>
        </p:nvSpPr>
        <p:spPr>
          <a:xfrm>
            <a:off x="82051" y="1549400"/>
            <a:ext cx="1239177" cy="5104099"/>
          </a:xfrm>
          <a:prstGeom prst="roundRect">
            <a:avLst>
              <a:gd name="adj" fmla="val 17833"/>
            </a:avLst>
          </a:prstGeom>
          <a:ln w="63500">
            <a:solidFill>
              <a:schemeClr val="accent5"/>
            </a:solidFill>
            <a:miter lim="400000"/>
          </a:ln>
        </p:spPr>
        <p:txBody>
          <a:bodyPr lIns="35718" tIns="35718" rIns="35718" bIns="35718" anchor="ctr"/>
          <a:lstStyle/>
          <a:p>
            <a:pPr>
              <a:defRPr sz="1800">
                <a:solidFill>
                  <a:srgbClr val="FFFFFF"/>
                </a:solidFill>
              </a:defRPr>
            </a:pPr>
            <a:endParaRPr/>
          </a:p>
        </p:txBody>
      </p:sp>
      <p:sp>
        <p:nvSpPr>
          <p:cNvPr id="545" name="guidelines.openminted.eu"/>
          <p:cNvSpPr txBox="1"/>
          <p:nvPr/>
        </p:nvSpPr>
        <p:spPr>
          <a:xfrm>
            <a:off x="1692597" y="6079555"/>
            <a:ext cx="3447406" cy="4524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a:solidFill>
                  <a:schemeClr val="accent5"/>
                </a:solidFill>
                <a:latin typeface="Roboto Condensed"/>
                <a:ea typeface="Roboto Condensed"/>
                <a:cs typeface="Roboto Condensed"/>
                <a:sym typeface="Roboto Condensed"/>
              </a:defRPr>
            </a:lvl1pPr>
          </a:lstStyle>
          <a:p>
            <a:r>
              <a:t>guidelines.openminted.eu</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43"/>
                                        </p:tgtEl>
                                        <p:attrNameLst>
                                          <p:attrName>style.visibility</p:attrName>
                                        </p:attrNameLst>
                                      </p:cBhvr>
                                      <p:to>
                                        <p:strVal val="visible"/>
                                      </p:to>
                                    </p:set>
                                    <p:animEffect transition="in" filter="dissolve">
                                      <p:cBhvr>
                                        <p:cTn id="7" dur="1000"/>
                                        <p:tgtEl>
                                          <p:spTgt spid="543"/>
                                        </p:tgtEl>
                                      </p:cBhvr>
                                    </p:animEffect>
                                  </p:childTnLst>
                                </p:cTn>
                              </p:par>
                              <p:par>
                                <p:cTn id="8" presetID="9" presetClass="entr" fill="hold" grpId="2" nodeType="withEffect">
                                  <p:stCondLst>
                                    <p:cond delay="0"/>
                                  </p:stCondLst>
                                  <p:iterate>
                                    <p:tmAbs val="0"/>
                                  </p:iterate>
                                  <p:childTnLst>
                                    <p:set>
                                      <p:cBhvr>
                                        <p:cTn id="9" fill="hold"/>
                                        <p:tgtEl>
                                          <p:spTgt spid="544"/>
                                        </p:tgtEl>
                                        <p:attrNameLst>
                                          <p:attrName>style.visibility</p:attrName>
                                        </p:attrNameLst>
                                      </p:cBhvr>
                                      <p:to>
                                        <p:strVal val="visible"/>
                                      </p:to>
                                    </p:set>
                                    <p:animEffect transition="in" filter="dissolve">
                                      <p:cBhvr>
                                        <p:cTn id="10" dur="1000"/>
                                        <p:tgtEl>
                                          <p:spTgt spid="544"/>
                                        </p:tgtEl>
                                      </p:cBhvr>
                                    </p:animEffect>
                                  </p:childTnLst>
                                </p:cTn>
                              </p:par>
                              <p:par>
                                <p:cTn id="11" presetID="9" presetClass="entr" fill="hold" grpId="3" nodeType="withEffect">
                                  <p:stCondLst>
                                    <p:cond delay="0"/>
                                  </p:stCondLst>
                                  <p:iterate>
                                    <p:tmAbs val="0"/>
                                  </p:iterate>
                                  <p:childTnLst>
                                    <p:set>
                                      <p:cBhvr>
                                        <p:cTn id="12" fill="hold"/>
                                        <p:tgtEl>
                                          <p:spTgt spid="545"/>
                                        </p:tgtEl>
                                        <p:attrNameLst>
                                          <p:attrName>style.visibility</p:attrName>
                                        </p:attrNameLst>
                                      </p:cBhvr>
                                      <p:to>
                                        <p:strVal val="visible"/>
                                      </p:to>
                                    </p:set>
                                    <p:animEffect transition="in" filter="dissolve">
                                      <p:cBhvr>
                                        <p:cTn id="13" dur="1000"/>
                                        <p:tgtEl>
                                          <p:spTgt spid="54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fill="hold" grpId="4" nodeType="clickEffect">
                                  <p:stCondLst>
                                    <p:cond delay="0"/>
                                  </p:stCondLst>
                                  <p:iterate>
                                    <p:tmAbs val="0"/>
                                  </p:iterate>
                                  <p:childTnLst>
                                    <p:set>
                                      <p:cBhvr>
                                        <p:cTn id="17" fill="hold"/>
                                        <p:tgtEl>
                                          <p:spTgt spid="542"/>
                                        </p:tgtEl>
                                        <p:attrNameLst>
                                          <p:attrName>style.visibility</p:attrName>
                                        </p:attrNameLst>
                                      </p:cBhvr>
                                      <p:to>
                                        <p:strVal val="visible"/>
                                      </p:to>
                                    </p:set>
                                    <p:animEffect transition="in" filter="dissolve">
                                      <p:cBhvr>
                                        <p:cTn id="18" dur="2500"/>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 grpId="4" animBg="1" advAuto="0"/>
      <p:bldP spid="543" grpId="1" animBg="1" advAuto="0"/>
      <p:bldP spid="544" grpId="2" animBg="1" advAuto="0"/>
      <p:bldP spid="545"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 name="White BG.jpg" descr="White BG.jpg"/>
          <p:cNvPicPr>
            <a:picLocks noChangeAspect="1"/>
          </p:cNvPicPr>
          <p:nvPr/>
        </p:nvPicPr>
        <p:blipFill>
          <a:blip r:embed="rId2"/>
          <a:stretch>
            <a:fillRect/>
          </a:stretch>
        </p:blipFill>
        <p:spPr>
          <a:xfrm>
            <a:off x="0" y="0"/>
            <a:ext cx="9144000" cy="7315200"/>
          </a:xfrm>
          <a:prstGeom prst="rect">
            <a:avLst/>
          </a:prstGeom>
          <a:ln w="3175">
            <a:miter lim="400000"/>
          </a:ln>
        </p:spPr>
      </p:pic>
      <p:sp>
        <p:nvSpPr>
          <p:cNvPr id="548"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549" name="logo_ce-en-quadri.pdf" descr="logo_ce-en-quadri.pdf"/>
          <p:cNvPicPr>
            <a:picLocks noChangeAspect="1"/>
          </p:cNvPicPr>
          <p:nvPr/>
        </p:nvPicPr>
        <p:blipFill>
          <a:blip r:embed="rId3"/>
          <a:stretch>
            <a:fillRect/>
          </a:stretch>
        </p:blipFill>
        <p:spPr>
          <a:xfrm>
            <a:off x="7619586" y="6364740"/>
            <a:ext cx="1270414" cy="882099"/>
          </a:xfrm>
          <a:prstGeom prst="rect">
            <a:avLst/>
          </a:prstGeom>
          <a:ln w="3175">
            <a:miter lim="400000"/>
          </a:ln>
        </p:spPr>
      </p:pic>
      <p:pic>
        <p:nvPicPr>
          <p:cNvPr id="550" name="Image" descr="Image"/>
          <p:cNvPicPr>
            <a:picLocks noChangeAspect="1"/>
          </p:cNvPicPr>
          <p:nvPr/>
        </p:nvPicPr>
        <p:blipFill>
          <a:blip r:embed="rId4"/>
          <a:stretch>
            <a:fillRect/>
          </a:stretch>
        </p:blipFill>
        <p:spPr>
          <a:xfrm>
            <a:off x="372674" y="6735795"/>
            <a:ext cx="1716334" cy="212048"/>
          </a:xfrm>
          <a:prstGeom prst="rect">
            <a:avLst/>
          </a:prstGeom>
          <a:ln w="3175">
            <a:miter lim="400000"/>
          </a:ln>
        </p:spPr>
      </p:pic>
      <p:sp>
        <p:nvSpPr>
          <p:cNvPr id="551" name="PRECISION MEDICINE WORKSHOP - ATHENA, 11 JULY 2018"/>
          <p:cNvSpPr txBox="1">
            <a:spLocks noGrp="1"/>
          </p:cNvSpPr>
          <p:nvPr>
            <p:ph type="body" idx="13"/>
          </p:nvPr>
        </p:nvSpPr>
        <p:spPr>
          <a:xfrm>
            <a:off x="4311466" y="6745555"/>
            <a:ext cx="3105334" cy="246284"/>
          </a:xfrm>
          <a:prstGeom prst="rect">
            <a:avLst/>
          </a:prstGeom>
        </p:spPr>
        <p:txBody>
          <a:bodyPr/>
          <a:lstStyle/>
          <a:p>
            <a:r>
              <a:rPr lang="en-US" dirty="0"/>
              <a:t>VISA TM | NOV 15,2019 | PARIS</a:t>
            </a:r>
          </a:p>
        </p:txBody>
      </p:sp>
      <p:pic>
        <p:nvPicPr>
          <p:cNvPr id="552" name="images-5.png" descr="images-5.png"/>
          <p:cNvPicPr>
            <a:picLocks noGrp="1" noChangeAspect="1"/>
          </p:cNvPicPr>
          <p:nvPr>
            <p:ph type="pic" idx="14"/>
          </p:nvPr>
        </p:nvPicPr>
        <p:blipFill>
          <a:blip r:embed="rId5"/>
          <a:srcRect r="7" b="7"/>
          <a:stretch>
            <a:fillRect/>
          </a:stretch>
        </p:blipFill>
        <p:spPr>
          <a:xfrm>
            <a:off x="467650" y="1314089"/>
            <a:ext cx="1526382" cy="15263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3"/>
                  <a:pt x="3162" y="3162"/>
                </a:cubicBezTo>
                <a:cubicBezTo>
                  <a:pt x="1053" y="5271"/>
                  <a:pt x="0" y="8036"/>
                  <a:pt x="0" y="10800"/>
                </a:cubicBezTo>
                <a:cubicBezTo>
                  <a:pt x="0" y="13564"/>
                  <a:pt x="1053" y="16329"/>
                  <a:pt x="3162" y="18438"/>
                </a:cubicBezTo>
                <a:cubicBezTo>
                  <a:pt x="5271" y="20547"/>
                  <a:pt x="8036" y="21600"/>
                  <a:pt x="10800" y="21600"/>
                </a:cubicBezTo>
                <a:cubicBezTo>
                  <a:pt x="13564" y="21600"/>
                  <a:pt x="16329" y="20547"/>
                  <a:pt x="18438" y="18438"/>
                </a:cubicBezTo>
                <a:cubicBezTo>
                  <a:pt x="20547" y="16329"/>
                  <a:pt x="21600" y="13564"/>
                  <a:pt x="21600" y="10800"/>
                </a:cubicBezTo>
                <a:cubicBezTo>
                  <a:pt x="21600" y="8036"/>
                  <a:pt x="20547" y="5271"/>
                  <a:pt x="18438" y="3162"/>
                </a:cubicBezTo>
                <a:cubicBezTo>
                  <a:pt x="16329" y="1053"/>
                  <a:pt x="13564" y="0"/>
                  <a:pt x="10800" y="0"/>
                </a:cubicBezTo>
                <a:close/>
              </a:path>
            </a:pathLst>
          </a:custGeom>
        </p:spPr>
      </p:pic>
      <p:pic>
        <p:nvPicPr>
          <p:cNvPr id="553" name="images-3.png" descr="images-3.png"/>
          <p:cNvPicPr>
            <a:picLocks noGrp="1" noChangeAspect="1"/>
          </p:cNvPicPr>
          <p:nvPr>
            <p:ph type="pic" idx="15"/>
          </p:nvPr>
        </p:nvPicPr>
        <p:blipFill>
          <a:blip r:embed="rId6"/>
          <a:srcRect l="24996" r="24999" b="7"/>
          <a:stretch>
            <a:fillRect/>
          </a:stretch>
        </p:blipFill>
        <p:spPr>
          <a:xfrm>
            <a:off x="2726977" y="1314089"/>
            <a:ext cx="1526599" cy="1526383"/>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2" y="1053"/>
                  <a:pt x="2881" y="3162"/>
                </a:cubicBezTo>
                <a:cubicBezTo>
                  <a:pt x="-961" y="7380"/>
                  <a:pt x="-961" y="14220"/>
                  <a:pt x="2881" y="18438"/>
                </a:cubicBezTo>
                <a:cubicBezTo>
                  <a:pt x="4802" y="20547"/>
                  <a:pt x="7321" y="21600"/>
                  <a:pt x="9839" y="21600"/>
                </a:cubicBezTo>
                <a:cubicBezTo>
                  <a:pt x="12357" y="21600"/>
                  <a:pt x="14876" y="20547"/>
                  <a:pt x="16797" y="18438"/>
                </a:cubicBezTo>
                <a:cubicBezTo>
                  <a:pt x="20639" y="14220"/>
                  <a:pt x="20639" y="7380"/>
                  <a:pt x="16797" y="3162"/>
                </a:cubicBezTo>
                <a:cubicBezTo>
                  <a:pt x="14876" y="1053"/>
                  <a:pt x="12357" y="0"/>
                  <a:pt x="9839" y="0"/>
                </a:cubicBezTo>
                <a:close/>
              </a:path>
            </a:pathLst>
          </a:custGeom>
        </p:spPr>
      </p:pic>
      <p:pic>
        <p:nvPicPr>
          <p:cNvPr id="554" name="Funders_policies.png" descr="Funders_policies.png"/>
          <p:cNvPicPr>
            <a:picLocks noGrp="1" noChangeAspect="1"/>
          </p:cNvPicPr>
          <p:nvPr>
            <p:ph type="pic" idx="16"/>
          </p:nvPr>
        </p:nvPicPr>
        <p:blipFill>
          <a:blip r:embed="rId7"/>
          <a:srcRect l="16661" r="16666" b="7"/>
          <a:stretch>
            <a:fillRect/>
          </a:stretch>
        </p:blipFill>
        <p:spPr>
          <a:xfrm>
            <a:off x="4891823" y="1314089"/>
            <a:ext cx="1526599" cy="1526383"/>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2" y="1053"/>
                  <a:pt x="2881" y="3162"/>
                </a:cubicBezTo>
                <a:cubicBezTo>
                  <a:pt x="-961" y="7380"/>
                  <a:pt x="-961" y="14220"/>
                  <a:pt x="2881" y="18438"/>
                </a:cubicBezTo>
                <a:cubicBezTo>
                  <a:pt x="4802" y="20547"/>
                  <a:pt x="7321" y="21600"/>
                  <a:pt x="9839" y="21600"/>
                </a:cubicBezTo>
                <a:cubicBezTo>
                  <a:pt x="12357" y="21600"/>
                  <a:pt x="14876" y="20547"/>
                  <a:pt x="16797" y="18438"/>
                </a:cubicBezTo>
                <a:cubicBezTo>
                  <a:pt x="20639" y="14220"/>
                  <a:pt x="20639" y="7380"/>
                  <a:pt x="16797" y="3162"/>
                </a:cubicBezTo>
                <a:cubicBezTo>
                  <a:pt x="14876" y="1053"/>
                  <a:pt x="12357" y="0"/>
                  <a:pt x="9839" y="0"/>
                </a:cubicBezTo>
                <a:close/>
              </a:path>
            </a:pathLst>
          </a:custGeom>
        </p:spPr>
      </p:pic>
      <p:sp>
        <p:nvSpPr>
          <p:cNvPr id="555" name="Sharing content"/>
          <p:cNvSpPr txBox="1">
            <a:spLocks noGrp="1"/>
          </p:cNvSpPr>
          <p:nvPr>
            <p:ph type="body" idx="17"/>
          </p:nvPr>
        </p:nvSpPr>
        <p:spPr>
          <a:xfrm>
            <a:off x="207395" y="3064330"/>
            <a:ext cx="1976148" cy="978219"/>
          </a:xfrm>
          <a:prstGeom prst="rect">
            <a:avLst/>
          </a:prstGeom>
        </p:spPr>
        <p:txBody>
          <a:bodyPr>
            <a:normAutofit/>
          </a:bodyPr>
          <a:lstStyle/>
          <a:p>
            <a:r>
              <a:rPr dirty="0"/>
              <a:t>Sharing content</a:t>
            </a:r>
          </a:p>
        </p:txBody>
      </p:sp>
      <p:sp>
        <p:nvSpPr>
          <p:cNvPr id="556" name="IPR and licensing…"/>
          <p:cNvSpPr txBox="1">
            <a:spLocks noGrp="1"/>
          </p:cNvSpPr>
          <p:nvPr>
            <p:ph type="body" idx="18"/>
          </p:nvPr>
        </p:nvSpPr>
        <p:spPr>
          <a:xfrm>
            <a:off x="343116" y="3965332"/>
            <a:ext cx="1970334" cy="2770463"/>
          </a:xfrm>
          <a:prstGeom prst="rect">
            <a:avLst/>
          </a:prstGeom>
        </p:spPr>
        <p:txBody>
          <a:bodyPr>
            <a:normAutofit/>
          </a:bodyPr>
          <a:lstStyle/>
          <a:p>
            <a:pPr>
              <a:spcBef>
                <a:spcPts val="200"/>
              </a:spcBef>
              <a:defRPr b="1">
                <a:solidFill>
                  <a:schemeClr val="accent5"/>
                </a:solidFill>
                <a:latin typeface="Roboto Condensed"/>
                <a:ea typeface="Roboto Condensed"/>
                <a:cs typeface="Roboto Condensed"/>
                <a:sym typeface="Roboto Condensed"/>
              </a:defRPr>
            </a:pPr>
            <a:r>
              <a:rPr dirty="0"/>
              <a:t>IPR and licensing</a:t>
            </a:r>
          </a:p>
          <a:p>
            <a:pPr defTabSz="457200">
              <a:lnSpc>
                <a:spcPct val="100000"/>
              </a:lnSpc>
              <a:spcBef>
                <a:spcPts val="0"/>
              </a:spcBef>
              <a:defRPr>
                <a:solidFill>
                  <a:srgbClr val="000000"/>
                </a:solidFill>
                <a:latin typeface="Roboto Condensed"/>
                <a:ea typeface="Roboto Condensed"/>
                <a:cs typeface="Roboto Condensed"/>
                <a:sym typeface="Roboto Condensed"/>
              </a:defRPr>
            </a:pPr>
            <a:r>
              <a:rPr dirty="0"/>
              <a:t>Share in a meaningful way: what does Open Access really mean?</a:t>
            </a:r>
          </a:p>
          <a:p>
            <a:pPr>
              <a:spcBef>
                <a:spcPts val="1200"/>
              </a:spcBef>
              <a:defRPr b="1">
                <a:solidFill>
                  <a:schemeClr val="accent5"/>
                </a:solidFill>
                <a:latin typeface="Roboto Condensed"/>
                <a:ea typeface="Roboto Condensed"/>
                <a:cs typeface="Roboto Condensed"/>
                <a:sym typeface="Roboto Condensed"/>
              </a:defRPr>
            </a:pPr>
            <a:r>
              <a:rPr dirty="0"/>
              <a:t>Access mechanisms</a:t>
            </a:r>
          </a:p>
          <a:p>
            <a:pPr defTabSz="457200">
              <a:lnSpc>
                <a:spcPct val="100000"/>
              </a:lnSpc>
              <a:spcBef>
                <a:spcPts val="400"/>
              </a:spcBef>
              <a:defRPr>
                <a:solidFill>
                  <a:srgbClr val="000000"/>
                </a:solidFill>
                <a:latin typeface="Roboto Condensed"/>
                <a:ea typeface="Roboto Condensed"/>
                <a:cs typeface="Roboto Condensed"/>
                <a:sym typeface="Roboto Condensed"/>
              </a:defRPr>
            </a:pPr>
            <a:r>
              <a:rPr dirty="0"/>
              <a:t>No standard formats metadata</a:t>
            </a:r>
          </a:p>
          <a:p>
            <a:pPr defTabSz="457200">
              <a:lnSpc>
                <a:spcPct val="100000"/>
              </a:lnSpc>
              <a:spcBef>
                <a:spcPts val="400"/>
              </a:spcBef>
              <a:defRPr>
                <a:solidFill>
                  <a:srgbClr val="000000"/>
                </a:solidFill>
                <a:latin typeface="Roboto Condensed"/>
                <a:ea typeface="Roboto Condensed"/>
                <a:cs typeface="Roboto Condensed"/>
                <a:sym typeface="Roboto Condensed"/>
              </a:defRPr>
            </a:pPr>
            <a:r>
              <a:rPr dirty="0"/>
              <a:t>No standard APIs for full text access </a:t>
            </a:r>
          </a:p>
        </p:txBody>
      </p:sp>
      <p:sp>
        <p:nvSpPr>
          <p:cNvPr id="557" name="Sharing services"/>
          <p:cNvSpPr txBox="1">
            <a:spLocks noGrp="1"/>
          </p:cNvSpPr>
          <p:nvPr>
            <p:ph type="body" idx="19"/>
          </p:nvPr>
        </p:nvSpPr>
        <p:spPr>
          <a:xfrm>
            <a:off x="2500749" y="3038930"/>
            <a:ext cx="1976148" cy="978219"/>
          </a:xfrm>
          <a:prstGeom prst="rect">
            <a:avLst/>
          </a:prstGeom>
        </p:spPr>
        <p:txBody>
          <a:bodyPr>
            <a:normAutofit/>
          </a:bodyPr>
          <a:lstStyle/>
          <a:p>
            <a:r>
              <a:rPr dirty="0"/>
              <a:t>Sharing services</a:t>
            </a:r>
          </a:p>
        </p:txBody>
      </p:sp>
      <p:sp>
        <p:nvSpPr>
          <p:cNvPr id="558" name="IPR and licensing…"/>
          <p:cNvSpPr txBox="1">
            <a:spLocks noGrp="1"/>
          </p:cNvSpPr>
          <p:nvPr>
            <p:ph type="body" idx="20"/>
          </p:nvPr>
        </p:nvSpPr>
        <p:spPr>
          <a:xfrm>
            <a:off x="2593064" y="3993526"/>
            <a:ext cx="1970334" cy="2727924"/>
          </a:xfrm>
          <a:prstGeom prst="rect">
            <a:avLst/>
          </a:prstGeom>
        </p:spPr>
        <p:txBody>
          <a:bodyPr>
            <a:normAutofit/>
          </a:bodyPr>
          <a:lstStyle/>
          <a:p>
            <a:pPr>
              <a:spcBef>
                <a:spcPts val="200"/>
              </a:spcBef>
              <a:defRPr b="1">
                <a:solidFill>
                  <a:schemeClr val="accent5"/>
                </a:solidFill>
                <a:latin typeface="Roboto Condensed"/>
                <a:ea typeface="Roboto Condensed"/>
                <a:cs typeface="Roboto Condensed"/>
                <a:sym typeface="Roboto Condensed"/>
              </a:defRPr>
            </a:pPr>
            <a:r>
              <a:rPr dirty="0"/>
              <a:t>IPR and licensing</a:t>
            </a:r>
          </a:p>
          <a:p>
            <a:pPr defTabSz="457200">
              <a:lnSpc>
                <a:spcPct val="100000"/>
              </a:lnSpc>
              <a:spcBef>
                <a:spcPts val="0"/>
              </a:spcBef>
              <a:defRPr>
                <a:solidFill>
                  <a:srgbClr val="000000"/>
                </a:solidFill>
                <a:latin typeface="Roboto Condensed"/>
                <a:ea typeface="Roboto Condensed"/>
                <a:cs typeface="Roboto Condensed"/>
                <a:sym typeface="Roboto Condensed"/>
              </a:defRPr>
            </a:pPr>
            <a:r>
              <a:rPr dirty="0"/>
              <a:t>Service to service interaction</a:t>
            </a:r>
          </a:p>
          <a:p>
            <a:pPr>
              <a:spcBef>
                <a:spcPts val="1200"/>
              </a:spcBef>
              <a:defRPr b="1">
                <a:solidFill>
                  <a:schemeClr val="accent5"/>
                </a:solidFill>
                <a:latin typeface="Roboto Condensed"/>
                <a:ea typeface="Roboto Condensed"/>
                <a:cs typeface="Roboto Condensed"/>
                <a:sym typeface="Roboto Condensed"/>
              </a:defRPr>
            </a:pPr>
            <a:r>
              <a:rPr dirty="0"/>
              <a:t>Interoperability</a:t>
            </a:r>
          </a:p>
          <a:p>
            <a:pPr defTabSz="457200">
              <a:lnSpc>
                <a:spcPct val="100000"/>
              </a:lnSpc>
              <a:spcBef>
                <a:spcPts val="400"/>
              </a:spcBef>
              <a:defRPr>
                <a:solidFill>
                  <a:srgbClr val="000000"/>
                </a:solidFill>
                <a:latin typeface="Roboto Condensed"/>
                <a:ea typeface="Roboto Condensed"/>
                <a:cs typeface="Roboto Condensed"/>
                <a:sym typeface="Roboto Condensed"/>
              </a:defRPr>
            </a:pPr>
            <a:r>
              <a:rPr dirty="0"/>
              <a:t>No standard way to document services or workflows</a:t>
            </a:r>
          </a:p>
          <a:p>
            <a:pPr defTabSz="457200">
              <a:lnSpc>
                <a:spcPct val="100000"/>
              </a:lnSpc>
              <a:spcBef>
                <a:spcPts val="400"/>
              </a:spcBef>
              <a:defRPr>
                <a:solidFill>
                  <a:srgbClr val="000000"/>
                </a:solidFill>
                <a:latin typeface="Roboto Condensed"/>
                <a:ea typeface="Roboto Condensed"/>
                <a:cs typeface="Roboto Condensed"/>
                <a:sym typeface="Roboto Condensed"/>
              </a:defRPr>
            </a:pPr>
            <a:r>
              <a:rPr dirty="0"/>
              <a:t>No common way to represent annotated results</a:t>
            </a:r>
          </a:p>
        </p:txBody>
      </p:sp>
      <p:sp>
        <p:nvSpPr>
          <p:cNvPr id="559" name="Deploying services"/>
          <p:cNvSpPr txBox="1">
            <a:spLocks noGrp="1"/>
          </p:cNvSpPr>
          <p:nvPr>
            <p:ph type="body" idx="21"/>
          </p:nvPr>
        </p:nvSpPr>
        <p:spPr>
          <a:xfrm>
            <a:off x="4670010" y="3036504"/>
            <a:ext cx="1976148" cy="978219"/>
          </a:xfrm>
          <a:prstGeom prst="rect">
            <a:avLst/>
          </a:prstGeom>
        </p:spPr>
        <p:txBody>
          <a:bodyPr>
            <a:normAutofit/>
          </a:bodyPr>
          <a:lstStyle/>
          <a:p>
            <a:r>
              <a:t>Deploying services</a:t>
            </a:r>
          </a:p>
        </p:txBody>
      </p:sp>
      <p:sp>
        <p:nvSpPr>
          <p:cNvPr id="560" name="common access"/>
          <p:cNvSpPr txBox="1">
            <a:spLocks noGrp="1"/>
          </p:cNvSpPr>
          <p:nvPr>
            <p:ph type="body" idx="23"/>
          </p:nvPr>
        </p:nvSpPr>
        <p:spPr>
          <a:xfrm>
            <a:off x="6906609" y="3038930"/>
            <a:ext cx="1976148" cy="978219"/>
          </a:xfrm>
          <a:prstGeom prst="rect">
            <a:avLst/>
          </a:prstGeom>
        </p:spPr>
        <p:txBody>
          <a:bodyPr>
            <a:normAutofit/>
          </a:bodyPr>
          <a:lstStyle/>
          <a:p>
            <a:r>
              <a:rPr dirty="0"/>
              <a:t>common access</a:t>
            </a:r>
          </a:p>
        </p:txBody>
      </p:sp>
      <p:pic>
        <p:nvPicPr>
          <p:cNvPr id="561" name="images-2.png" descr="images-2.png"/>
          <p:cNvPicPr>
            <a:picLocks noGrp="1" noChangeAspect="1"/>
          </p:cNvPicPr>
          <p:nvPr>
            <p:ph type="pic" idx="25"/>
          </p:nvPr>
        </p:nvPicPr>
        <p:blipFill>
          <a:blip r:embed="rId8"/>
          <a:srcRect r="7" b="7"/>
          <a:stretch>
            <a:fillRect/>
          </a:stretch>
        </p:blipFill>
        <p:spPr>
          <a:xfrm flipH="1">
            <a:off x="7056885" y="1314089"/>
            <a:ext cx="1526383" cy="15263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1053"/>
                  <a:pt x="3162" y="3162"/>
                </a:cubicBezTo>
                <a:cubicBezTo>
                  <a:pt x="1053" y="5271"/>
                  <a:pt x="0" y="8036"/>
                  <a:pt x="0" y="10800"/>
                </a:cubicBezTo>
                <a:cubicBezTo>
                  <a:pt x="0" y="13564"/>
                  <a:pt x="1053" y="16329"/>
                  <a:pt x="3162" y="18438"/>
                </a:cubicBezTo>
                <a:cubicBezTo>
                  <a:pt x="5271" y="20547"/>
                  <a:pt x="8036" y="21600"/>
                  <a:pt x="10800" y="21600"/>
                </a:cubicBezTo>
                <a:cubicBezTo>
                  <a:pt x="13564" y="21600"/>
                  <a:pt x="16329" y="20547"/>
                  <a:pt x="18438" y="18438"/>
                </a:cubicBezTo>
                <a:cubicBezTo>
                  <a:pt x="20547" y="16329"/>
                  <a:pt x="21600" y="13564"/>
                  <a:pt x="21600" y="10800"/>
                </a:cubicBezTo>
                <a:cubicBezTo>
                  <a:pt x="21600" y="8036"/>
                  <a:pt x="20547" y="5271"/>
                  <a:pt x="18438" y="3162"/>
                </a:cubicBezTo>
                <a:cubicBezTo>
                  <a:pt x="16329" y="1053"/>
                  <a:pt x="13564" y="0"/>
                  <a:pt x="10800" y="0"/>
                </a:cubicBezTo>
                <a:close/>
              </a:path>
            </a:pathLst>
          </a:custGeom>
        </p:spPr>
      </p:pic>
      <p:sp>
        <p:nvSpPr>
          <p:cNvPr id="562" name="The challenges"/>
          <p:cNvSpPr txBox="1">
            <a:spLocks noGrp="1"/>
          </p:cNvSpPr>
          <p:nvPr>
            <p:ph type="body" idx="27"/>
          </p:nvPr>
        </p:nvSpPr>
        <p:spPr>
          <a:prstGeom prst="rect">
            <a:avLst/>
          </a:prstGeom>
        </p:spPr>
        <p:txBody>
          <a:bodyPr/>
          <a:lstStyle>
            <a:lvl1pPr>
              <a:defRPr>
                <a:latin typeface="Bebas Neue Bold"/>
                <a:ea typeface="Bebas Neue Bold"/>
                <a:cs typeface="Bebas Neue Bold"/>
                <a:sym typeface="Bebas Neue Bold"/>
              </a:defRPr>
            </a:lvl1pPr>
          </a:lstStyle>
          <a:p>
            <a:r>
              <a:rPr dirty="0"/>
              <a:t>The challenges</a:t>
            </a:r>
          </a:p>
        </p:txBody>
      </p:sp>
      <p:sp>
        <p:nvSpPr>
          <p:cNvPr id="563" name="Deploying mechanisms…"/>
          <p:cNvSpPr txBox="1"/>
          <p:nvPr/>
        </p:nvSpPr>
        <p:spPr>
          <a:xfrm>
            <a:off x="4818628" y="3969142"/>
            <a:ext cx="1970334" cy="272792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ormAutofit lnSpcReduction="10000"/>
          </a:bodyPr>
          <a:lstStyle/>
          <a:p>
            <a:pPr>
              <a:lnSpc>
                <a:spcPct val="90000"/>
              </a:lnSpc>
              <a:spcBef>
                <a:spcPts val="200"/>
              </a:spcBef>
              <a:defRPr sz="1600" b="1">
                <a:solidFill>
                  <a:schemeClr val="accent5"/>
                </a:solidFill>
                <a:latin typeface="Roboto Condensed"/>
                <a:ea typeface="Roboto Condensed"/>
                <a:cs typeface="Roboto Condensed"/>
                <a:sym typeface="Roboto Condensed"/>
              </a:defRPr>
            </a:pPr>
            <a:r>
              <a:rPr dirty="0"/>
              <a:t>Deploying mechanisms</a:t>
            </a:r>
          </a:p>
          <a:p>
            <a:pPr defTabSz="457200">
              <a:spcBef>
                <a:spcPts val="400"/>
              </a:spcBef>
              <a:defRPr sz="1600">
                <a:latin typeface="Roboto Condensed"/>
                <a:ea typeface="Roboto Condensed"/>
                <a:cs typeface="Roboto Condensed"/>
                <a:sym typeface="Roboto Condensed"/>
              </a:defRPr>
            </a:pPr>
            <a:r>
              <a:rPr dirty="0"/>
              <a:t>Different ways to retrieve and deploy services: web services, docker, maven</a:t>
            </a:r>
          </a:p>
          <a:p>
            <a:pPr>
              <a:lnSpc>
                <a:spcPct val="90000"/>
              </a:lnSpc>
              <a:spcBef>
                <a:spcPts val="200"/>
              </a:spcBef>
              <a:defRPr sz="1600" b="1">
                <a:solidFill>
                  <a:schemeClr val="accent5"/>
                </a:solidFill>
                <a:latin typeface="Roboto Condensed"/>
                <a:ea typeface="Roboto Condensed"/>
                <a:cs typeface="Roboto Condensed"/>
                <a:sym typeface="Roboto Condensed"/>
              </a:defRPr>
            </a:pPr>
            <a:endParaRPr lang="en-US" dirty="0"/>
          </a:p>
          <a:p>
            <a:pPr>
              <a:lnSpc>
                <a:spcPct val="90000"/>
              </a:lnSpc>
              <a:spcBef>
                <a:spcPts val="200"/>
              </a:spcBef>
              <a:defRPr sz="1600" b="1">
                <a:solidFill>
                  <a:schemeClr val="accent5"/>
                </a:solidFill>
                <a:latin typeface="Roboto Condensed"/>
                <a:ea typeface="Roboto Condensed"/>
                <a:cs typeface="Roboto Condensed"/>
                <a:sym typeface="Roboto Condensed"/>
              </a:defRPr>
            </a:pPr>
            <a:r>
              <a:rPr dirty="0"/>
              <a:t>Capacities</a:t>
            </a:r>
          </a:p>
          <a:p>
            <a:pPr defTabSz="457200">
              <a:spcBef>
                <a:spcPts val="400"/>
              </a:spcBef>
              <a:defRPr sz="1600">
                <a:latin typeface="Roboto Condensed"/>
                <a:ea typeface="Roboto Condensed"/>
                <a:cs typeface="Roboto Condensed"/>
                <a:sym typeface="Roboto Condensed"/>
              </a:defRPr>
            </a:pPr>
            <a:r>
              <a:rPr dirty="0"/>
              <a:t>Cloud capacities</a:t>
            </a:r>
          </a:p>
          <a:p>
            <a:pPr defTabSz="457200">
              <a:spcBef>
                <a:spcPts val="400"/>
              </a:spcBef>
              <a:defRPr sz="1600">
                <a:latin typeface="Roboto Condensed"/>
                <a:ea typeface="Roboto Condensed"/>
                <a:cs typeface="Roboto Condensed"/>
                <a:sym typeface="Roboto Condensed"/>
              </a:defRPr>
            </a:pPr>
            <a:r>
              <a:rPr dirty="0"/>
              <a:t>Non uniform computing and storage stacks</a:t>
            </a:r>
          </a:p>
          <a:p>
            <a:pPr>
              <a:lnSpc>
                <a:spcPct val="90000"/>
              </a:lnSpc>
              <a:spcBef>
                <a:spcPts val="200"/>
              </a:spcBef>
              <a:defRPr sz="1600" b="1">
                <a:solidFill>
                  <a:schemeClr val="accent5"/>
                </a:solidFill>
                <a:latin typeface="Roboto Condensed"/>
                <a:ea typeface="Roboto Condensed"/>
                <a:cs typeface="Roboto Condensed"/>
                <a:sym typeface="Roboto Condensed"/>
              </a:defRPr>
            </a:pPr>
            <a:r>
              <a:rPr dirty="0"/>
              <a:t> </a:t>
            </a:r>
          </a:p>
          <a:p>
            <a:pPr>
              <a:lnSpc>
                <a:spcPct val="90000"/>
              </a:lnSpc>
              <a:spcBef>
                <a:spcPts val="200"/>
              </a:spcBef>
              <a:defRPr sz="1600" b="1">
                <a:solidFill>
                  <a:schemeClr val="accent5"/>
                </a:solidFill>
                <a:latin typeface="Roboto Condensed"/>
                <a:ea typeface="Roboto Condensed"/>
                <a:cs typeface="Roboto Condensed"/>
                <a:sym typeface="Roboto Condensed"/>
              </a:defRPr>
            </a:pPr>
            <a:endParaRPr dirty="0"/>
          </a:p>
          <a:p>
            <a:pPr defTabSz="457200">
              <a:spcBef>
                <a:spcPts val="400"/>
              </a:spcBef>
              <a:defRPr sz="1600">
                <a:latin typeface="Roboto Condensed"/>
                <a:ea typeface="Roboto Condensed"/>
                <a:cs typeface="Roboto Condensed"/>
                <a:sym typeface="Roboto Condensed"/>
              </a:defRPr>
            </a:pPr>
            <a:endParaRPr dirty="0"/>
          </a:p>
        </p:txBody>
      </p:sp>
      <p:sp>
        <p:nvSpPr>
          <p:cNvPr id="564" name="AAI…"/>
          <p:cNvSpPr txBox="1"/>
          <p:nvPr/>
        </p:nvSpPr>
        <p:spPr>
          <a:xfrm>
            <a:off x="6934965" y="3944758"/>
            <a:ext cx="1970334" cy="272792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ormAutofit/>
          </a:bodyPr>
          <a:lstStyle/>
          <a:p>
            <a:pPr>
              <a:lnSpc>
                <a:spcPct val="90000"/>
              </a:lnSpc>
              <a:spcBef>
                <a:spcPts val="200"/>
              </a:spcBef>
              <a:defRPr sz="1600" b="1">
                <a:solidFill>
                  <a:schemeClr val="accent5"/>
                </a:solidFill>
                <a:latin typeface="Roboto Condensed"/>
                <a:ea typeface="Roboto Condensed"/>
                <a:cs typeface="Roboto Condensed"/>
                <a:sym typeface="Roboto Condensed"/>
              </a:defRPr>
            </a:pPr>
            <a:r>
              <a:rPr dirty="0"/>
              <a:t>AAI</a:t>
            </a:r>
          </a:p>
          <a:p>
            <a:pPr defTabSz="457200">
              <a:spcBef>
                <a:spcPts val="400"/>
              </a:spcBef>
              <a:defRPr sz="1600">
                <a:latin typeface="Roboto Condensed"/>
                <a:ea typeface="Roboto Condensed"/>
                <a:cs typeface="Roboto Condensed"/>
                <a:sym typeface="Roboto Condensed"/>
              </a:defRPr>
            </a:pPr>
            <a:r>
              <a:rPr dirty="0"/>
              <a:t>Linking different infrastructures, with different requirements</a:t>
            </a:r>
          </a:p>
          <a:p>
            <a:pPr defTabSz="457200">
              <a:spcBef>
                <a:spcPts val="400"/>
              </a:spcBef>
              <a:defRPr sz="1600">
                <a:latin typeface="Roboto Condensed"/>
                <a:ea typeface="Roboto Condensed"/>
                <a:cs typeface="Roboto Condensed"/>
                <a:sym typeface="Roboto Condensed"/>
              </a:defRPr>
            </a:pPr>
            <a:endParaRPr dirty="0"/>
          </a:p>
        </p:txBody>
      </p:sp>
      <p:sp>
        <p:nvSpPr>
          <p:cNvPr id="20" name="Shape 575">
            <a:extLst>
              <a:ext uri="{FF2B5EF4-FFF2-40B4-BE49-F238E27FC236}">
                <a16:creationId xmlns:a16="http://schemas.microsoft.com/office/drawing/2014/main" id="{AB63C894-804F-EE45-B5FD-D00F0F21763D}"/>
              </a:ext>
            </a:extLst>
          </p:cNvPr>
          <p:cNvSpPr txBox="1">
            <a:spLocks/>
          </p:cNvSpPr>
          <p:nvPr/>
        </p:nvSpPr>
        <p:spPr>
          <a:xfrm>
            <a:off x="-8602" y="3993526"/>
            <a:ext cx="9152602" cy="1097224"/>
          </a:xfrm>
          <a:prstGeom prst="rect">
            <a:avLst/>
          </a:prstGeom>
          <a:solidFill>
            <a:srgbClr val="024FBA"/>
          </a:solidFill>
        </p:spPr>
        <p:txBody>
          <a:bodyPr anchor="ctr">
            <a:noAutofit/>
          </a:bodyPr>
          <a:lstStyle>
            <a:lvl1pPr marL="0" marR="0" indent="0" algn="ctr" defTabSz="356362" rtl="0" latinLnBrk="0">
              <a:lnSpc>
                <a:spcPct val="100000"/>
              </a:lnSpc>
              <a:spcBef>
                <a:spcPts val="0"/>
              </a:spcBef>
              <a:spcAft>
                <a:spcPts val="0"/>
              </a:spcAft>
              <a:buClrTx/>
              <a:buSzTx/>
              <a:buFontTx/>
              <a:buNone/>
              <a:tabLst/>
              <a:defRPr sz="4758"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9pPr>
          </a:lstStyle>
          <a:p>
            <a:pPr hangingPunct="1"/>
            <a:r>
              <a:rPr lang="en-US" b="1" dirty="0">
                <a:solidFill>
                  <a:schemeClr val="bg1"/>
                </a:solidFill>
                <a:latin typeface="Bebas Neue" pitchFamily="2" charset="77"/>
              </a:rPr>
              <a:t>A small scale EOSC</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75"/>
          <p:cNvSpPr txBox="1">
            <a:spLocks noGrp="1"/>
          </p:cNvSpPr>
          <p:nvPr>
            <p:ph type="body" sz="quarter" idx="1"/>
          </p:nvPr>
        </p:nvSpPr>
        <p:spPr>
          <a:xfrm>
            <a:off x="819063" y="3137563"/>
            <a:ext cx="7505873" cy="1097224"/>
          </a:xfrm>
          <a:prstGeom prst="rect">
            <a:avLst/>
          </a:prstGeom>
        </p:spPr>
        <p:txBody>
          <a:bodyPr/>
          <a:lstStyle>
            <a:lvl1pPr defTabSz="502412">
              <a:defRPr sz="6708"/>
            </a:lvl1pPr>
          </a:lstStyle>
          <a:p>
            <a:r>
              <a:rPr dirty="0"/>
              <a:t>The </a:t>
            </a:r>
            <a:r>
              <a:rPr dirty="0" err="1"/>
              <a:t>OpenMinted</a:t>
            </a:r>
            <a:r>
              <a:rPr dirty="0"/>
              <a:t> platform</a:t>
            </a:r>
          </a:p>
        </p:txBody>
      </p:sp>
      <p:sp>
        <p:nvSpPr>
          <p:cNvPr id="568" name="Shape 576"/>
          <p:cNvSpPr/>
          <p:nvPr/>
        </p:nvSpPr>
        <p:spPr>
          <a:xfrm flipH="1" flipV="1">
            <a:off x="819063" y="2228183"/>
            <a:ext cx="7505874" cy="3"/>
          </a:xfrm>
          <a:prstGeom prst="line">
            <a:avLst/>
          </a:prstGeom>
          <a:ln w="38100">
            <a:solidFill>
              <a:srgbClr val="00B9B3"/>
            </a:solidFill>
            <a:miter lim="400000"/>
          </a:ln>
        </p:spPr>
        <p:txBody>
          <a:bodyPr lIns="45718" tIns="45718" rIns="45718" bIns="45718"/>
          <a:lstStyle/>
          <a:p>
            <a:pPr algn="l">
              <a:spcBef>
                <a:spcPts val="1200"/>
              </a:spcBef>
              <a:defRPr sz="2000">
                <a:solidFill>
                  <a:srgbClr val="262626"/>
                </a:solidFill>
              </a:defRPr>
            </a:pPr>
            <a:endParaRPr/>
          </a:p>
        </p:txBody>
      </p:sp>
      <p:sp>
        <p:nvSpPr>
          <p:cNvPr id="569" name="Shape 577"/>
          <p:cNvSpPr/>
          <p:nvPr/>
        </p:nvSpPr>
        <p:spPr>
          <a:xfrm flipH="1" flipV="1">
            <a:off x="819063" y="5087014"/>
            <a:ext cx="7505874" cy="3"/>
          </a:xfrm>
          <a:prstGeom prst="line">
            <a:avLst/>
          </a:prstGeom>
          <a:ln w="38100">
            <a:solidFill>
              <a:srgbClr val="00B9B3"/>
            </a:solidFill>
            <a:miter lim="400000"/>
          </a:ln>
        </p:spPr>
        <p:txBody>
          <a:bodyPr lIns="45718" tIns="45718" rIns="45718" bIns="45718"/>
          <a:lstStyle/>
          <a:p>
            <a:pPr algn="l">
              <a:spcBef>
                <a:spcPts val="1200"/>
              </a:spcBef>
              <a:defRPr sz="2000">
                <a:solidFill>
                  <a:srgbClr val="262626"/>
                </a:solidFill>
              </a:defRPr>
            </a:pPr>
            <a:endParaRPr/>
          </a:p>
        </p:txBody>
      </p:sp>
      <p:sp>
        <p:nvSpPr>
          <p:cNvPr id="570" name="Slide Number Placeholder 1"/>
          <p:cNvSpPr txBox="1">
            <a:spLocks noGrp="1"/>
          </p:cNvSpPr>
          <p:nvPr>
            <p:ph type="sldNum" sz="quarter" idx="2"/>
          </p:nvPr>
        </p:nvSpPr>
        <p:spPr>
          <a:xfrm>
            <a:off x="4440732" y="6733877"/>
            <a:ext cx="253605" cy="24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571" name="PART iV"/>
          <p:cNvSpPr txBox="1"/>
          <p:nvPr/>
        </p:nvSpPr>
        <p:spPr>
          <a:xfrm>
            <a:off x="819064" y="1446469"/>
            <a:ext cx="7505873" cy="5080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nSpc>
                <a:spcPct val="90000"/>
              </a:lnSpc>
              <a:defRPr sz="2800">
                <a:solidFill>
                  <a:srgbClr val="5EAFFF"/>
                </a:solidFill>
                <a:latin typeface="Bebas Neue Regular"/>
                <a:ea typeface="Bebas Neue Regular"/>
                <a:cs typeface="Bebas Neue Regular"/>
                <a:sym typeface="Bebas Neue Regular"/>
              </a:defRPr>
            </a:lvl1pPr>
          </a:lstStyle>
          <a:p>
            <a:r>
              <a:t>PART iV</a:t>
            </a:r>
          </a:p>
        </p:txBody>
      </p:sp>
      <p:pic>
        <p:nvPicPr>
          <p:cNvPr id="572" name="Image" descr="Image"/>
          <p:cNvPicPr>
            <a:picLocks noChangeAspect="1"/>
          </p:cNvPicPr>
          <p:nvPr/>
        </p:nvPicPr>
        <p:blipFill>
          <a:blip r:embed="rId2"/>
          <a:stretch>
            <a:fillRect/>
          </a:stretch>
        </p:blipFill>
        <p:spPr>
          <a:xfrm>
            <a:off x="6845300" y="6815874"/>
            <a:ext cx="391625" cy="363653"/>
          </a:xfrm>
          <a:prstGeom prst="rect">
            <a:avLst/>
          </a:prstGeom>
          <a:ln w="3175">
            <a:miter lim="400000"/>
          </a:ln>
        </p:spPr>
      </p:pic>
      <p:sp>
        <p:nvSpPr>
          <p:cNvPr id="573" name="@openminted_eu"/>
          <p:cNvSpPr txBox="1"/>
          <p:nvPr/>
        </p:nvSpPr>
        <p:spPr>
          <a:xfrm>
            <a:off x="7289800" y="6815931"/>
            <a:ext cx="1704194" cy="3635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a:spcBef>
                <a:spcPts val="1200"/>
              </a:spcBef>
              <a:defRPr sz="1900">
                <a:solidFill>
                  <a:srgbClr val="FFFFFF"/>
                </a:solidFill>
                <a:latin typeface="Roboto Condensed Light"/>
                <a:ea typeface="Roboto Condensed Light"/>
                <a:cs typeface="Roboto Condensed Light"/>
                <a:sym typeface="Roboto Condensed Light"/>
              </a:defRPr>
            </a:lvl1pPr>
          </a:lstStyle>
          <a:p>
            <a:r>
              <a:t>@openminted_eu</a:t>
            </a:r>
          </a:p>
        </p:txBody>
      </p:sp>
      <p:sp>
        <p:nvSpPr>
          <p:cNvPr id="9" name="Rectangle 8">
            <a:extLst>
              <a:ext uri="{FF2B5EF4-FFF2-40B4-BE49-F238E27FC236}">
                <a16:creationId xmlns:a16="http://schemas.microsoft.com/office/drawing/2014/main" id="{BC71BF6C-7621-1347-8BF6-303788F31B9A}"/>
              </a:ext>
            </a:extLst>
          </p:cNvPr>
          <p:cNvSpPr/>
          <p:nvPr/>
        </p:nvSpPr>
        <p:spPr>
          <a:xfrm>
            <a:off x="819063" y="5191109"/>
            <a:ext cx="7505873" cy="719327"/>
          </a:xfrm>
          <a:prstGeom prst="rect">
            <a:avLst/>
          </a:prstGeom>
          <a:noFill/>
          <a:ln>
            <a:noFill/>
          </a:ln>
        </p:spPr>
        <p:txBody>
          <a:bodyPr wrap="square" lIns="36000" tIns="36000" rIns="36000" bIns="36000" anchor="ctr">
            <a:normAutofit/>
          </a:bodyPr>
          <a:lstStyle/>
          <a:p>
            <a:pPr>
              <a:lnSpc>
                <a:spcPct val="120000"/>
              </a:lnSpc>
            </a:pPr>
            <a:r>
              <a:rPr lang="en-GB" sz="18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Addressing key challenges</a:t>
            </a:r>
            <a:r>
              <a:rPr lang="el-GR" sz="18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 – </a:t>
            </a:r>
            <a:r>
              <a:rPr lang="en-US" sz="1800" b="1"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First</a:t>
            </a:r>
            <a:r>
              <a:rPr lang="en-US" sz="18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 attempt towards a TM infrastructure</a:t>
            </a:r>
            <a:endParaRPr lang="en-GB" sz="18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p>
            <a:pPr>
              <a:lnSpc>
                <a:spcPct val="120000"/>
              </a:lnSpc>
            </a:pPr>
            <a:endParaRPr lang="en-GB" sz="9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OpenMinted"/>
          <p:cNvSpPr txBox="1">
            <a:spLocks noGrp="1"/>
          </p:cNvSpPr>
          <p:nvPr>
            <p:ph type="body" sz="quarter" idx="1"/>
          </p:nvPr>
        </p:nvSpPr>
        <p:spPr>
          <a:prstGeom prst="rect">
            <a:avLst/>
          </a:prstGeom>
        </p:spPr>
        <p:txBody>
          <a:bodyPr/>
          <a:lstStyle>
            <a:lvl1pPr algn="ctr"/>
          </a:lstStyle>
          <a:p>
            <a:r>
              <a:t>OpenMinted</a:t>
            </a:r>
          </a:p>
        </p:txBody>
      </p:sp>
      <p:sp>
        <p:nvSpPr>
          <p:cNvPr id="458" name="Shape 244"/>
          <p:cNvSpPr>
            <a:spLocks noGrp="1"/>
          </p:cNvSpPr>
          <p:nvPr>
            <p:ph type="body" idx="1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67359">
              <a:defRPr sz="1440">
                <a:solidFill>
                  <a:srgbClr val="53585F"/>
                </a:solidFill>
                <a:latin typeface="Bebas Neue Regular"/>
                <a:ea typeface="Bebas Neue Regular"/>
                <a:cs typeface="Bebas Neue Regular"/>
                <a:sym typeface="Bebas Neue Regular"/>
              </a:defRPr>
            </a:lvl1pPr>
          </a:lstStyle>
          <a:p>
            <a:pPr algn="r"/>
            <a:r>
              <a:rPr lang="en-US" dirty="0"/>
              <a:t>VISA TM | NOV 15,2019 | PARIS</a:t>
            </a:r>
          </a:p>
        </p:txBody>
      </p:sp>
      <p:pic>
        <p:nvPicPr>
          <p:cNvPr id="459" name="Shape 245" descr="Shape 245"/>
          <p:cNvPicPr>
            <a:picLocks noGrp="1" noChangeAspect="1"/>
          </p:cNvPicPr>
          <p:nvPr>
            <p:ph type="pic" idx="14"/>
          </p:nvPr>
        </p:nvPicPr>
        <p:blipFill>
          <a:blip r:embed="rId2"/>
          <a:stretch>
            <a:fillRect/>
          </a:stretch>
        </p:blipFill>
        <p:spPr>
          <a:prstGeom prst="rect">
            <a:avLst/>
          </a:prstGeom>
        </p:spPr>
      </p:pic>
      <p:sp>
        <p:nvSpPr>
          <p:cNvPr id="460" name="Slide Number"/>
          <p:cNvSpPr txBox="1">
            <a:spLocks noGrp="1"/>
          </p:cNvSpPr>
          <p:nvPr>
            <p:ph type="sldNum" sz="quarter" idx="2"/>
          </p:nvPr>
        </p:nvSpPr>
        <p:spPr>
          <a:xfrm>
            <a:off x="8813799" y="7034158"/>
            <a:ext cx="168872" cy="24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pic>
        <p:nvPicPr>
          <p:cNvPr id="461" name="Image" descr="Image"/>
          <p:cNvPicPr>
            <a:picLocks noChangeAspect="1"/>
          </p:cNvPicPr>
          <p:nvPr/>
        </p:nvPicPr>
        <p:blipFill>
          <a:blip r:embed="rId3"/>
          <a:stretch>
            <a:fillRect/>
          </a:stretch>
        </p:blipFill>
        <p:spPr>
          <a:xfrm>
            <a:off x="571500" y="1178434"/>
            <a:ext cx="8228821" cy="5208416"/>
          </a:xfrm>
          <a:prstGeom prst="rect">
            <a:avLst/>
          </a:prstGeom>
          <a:ln w="3175">
            <a:miter lim="400000"/>
          </a:ln>
        </p:spPr>
      </p:pic>
      <p:sp>
        <p:nvSpPr>
          <p:cNvPr id="462" name="EC H2020 PROJECT…"/>
          <p:cNvSpPr txBox="1"/>
          <p:nvPr/>
        </p:nvSpPr>
        <p:spPr>
          <a:xfrm>
            <a:off x="5024561" y="5019415"/>
            <a:ext cx="3789238" cy="100027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algn="r">
              <a:defRPr sz="3000">
                <a:solidFill>
                  <a:srgbClr val="0055B9"/>
                </a:solidFill>
                <a:latin typeface="Bebas Neue Regular"/>
                <a:ea typeface="Bebas Neue Regular"/>
                <a:cs typeface="Bebas Neue Regular"/>
                <a:sym typeface="Bebas Neue Regular"/>
              </a:defRPr>
            </a:pPr>
            <a:r>
              <a:rPr sz="2000" dirty="0"/>
              <a:t>EC H2020 PROJECT</a:t>
            </a:r>
          </a:p>
          <a:p>
            <a:pPr algn="r">
              <a:defRPr sz="3000">
                <a:solidFill>
                  <a:srgbClr val="0055B9"/>
                </a:solidFill>
                <a:latin typeface="Bebas Neue Regular"/>
                <a:ea typeface="Bebas Neue Regular"/>
                <a:cs typeface="Bebas Neue Regular"/>
                <a:sym typeface="Bebas Neue Regular"/>
              </a:defRPr>
            </a:pPr>
            <a:r>
              <a:rPr sz="2000" dirty="0"/>
              <a:t>2015-2018</a:t>
            </a:r>
          </a:p>
          <a:p>
            <a:pPr algn="r">
              <a:defRPr sz="3000">
                <a:solidFill>
                  <a:srgbClr val="0055B9"/>
                </a:solidFill>
                <a:latin typeface="Bebas Neue Regular"/>
                <a:ea typeface="Bebas Neue Regular"/>
                <a:cs typeface="Bebas Neue Regular"/>
                <a:sym typeface="Bebas Neue Regular"/>
              </a:defRPr>
            </a:pPr>
            <a:r>
              <a:rPr sz="2000" dirty="0"/>
              <a:t>6 mi</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Text Placeholder 5"/>
          <p:cNvSpPr txBox="1">
            <a:spLocks noGrp="1"/>
          </p:cNvSpPr>
          <p:nvPr>
            <p:ph type="body" sz="quarter" idx="1"/>
          </p:nvPr>
        </p:nvSpPr>
        <p:spPr>
          <a:xfrm>
            <a:off x="1619231" y="1512928"/>
            <a:ext cx="6813619" cy="585120"/>
          </a:xfrm>
          <a:prstGeom prst="rect">
            <a:avLst/>
          </a:prstGeom>
        </p:spPr>
        <p:txBody>
          <a:bodyPr/>
          <a:lstStyle/>
          <a:p>
            <a:pPr defTabSz="549148">
              <a:spcBef>
                <a:spcPts val="1100"/>
              </a:spcBef>
              <a:defRPr sz="3384"/>
            </a:pPr>
            <a:r>
              <a:t>An </a:t>
            </a:r>
            <a:r>
              <a:rPr>
                <a:solidFill>
                  <a:schemeClr val="accent5"/>
                </a:solidFill>
              </a:rPr>
              <a:t>Actionable</a:t>
            </a:r>
            <a:r>
              <a:t> Service/tool catalogue</a:t>
            </a:r>
          </a:p>
        </p:txBody>
      </p:sp>
      <p:sp>
        <p:nvSpPr>
          <p:cNvPr id="576" name="Text Placeholder 6"/>
          <p:cNvSpPr>
            <a:spLocks noGrp="1"/>
          </p:cNvSpPr>
          <p:nvPr>
            <p:ph type="body" idx="13"/>
          </p:nvPr>
        </p:nvSpPr>
        <p:spPr>
          <a:xfrm>
            <a:off x="1619231" y="2464453"/>
            <a:ext cx="6813619" cy="5540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a:lnSpc>
                <a:spcPct val="80000"/>
              </a:lnSpc>
              <a:spcBef>
                <a:spcPts val="1200"/>
              </a:spcBef>
              <a:defRPr sz="3200">
                <a:solidFill>
                  <a:schemeClr val="accent1"/>
                </a:solidFill>
                <a:latin typeface="Bebas Neue Regular"/>
                <a:ea typeface="Bebas Neue Regular"/>
                <a:cs typeface="Bebas Neue Regular"/>
                <a:sym typeface="Bebas Neue Regular"/>
              </a:defRPr>
            </a:pPr>
            <a:r>
              <a:t>A Shared Content hub - </a:t>
            </a:r>
            <a:r>
              <a:rPr>
                <a:solidFill>
                  <a:schemeClr val="accent5"/>
                </a:solidFill>
              </a:rPr>
              <a:t>FAIR</a:t>
            </a:r>
            <a:r>
              <a:t> publications</a:t>
            </a:r>
          </a:p>
        </p:txBody>
      </p:sp>
      <p:sp>
        <p:nvSpPr>
          <p:cNvPr id="577" name="Text Placeholder 8"/>
          <p:cNvSpPr/>
          <p:nvPr/>
        </p:nvSpPr>
        <p:spPr>
          <a:xfrm>
            <a:off x="1619231" y="3587719"/>
            <a:ext cx="6813619" cy="55404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anchor="ctr">
            <a:normAutofit/>
          </a:bodyPr>
          <a:lstStyle/>
          <a:p>
            <a:pPr algn="l">
              <a:lnSpc>
                <a:spcPct val="80000"/>
              </a:lnSpc>
              <a:spcBef>
                <a:spcPts val="1200"/>
              </a:spcBef>
              <a:defRPr sz="3200">
                <a:solidFill>
                  <a:srgbClr val="0057BA"/>
                </a:solidFill>
                <a:latin typeface="Bebas Neue Regular"/>
                <a:ea typeface="Bebas Neue Regular"/>
                <a:cs typeface="Bebas Neue Regular"/>
                <a:sym typeface="Bebas Neue Regular"/>
              </a:defRPr>
            </a:pPr>
            <a:r>
              <a:t>A cloud </a:t>
            </a:r>
            <a:r>
              <a:rPr>
                <a:solidFill>
                  <a:schemeClr val="accent5"/>
                </a:solidFill>
              </a:rPr>
              <a:t>processing</a:t>
            </a:r>
            <a:r>
              <a:t> environment</a:t>
            </a:r>
          </a:p>
        </p:txBody>
      </p:sp>
      <p:sp>
        <p:nvSpPr>
          <p:cNvPr id="578" name="Text Placeholder 9"/>
          <p:cNvSpPr>
            <a:spLocks noGrp="1"/>
          </p:cNvSpPr>
          <p:nvPr>
            <p:ph type="body" idx="15"/>
          </p:nvPr>
        </p:nvSpPr>
        <p:spPr>
          <a:xfrm>
            <a:off x="1619231" y="5746130"/>
            <a:ext cx="7393107" cy="6663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a:bodyPr>
          <a:lstStyle/>
          <a:p>
            <a:pPr algn="l" defTabSz="578358">
              <a:lnSpc>
                <a:spcPct val="80000"/>
              </a:lnSpc>
              <a:spcBef>
                <a:spcPts val="1100"/>
              </a:spcBef>
              <a:defRPr sz="3168">
                <a:solidFill>
                  <a:srgbClr val="0057BA"/>
                </a:solidFill>
                <a:latin typeface="Bebas Neue Regular"/>
                <a:ea typeface="Bebas Neue Regular"/>
                <a:cs typeface="Bebas Neue Regular"/>
                <a:sym typeface="Bebas Neue Regular"/>
              </a:defRPr>
            </a:pPr>
            <a:r>
              <a:t>A Publishing mechanism for</a:t>
            </a:r>
            <a:r>
              <a:rPr>
                <a:solidFill>
                  <a:schemeClr val="accent1"/>
                </a:solidFill>
              </a:rPr>
              <a:t> Sharing </a:t>
            </a:r>
            <a:r>
              <a:rPr>
                <a:solidFill>
                  <a:schemeClr val="accent5"/>
                </a:solidFill>
              </a:rPr>
              <a:t>ANNOTATED CORPORA</a:t>
            </a:r>
          </a:p>
        </p:txBody>
      </p:sp>
      <p:sp>
        <p:nvSpPr>
          <p:cNvPr id="579" name="Text Placeholder 18"/>
          <p:cNvSpPr>
            <a:spLocks noGrp="1"/>
          </p:cNvSpPr>
          <p:nvPr>
            <p:ph type="body" idx="17"/>
          </p:nvPr>
        </p:nvSpPr>
        <p:spPr>
          <a:xfrm>
            <a:off x="651988" y="446525"/>
            <a:ext cx="4077532" cy="69999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l" defTabSz="508254">
              <a:lnSpc>
                <a:spcPct val="80000"/>
              </a:lnSpc>
              <a:spcBef>
                <a:spcPts val="1000"/>
              </a:spcBef>
              <a:defRPr sz="4176">
                <a:solidFill>
                  <a:srgbClr val="0057BA"/>
                </a:solidFill>
                <a:latin typeface="Bebas Neue Bold"/>
                <a:ea typeface="Bebas Neue Bold"/>
                <a:cs typeface="Bebas Neue Bold"/>
                <a:sym typeface="Bebas Neue Bold"/>
              </a:defRPr>
            </a:lvl1pPr>
          </a:lstStyle>
          <a:p>
            <a:r>
              <a:rPr dirty="0"/>
              <a:t>Services</a:t>
            </a:r>
          </a:p>
        </p:txBody>
      </p:sp>
      <p:sp>
        <p:nvSpPr>
          <p:cNvPr id="580" name="Slide Number Placeholder 4"/>
          <p:cNvSpPr txBox="1">
            <a:spLocks noGrp="1"/>
          </p:cNvSpPr>
          <p:nvPr>
            <p:ph type="sldNum" sz="quarter" idx="2"/>
          </p:nvPr>
        </p:nvSpPr>
        <p:spPr>
          <a:xfrm>
            <a:off x="8758731" y="7034158"/>
            <a:ext cx="253606" cy="24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581" name="Text Placeholder 19"/>
          <p:cNvSpPr>
            <a:spLocks noGrp="1"/>
          </p:cNvSpPr>
          <p:nvPr>
            <p:ph type="body" idx="18"/>
          </p:nvPr>
        </p:nvSpPr>
        <p:spPr>
          <a:xfrm>
            <a:off x="4311465" y="6736577"/>
            <a:ext cx="3105335" cy="2552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defTabSz="525779">
              <a:lnSpc>
                <a:spcPct val="80000"/>
              </a:lnSpc>
              <a:defRPr sz="1260">
                <a:solidFill>
                  <a:srgbClr val="53585F"/>
                </a:solidFill>
                <a:latin typeface="Bebas Neue Regular"/>
                <a:ea typeface="Bebas Neue Regular"/>
                <a:cs typeface="Bebas Neue Regular"/>
                <a:sym typeface="Bebas Neue Regular"/>
              </a:defRPr>
            </a:lvl1pPr>
          </a:lstStyle>
          <a:p>
            <a:r>
              <a:rPr lang="en-US" dirty="0"/>
              <a:t>VISA TM | NOV 15,2019 | PARIS</a:t>
            </a:r>
          </a:p>
        </p:txBody>
      </p:sp>
      <p:pic>
        <p:nvPicPr>
          <p:cNvPr id="582" name="pasted-image.pdf" descr="pasted-image.pdf"/>
          <p:cNvPicPr>
            <a:picLocks noChangeAspect="1"/>
          </p:cNvPicPr>
          <p:nvPr/>
        </p:nvPicPr>
        <p:blipFill>
          <a:blip r:embed="rId2"/>
          <a:stretch>
            <a:fillRect/>
          </a:stretch>
        </p:blipFill>
        <p:spPr>
          <a:xfrm>
            <a:off x="941821" y="1344066"/>
            <a:ext cx="312024" cy="825744"/>
          </a:xfrm>
          <a:prstGeom prst="rect">
            <a:avLst/>
          </a:prstGeom>
          <a:ln w="3175">
            <a:miter lim="400000"/>
          </a:ln>
        </p:spPr>
      </p:pic>
      <p:pic>
        <p:nvPicPr>
          <p:cNvPr id="583" name="pasted-image.pdf" descr="pasted-image.pdf"/>
          <p:cNvPicPr>
            <a:picLocks noChangeAspect="1"/>
          </p:cNvPicPr>
          <p:nvPr/>
        </p:nvPicPr>
        <p:blipFill>
          <a:blip r:embed="rId3"/>
          <a:stretch>
            <a:fillRect/>
          </a:stretch>
        </p:blipFill>
        <p:spPr>
          <a:xfrm>
            <a:off x="550729" y="2206087"/>
            <a:ext cx="782185" cy="1046157"/>
          </a:xfrm>
          <a:prstGeom prst="rect">
            <a:avLst/>
          </a:prstGeom>
          <a:ln w="3175">
            <a:miter lim="400000"/>
          </a:ln>
        </p:spPr>
      </p:pic>
      <p:pic>
        <p:nvPicPr>
          <p:cNvPr id="584" name="pasted-image.pdf" descr="pasted-image.pdf"/>
          <p:cNvPicPr>
            <a:picLocks noChangeAspect="1"/>
          </p:cNvPicPr>
          <p:nvPr/>
        </p:nvPicPr>
        <p:blipFill>
          <a:blip r:embed="rId4"/>
          <a:stretch>
            <a:fillRect/>
          </a:stretch>
        </p:blipFill>
        <p:spPr>
          <a:xfrm>
            <a:off x="681634" y="3441584"/>
            <a:ext cx="630590" cy="808040"/>
          </a:xfrm>
          <a:prstGeom prst="rect">
            <a:avLst/>
          </a:prstGeom>
          <a:ln w="3175">
            <a:miter lim="400000"/>
          </a:ln>
        </p:spPr>
      </p:pic>
      <p:pic>
        <p:nvPicPr>
          <p:cNvPr id="585" name="pasted-image.pdf" descr="pasted-image.pdf"/>
          <p:cNvPicPr>
            <a:picLocks noChangeAspect="1"/>
          </p:cNvPicPr>
          <p:nvPr/>
        </p:nvPicPr>
        <p:blipFill>
          <a:blip r:embed="rId5"/>
          <a:stretch>
            <a:fillRect/>
          </a:stretch>
        </p:blipFill>
        <p:spPr>
          <a:xfrm>
            <a:off x="481770" y="4293089"/>
            <a:ext cx="1004364" cy="1162859"/>
          </a:xfrm>
          <a:prstGeom prst="rect">
            <a:avLst/>
          </a:prstGeom>
          <a:ln w="3175">
            <a:miter lim="400000"/>
          </a:ln>
        </p:spPr>
      </p:pic>
      <p:sp>
        <p:nvSpPr>
          <p:cNvPr id="586" name="Text Placeholder 8"/>
          <p:cNvSpPr>
            <a:spLocks noGrp="1"/>
          </p:cNvSpPr>
          <p:nvPr>
            <p:ph type="body" idx="14"/>
          </p:nvPr>
        </p:nvSpPr>
        <p:spPr>
          <a:xfrm>
            <a:off x="1619231" y="4507289"/>
            <a:ext cx="6813619" cy="8846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a:lnSpc>
                <a:spcPct val="80000"/>
              </a:lnSpc>
              <a:spcBef>
                <a:spcPts val="1200"/>
              </a:spcBef>
              <a:defRPr sz="3200">
                <a:solidFill>
                  <a:srgbClr val="0057BA"/>
                </a:solidFill>
                <a:latin typeface="Bebas Neue Regular"/>
                <a:ea typeface="Bebas Neue Regular"/>
                <a:cs typeface="Bebas Neue Regular"/>
                <a:sym typeface="Bebas Neue Regular"/>
              </a:defRPr>
            </a:pPr>
            <a:r>
              <a:t>A </a:t>
            </a:r>
            <a:r>
              <a:rPr>
                <a:solidFill>
                  <a:schemeClr val="accent5"/>
                </a:solidFill>
              </a:rPr>
              <a:t>workflow</a:t>
            </a:r>
            <a:r>
              <a:t> editor and engine</a:t>
            </a:r>
          </a:p>
        </p:txBody>
      </p:sp>
      <p:pic>
        <p:nvPicPr>
          <p:cNvPr id="587" name="pasted-image.pdf" descr="pasted-image.pdf"/>
          <p:cNvPicPr>
            <a:picLocks noChangeAspect="1"/>
          </p:cNvPicPr>
          <p:nvPr/>
        </p:nvPicPr>
        <p:blipFill>
          <a:blip r:embed="rId6"/>
          <a:stretch>
            <a:fillRect/>
          </a:stretch>
        </p:blipFill>
        <p:spPr>
          <a:xfrm>
            <a:off x="668376" y="5670260"/>
            <a:ext cx="657104" cy="818114"/>
          </a:xfrm>
          <a:prstGeom prst="rect">
            <a:avLst/>
          </a:prstGeom>
          <a:ln w="3175">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 name="White BG_2.jpg" descr="White BG_2.jpg"/>
          <p:cNvPicPr>
            <a:picLocks noChangeAspect="1"/>
          </p:cNvPicPr>
          <p:nvPr/>
        </p:nvPicPr>
        <p:blipFill>
          <a:blip r:embed="rId2">
            <a:alphaModFix amt="20000"/>
          </a:blip>
          <a:stretch>
            <a:fillRect/>
          </a:stretch>
        </p:blipFill>
        <p:spPr>
          <a:xfrm>
            <a:off x="-1" y="-2492"/>
            <a:ext cx="9144001" cy="7315201"/>
          </a:xfrm>
          <a:prstGeom prst="rect">
            <a:avLst/>
          </a:prstGeom>
          <a:ln w="3175">
            <a:miter lim="400000"/>
          </a:ln>
        </p:spPr>
      </p:pic>
      <p:sp>
        <p:nvSpPr>
          <p:cNvPr id="590" name="Who openminded is FOR?"/>
          <p:cNvSpPr txBox="1">
            <a:spLocks noGrp="1"/>
          </p:cNvSpPr>
          <p:nvPr>
            <p:ph type="body" idx="13"/>
          </p:nvPr>
        </p:nvSpPr>
        <p:spPr>
          <a:prstGeom prst="rect">
            <a:avLst/>
          </a:prstGeom>
        </p:spPr>
        <p:txBody>
          <a:bodyPr>
            <a:normAutofit/>
          </a:bodyPr>
          <a:lstStyle/>
          <a:p>
            <a:r>
              <a:rPr dirty="0"/>
              <a:t>Who openminded is FOR?</a:t>
            </a:r>
          </a:p>
        </p:txBody>
      </p:sp>
      <p:sp>
        <p:nvSpPr>
          <p:cNvPr id="591" name="Square"/>
          <p:cNvSpPr/>
          <p:nvPr/>
        </p:nvSpPr>
        <p:spPr>
          <a:xfrm>
            <a:off x="916" y="-1"/>
            <a:ext cx="392506" cy="392507"/>
          </a:xfrm>
          <a:prstGeom prst="rect">
            <a:avLst/>
          </a:prstGeom>
          <a:solidFill>
            <a:srgbClr val="0055B9"/>
          </a:solidFill>
          <a:ln w="3175">
            <a:miter lim="400000"/>
          </a:ln>
        </p:spPr>
        <p:txBody>
          <a:bodyPr lIns="35718" tIns="35718" rIns="35718" bIns="35718" anchor="ctr"/>
          <a:lstStyle/>
          <a:p>
            <a:pPr>
              <a:defRPr sz="1800">
                <a:solidFill>
                  <a:srgbClr val="FFFFFF"/>
                </a:solidFill>
              </a:defRPr>
            </a:pPr>
            <a:endParaRPr/>
          </a:p>
        </p:txBody>
      </p:sp>
      <p:sp>
        <p:nvSpPr>
          <p:cNvPr id="592" name="Consumers…"/>
          <p:cNvSpPr txBox="1">
            <a:spLocks noGrp="1"/>
          </p:cNvSpPr>
          <p:nvPr>
            <p:ph type="body" idx="14"/>
          </p:nvPr>
        </p:nvSpPr>
        <p:spPr>
          <a:xfrm>
            <a:off x="651990" y="1434222"/>
            <a:ext cx="3579766" cy="3384233"/>
          </a:xfrm>
          <a:prstGeom prst="rect">
            <a:avLst/>
          </a:prstGeom>
        </p:spPr>
        <p:txBody>
          <a:bodyPr>
            <a:normAutofit/>
          </a:bodyPr>
          <a:lstStyle/>
          <a:p>
            <a:pPr algn="l">
              <a:lnSpc>
                <a:spcPct val="90000"/>
              </a:lnSpc>
              <a:spcBef>
                <a:spcPts val="1600"/>
              </a:spcBef>
              <a:defRPr sz="3500">
                <a:solidFill>
                  <a:srgbClr val="00B9B3"/>
                </a:solidFill>
                <a:latin typeface="Bebas Neue Regular"/>
                <a:ea typeface="Bebas Neue Regular"/>
                <a:cs typeface="Bebas Neue Regular"/>
                <a:sym typeface="Bebas Neue Regular"/>
              </a:defRPr>
            </a:pPr>
            <a:r>
              <a:rPr dirty="0"/>
              <a:t>Consumers</a:t>
            </a:r>
          </a:p>
          <a:p>
            <a:pPr algn="l">
              <a:lnSpc>
                <a:spcPct val="90000"/>
              </a:lnSpc>
              <a:spcBef>
                <a:spcPts val="1600"/>
              </a:spcBef>
              <a:defRPr sz="2300">
                <a:latin typeface="Roboto Condensed"/>
                <a:ea typeface="Roboto Condensed"/>
                <a:cs typeface="Roboto Condensed"/>
                <a:sym typeface="Roboto Condensed"/>
              </a:defRPr>
            </a:pPr>
            <a:r>
              <a:rPr dirty="0"/>
              <a:t>Domain specific researchers &amp; research communities</a:t>
            </a:r>
          </a:p>
          <a:p>
            <a:pPr algn="l">
              <a:lnSpc>
                <a:spcPct val="90000"/>
              </a:lnSpc>
              <a:spcBef>
                <a:spcPts val="1600"/>
              </a:spcBef>
              <a:defRPr sz="2300">
                <a:latin typeface="Roboto Condensed"/>
                <a:ea typeface="Roboto Condensed"/>
                <a:cs typeface="Roboto Condensed"/>
                <a:sym typeface="Roboto Condensed"/>
              </a:defRPr>
            </a:pPr>
            <a:r>
              <a:rPr dirty="0"/>
              <a:t>Application developers / RI data scientists</a:t>
            </a:r>
          </a:p>
          <a:p>
            <a:pPr algn="l">
              <a:lnSpc>
                <a:spcPct val="90000"/>
              </a:lnSpc>
              <a:spcBef>
                <a:spcPts val="1600"/>
              </a:spcBef>
              <a:defRPr sz="2300">
                <a:latin typeface="Roboto Condensed"/>
                <a:ea typeface="Roboto Condensed"/>
                <a:cs typeface="Roboto Condensed"/>
                <a:sym typeface="Roboto Condensed"/>
              </a:defRPr>
            </a:pPr>
            <a:r>
              <a:rPr dirty="0"/>
              <a:t>Infrastructure operators</a:t>
            </a:r>
          </a:p>
          <a:p>
            <a:pPr algn="just" defTabSz="457200">
              <a:lnSpc>
                <a:spcPct val="115000"/>
              </a:lnSpc>
              <a:spcBef>
                <a:spcPts val="600"/>
              </a:spcBef>
              <a:defRPr sz="1200">
                <a:latin typeface="Palatino Linotype"/>
                <a:ea typeface="Palatino Linotype"/>
                <a:cs typeface="Palatino Linotype"/>
                <a:sym typeface="Palatino Linotype"/>
              </a:defRPr>
            </a:pPr>
            <a:endParaRPr dirty="0"/>
          </a:p>
        </p:txBody>
      </p:sp>
      <p:sp>
        <p:nvSpPr>
          <p:cNvPr id="593"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594" name="logo_ce-en-quadri.pdf" descr="logo_ce-en-quadri.pdf"/>
          <p:cNvPicPr>
            <a:picLocks noChangeAspect="1"/>
          </p:cNvPicPr>
          <p:nvPr/>
        </p:nvPicPr>
        <p:blipFill>
          <a:blip r:embed="rId3"/>
          <a:stretch>
            <a:fillRect/>
          </a:stretch>
        </p:blipFill>
        <p:spPr>
          <a:xfrm>
            <a:off x="7619586" y="6364740"/>
            <a:ext cx="1270414" cy="882099"/>
          </a:xfrm>
          <a:prstGeom prst="rect">
            <a:avLst/>
          </a:prstGeom>
          <a:ln w="3175">
            <a:miter lim="400000"/>
          </a:ln>
        </p:spPr>
      </p:pic>
      <p:pic>
        <p:nvPicPr>
          <p:cNvPr id="595" name="Image" descr="Image"/>
          <p:cNvPicPr>
            <a:picLocks noChangeAspect="1"/>
          </p:cNvPicPr>
          <p:nvPr/>
        </p:nvPicPr>
        <p:blipFill>
          <a:blip r:embed="rId4"/>
          <a:stretch>
            <a:fillRect/>
          </a:stretch>
        </p:blipFill>
        <p:spPr>
          <a:xfrm>
            <a:off x="372674" y="6735795"/>
            <a:ext cx="1716334" cy="212048"/>
          </a:xfrm>
          <a:prstGeom prst="rect">
            <a:avLst/>
          </a:prstGeom>
          <a:ln w="3175">
            <a:miter lim="400000"/>
          </a:ln>
        </p:spPr>
      </p:pic>
      <p:sp>
        <p:nvSpPr>
          <p:cNvPr id="596" name="PRECISION MEDICINE WORKSHOP - ATHENA, 11 JULY 2018"/>
          <p:cNvSpPr txBox="1">
            <a:spLocks noGrp="1"/>
          </p:cNvSpPr>
          <p:nvPr>
            <p:ph type="body" idx="15"/>
          </p:nvPr>
        </p:nvSpPr>
        <p:spPr>
          <a:xfrm>
            <a:off x="4311466" y="6718677"/>
            <a:ext cx="3105334" cy="246284"/>
          </a:xfrm>
          <a:prstGeom prst="rect">
            <a:avLst/>
          </a:prstGeom>
        </p:spPr>
        <p:txBody>
          <a:bodyPr/>
          <a:lstStyle/>
          <a:p>
            <a:r>
              <a:rPr lang="en-US" dirty="0"/>
              <a:t>VISA TM | NOV 15,2019 | PARIS</a:t>
            </a:r>
          </a:p>
        </p:txBody>
      </p:sp>
      <p:sp>
        <p:nvSpPr>
          <p:cNvPr id="597" name="Providers…"/>
          <p:cNvSpPr txBox="1"/>
          <p:nvPr/>
        </p:nvSpPr>
        <p:spPr>
          <a:xfrm>
            <a:off x="4741538" y="1398980"/>
            <a:ext cx="3763172" cy="319093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ormAutofit/>
          </a:bodyPr>
          <a:lstStyle/>
          <a:p>
            <a:pPr algn="l">
              <a:lnSpc>
                <a:spcPct val="90000"/>
              </a:lnSpc>
              <a:spcBef>
                <a:spcPts val="1600"/>
              </a:spcBef>
              <a:defRPr sz="3500">
                <a:solidFill>
                  <a:schemeClr val="accent1"/>
                </a:solidFill>
                <a:latin typeface="Bebas Neue Regular"/>
                <a:ea typeface="Bebas Neue Regular"/>
                <a:cs typeface="Bebas Neue Regular"/>
                <a:sym typeface="Bebas Neue Regular"/>
              </a:defRPr>
            </a:pPr>
            <a:r>
              <a:rPr dirty="0"/>
              <a:t>Providers</a:t>
            </a:r>
          </a:p>
          <a:p>
            <a:pPr algn="l">
              <a:lnSpc>
                <a:spcPct val="90000"/>
              </a:lnSpc>
              <a:spcBef>
                <a:spcPts val="1600"/>
              </a:spcBef>
              <a:defRPr sz="2500">
                <a:solidFill>
                  <a:srgbClr val="00B9B3"/>
                </a:solidFill>
                <a:latin typeface="Roboto Condensed"/>
                <a:ea typeface="Roboto Condensed"/>
                <a:cs typeface="Roboto Condensed"/>
                <a:sym typeface="Roboto Condensed"/>
              </a:defRPr>
            </a:pPr>
            <a:r>
              <a:rPr b="1" dirty="0"/>
              <a:t>For Content</a:t>
            </a:r>
          </a:p>
          <a:p>
            <a:pPr algn="l">
              <a:lnSpc>
                <a:spcPct val="90000"/>
              </a:lnSpc>
              <a:spcBef>
                <a:spcPts val="1100"/>
              </a:spcBef>
              <a:defRPr sz="2000">
                <a:solidFill>
                  <a:srgbClr val="272727"/>
                </a:solidFill>
                <a:latin typeface="Roboto Condensed"/>
                <a:ea typeface="Roboto Condensed"/>
                <a:cs typeface="Roboto Condensed"/>
                <a:sym typeface="Roboto Condensed"/>
              </a:defRPr>
            </a:pPr>
            <a:r>
              <a:rPr dirty="0"/>
              <a:t>Publishers and repository managers (research libraries)</a:t>
            </a:r>
          </a:p>
          <a:p>
            <a:pPr algn="l">
              <a:lnSpc>
                <a:spcPct val="90000"/>
              </a:lnSpc>
              <a:spcBef>
                <a:spcPts val="1600"/>
              </a:spcBef>
              <a:defRPr sz="2500">
                <a:solidFill>
                  <a:srgbClr val="0055B9"/>
                </a:solidFill>
                <a:latin typeface="Roboto Condensed"/>
                <a:ea typeface="Roboto Condensed"/>
                <a:cs typeface="Roboto Condensed"/>
                <a:sym typeface="Roboto Condensed"/>
              </a:defRPr>
            </a:pPr>
            <a:r>
              <a:rPr b="1" dirty="0"/>
              <a:t>For services</a:t>
            </a:r>
          </a:p>
          <a:p>
            <a:pPr algn="l">
              <a:lnSpc>
                <a:spcPct val="90000"/>
              </a:lnSpc>
              <a:spcBef>
                <a:spcPts val="1100"/>
              </a:spcBef>
              <a:defRPr sz="2000">
                <a:solidFill>
                  <a:srgbClr val="272727"/>
                </a:solidFill>
                <a:latin typeface="Roboto Condensed"/>
                <a:ea typeface="Roboto Condensed"/>
                <a:cs typeface="Roboto Condensed"/>
                <a:sym typeface="Roboto Condensed"/>
              </a:defRPr>
            </a:pPr>
            <a:r>
              <a:rPr sz="2000" dirty="0">
                <a:solidFill>
                  <a:srgbClr val="272727"/>
                </a:solidFill>
                <a:latin typeface="Roboto Condensed"/>
                <a:ea typeface="Roboto Condensed"/>
                <a:cs typeface="Roboto Condensed"/>
              </a:rPr>
              <a:t>Expert language technology</a:t>
            </a:r>
          </a:p>
          <a:p>
            <a:pPr algn="l">
              <a:lnSpc>
                <a:spcPct val="90000"/>
              </a:lnSpc>
              <a:spcBef>
                <a:spcPts val="1100"/>
              </a:spcBef>
              <a:defRPr sz="2000">
                <a:solidFill>
                  <a:srgbClr val="272727"/>
                </a:solidFill>
                <a:latin typeface="Roboto Condensed"/>
                <a:ea typeface="Roboto Condensed"/>
                <a:cs typeface="Roboto Condensed"/>
                <a:sym typeface="Roboto Condensed"/>
              </a:defRPr>
            </a:pPr>
            <a:r>
              <a:rPr sz="2000" dirty="0">
                <a:solidFill>
                  <a:srgbClr val="272727"/>
                </a:solidFill>
                <a:latin typeface="Roboto Condensed"/>
                <a:ea typeface="Roboto Condensed"/>
                <a:cs typeface="Roboto Condensed"/>
              </a:rPr>
              <a:t>Non NLP expert developers</a:t>
            </a:r>
          </a:p>
        </p:txBody>
      </p:sp>
      <p:sp>
        <p:nvSpPr>
          <p:cNvPr id="598" name="A bridge between text miners to domain researchers"/>
          <p:cNvSpPr txBox="1"/>
          <p:nvPr/>
        </p:nvSpPr>
        <p:spPr>
          <a:xfrm>
            <a:off x="0" y="5144458"/>
            <a:ext cx="9144000" cy="915748"/>
          </a:xfrm>
          <a:prstGeom prst="rect">
            <a:avLst/>
          </a:prstGeom>
          <a:solidFill>
            <a:srgbClr val="024FBA"/>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normAutofit/>
          </a:bodyPr>
          <a:lstStyle>
            <a:lvl1pPr>
              <a:defRPr sz="3000" b="1">
                <a:solidFill>
                  <a:schemeClr val="accent5"/>
                </a:solidFill>
                <a:latin typeface="Roboto Condensed"/>
                <a:ea typeface="Roboto Condensed"/>
                <a:cs typeface="Roboto Condensed"/>
                <a:sym typeface="Roboto Condensed"/>
              </a:defRPr>
            </a:lvl1pPr>
          </a:lstStyle>
          <a:p>
            <a:r>
              <a:rPr dirty="0">
                <a:solidFill>
                  <a:schemeClr val="bg1"/>
                </a:solidFill>
                <a:latin typeface="Bebas Neue Book" pitchFamily="2" charset="77"/>
              </a:rPr>
              <a:t>A bridge between text miners to domain researchers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Text Placeholder 1"/>
          <p:cNvSpPr txBox="1">
            <a:spLocks noGrp="1"/>
          </p:cNvSpPr>
          <p:nvPr>
            <p:ph type="body" sz="quarter" idx="1"/>
          </p:nvPr>
        </p:nvSpPr>
        <p:spPr>
          <a:xfrm>
            <a:off x="651988" y="151060"/>
            <a:ext cx="8106745" cy="1290929"/>
          </a:xfrm>
          <a:prstGeom prst="rect">
            <a:avLst/>
          </a:prstGeom>
        </p:spPr>
        <p:txBody>
          <a:bodyPr/>
          <a:lstStyle>
            <a:lvl1pPr>
              <a:defRPr sz="4000"/>
            </a:lvl1pPr>
          </a:lstStyle>
          <a:p>
            <a:r>
              <a:t>Proposed solution : Make TDM enabled hubs</a:t>
            </a:r>
          </a:p>
        </p:txBody>
      </p:sp>
      <p:sp>
        <p:nvSpPr>
          <p:cNvPr id="601" name="Text Placeholder 3"/>
          <p:cNvSpPr>
            <a:spLocks noGrp="1"/>
          </p:cNvSpPr>
          <p:nvPr>
            <p:ph type="body" idx="14"/>
          </p:nvPr>
        </p:nvSpPr>
        <p:spPr>
          <a:xfrm>
            <a:off x="4311465" y="6739588"/>
            <a:ext cx="3105335" cy="2552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defTabSz="525779">
              <a:lnSpc>
                <a:spcPct val="80000"/>
              </a:lnSpc>
              <a:defRPr sz="1260">
                <a:solidFill>
                  <a:srgbClr val="53585F"/>
                </a:solidFill>
                <a:latin typeface="Bebas Neue Regular"/>
                <a:ea typeface="Bebas Neue Regular"/>
                <a:cs typeface="Bebas Neue Regular"/>
                <a:sym typeface="Bebas Neue Regular"/>
              </a:defRPr>
            </a:lvl1pPr>
          </a:lstStyle>
          <a:p>
            <a:r>
              <a:rPr lang="en-US" dirty="0"/>
              <a:t>VISA TM | NOV 15,2019 | PARIS</a:t>
            </a:r>
          </a:p>
        </p:txBody>
      </p:sp>
      <p:sp>
        <p:nvSpPr>
          <p:cNvPr id="602" name="Slide Number Placeholder 4"/>
          <p:cNvSpPr txBox="1">
            <a:spLocks noGrp="1"/>
          </p:cNvSpPr>
          <p:nvPr>
            <p:ph type="sldNum" sz="quarter" idx="2"/>
          </p:nvPr>
        </p:nvSpPr>
        <p:spPr>
          <a:xfrm>
            <a:off x="8758731" y="6640458"/>
            <a:ext cx="253606" cy="24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grpSp>
        <p:nvGrpSpPr>
          <p:cNvPr id="605" name="Rounded Rectangle 5"/>
          <p:cNvGrpSpPr/>
          <p:nvPr/>
        </p:nvGrpSpPr>
        <p:grpSpPr>
          <a:xfrm>
            <a:off x="570417" y="2298917"/>
            <a:ext cx="1116001" cy="468001"/>
            <a:chOff x="0" y="0"/>
            <a:chExt cx="1116000" cy="468000"/>
          </a:xfrm>
        </p:grpSpPr>
        <p:sp>
          <p:nvSpPr>
            <p:cNvPr id="603" name="Rounded Rectangle"/>
            <p:cNvSpPr/>
            <p:nvPr/>
          </p:nvSpPr>
          <p:spPr>
            <a:xfrm>
              <a:off x="0" y="0"/>
              <a:ext cx="1116001" cy="468001"/>
            </a:xfrm>
            <a:prstGeom prst="roundRect">
              <a:avLst>
                <a:gd name="adj" fmla="val 16667"/>
              </a:avLst>
            </a:prstGeom>
            <a:solidFill>
              <a:srgbClr val="FFFFFF"/>
            </a:solidFill>
            <a:ln w="25400" cap="flat">
              <a:solidFill>
                <a:schemeClr val="accent1"/>
              </a:solidFill>
              <a:prstDash val="solid"/>
              <a:round/>
            </a:ln>
            <a:effectLst/>
          </p:spPr>
          <p:txBody>
            <a:bodyPr wrap="square" lIns="35717" tIns="35717" rIns="35717" bIns="35717" numCol="1" anchor="ctr">
              <a:noAutofit/>
            </a:bodyPr>
            <a:lstStyle/>
            <a:p>
              <a:pPr>
                <a:spcBef>
                  <a:spcPts val="1200"/>
                </a:spcBef>
                <a:defRPr sz="2000">
                  <a:solidFill>
                    <a:srgbClr val="262626"/>
                  </a:solidFill>
                </a:defRPr>
              </a:pPr>
              <a:endParaRPr/>
            </a:p>
          </p:txBody>
        </p:sp>
        <p:sp>
          <p:nvSpPr>
            <p:cNvPr id="604" name="Literature Repositories"/>
            <p:cNvSpPr txBox="1"/>
            <p:nvPr/>
          </p:nvSpPr>
          <p:spPr>
            <a:xfrm>
              <a:off x="22845" y="48580"/>
              <a:ext cx="1070310" cy="37084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spcBef>
                  <a:spcPts val="1200"/>
                </a:spcBef>
                <a:defRPr sz="1100">
                  <a:latin typeface="PF Paperback"/>
                  <a:ea typeface="PF Paperback"/>
                  <a:cs typeface="PF Paperback"/>
                  <a:sym typeface="PF Paperback"/>
                </a:defRPr>
              </a:lvl1pPr>
            </a:lstStyle>
            <a:p>
              <a:r>
                <a:t>Literature Repositories</a:t>
              </a:r>
            </a:p>
          </p:txBody>
        </p:sp>
      </p:grpSp>
      <p:grpSp>
        <p:nvGrpSpPr>
          <p:cNvPr id="608" name="Rounded Rectangle 6"/>
          <p:cNvGrpSpPr/>
          <p:nvPr/>
        </p:nvGrpSpPr>
        <p:grpSpPr>
          <a:xfrm>
            <a:off x="572285" y="2887198"/>
            <a:ext cx="1116001" cy="468001"/>
            <a:chOff x="0" y="0"/>
            <a:chExt cx="1116000" cy="468000"/>
          </a:xfrm>
        </p:grpSpPr>
        <p:sp>
          <p:nvSpPr>
            <p:cNvPr id="606" name="Rounded Rectangle"/>
            <p:cNvSpPr/>
            <p:nvPr/>
          </p:nvSpPr>
          <p:spPr>
            <a:xfrm>
              <a:off x="0" y="0"/>
              <a:ext cx="1116001" cy="468001"/>
            </a:xfrm>
            <a:prstGeom prst="roundRect">
              <a:avLst>
                <a:gd name="adj" fmla="val 16667"/>
              </a:avLst>
            </a:prstGeom>
            <a:solidFill>
              <a:srgbClr val="FFFFFF"/>
            </a:solidFill>
            <a:ln w="25400" cap="flat">
              <a:solidFill>
                <a:schemeClr val="accent1"/>
              </a:solidFill>
              <a:prstDash val="solid"/>
              <a:round/>
            </a:ln>
            <a:effectLst/>
          </p:spPr>
          <p:txBody>
            <a:bodyPr wrap="square" lIns="35717" tIns="35717" rIns="35717" bIns="35717" numCol="1" anchor="ctr">
              <a:noAutofit/>
            </a:bodyPr>
            <a:lstStyle/>
            <a:p>
              <a:pPr>
                <a:spcBef>
                  <a:spcPts val="1200"/>
                </a:spcBef>
                <a:defRPr sz="2000">
                  <a:solidFill>
                    <a:srgbClr val="262626"/>
                  </a:solidFill>
                </a:defRPr>
              </a:pPr>
              <a:endParaRPr/>
            </a:p>
          </p:txBody>
        </p:sp>
        <p:sp>
          <p:nvSpPr>
            <p:cNvPr id="607" name="OA Journals"/>
            <p:cNvSpPr txBox="1"/>
            <p:nvPr/>
          </p:nvSpPr>
          <p:spPr>
            <a:xfrm>
              <a:off x="22845" y="118430"/>
              <a:ext cx="1070310" cy="23114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spcBef>
                  <a:spcPts val="1200"/>
                </a:spcBef>
                <a:defRPr sz="1100">
                  <a:latin typeface="PF Paperback"/>
                  <a:ea typeface="PF Paperback"/>
                  <a:cs typeface="PF Paperback"/>
                  <a:sym typeface="PF Paperback"/>
                </a:defRPr>
              </a:lvl1pPr>
            </a:lstStyle>
            <a:p>
              <a:r>
                <a:t>OA Journals</a:t>
              </a:r>
            </a:p>
          </p:txBody>
        </p:sp>
      </p:grpSp>
      <p:grpSp>
        <p:nvGrpSpPr>
          <p:cNvPr id="611" name="Rounded Rectangle 7"/>
          <p:cNvGrpSpPr/>
          <p:nvPr/>
        </p:nvGrpSpPr>
        <p:grpSpPr>
          <a:xfrm>
            <a:off x="561357" y="4652045"/>
            <a:ext cx="1116001" cy="468001"/>
            <a:chOff x="0" y="0"/>
            <a:chExt cx="1116000" cy="468000"/>
          </a:xfrm>
        </p:grpSpPr>
        <p:sp>
          <p:nvSpPr>
            <p:cNvPr id="609" name="Rounded Rectangle"/>
            <p:cNvSpPr/>
            <p:nvPr/>
          </p:nvSpPr>
          <p:spPr>
            <a:xfrm>
              <a:off x="0" y="0"/>
              <a:ext cx="1116001" cy="468001"/>
            </a:xfrm>
            <a:prstGeom prst="roundRect">
              <a:avLst>
                <a:gd name="adj" fmla="val 16667"/>
              </a:avLst>
            </a:prstGeom>
            <a:solidFill>
              <a:srgbClr val="FFFFFF"/>
            </a:solidFill>
            <a:ln w="25400" cap="flat">
              <a:solidFill>
                <a:srgbClr val="C00000"/>
              </a:solidFill>
              <a:prstDash val="solid"/>
              <a:round/>
            </a:ln>
            <a:effectLst/>
          </p:spPr>
          <p:txBody>
            <a:bodyPr wrap="square" lIns="35717" tIns="35717" rIns="35717" bIns="35717" numCol="1" anchor="ctr">
              <a:noAutofit/>
            </a:bodyPr>
            <a:lstStyle/>
            <a:p>
              <a:pPr>
                <a:spcBef>
                  <a:spcPts val="1200"/>
                </a:spcBef>
                <a:defRPr sz="2000">
                  <a:solidFill>
                    <a:srgbClr val="262626"/>
                  </a:solidFill>
                </a:defRPr>
              </a:pPr>
              <a:endParaRPr/>
            </a:p>
          </p:txBody>
        </p:sp>
        <p:sp>
          <p:nvSpPr>
            <p:cNvPr id="610" name="Data Repositories"/>
            <p:cNvSpPr txBox="1"/>
            <p:nvPr/>
          </p:nvSpPr>
          <p:spPr>
            <a:xfrm>
              <a:off x="22845" y="48580"/>
              <a:ext cx="1070310" cy="37084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spcBef>
                  <a:spcPts val="1200"/>
                </a:spcBef>
                <a:defRPr sz="1100">
                  <a:solidFill>
                    <a:srgbClr val="C00000"/>
                  </a:solidFill>
                  <a:latin typeface="PF Paperback"/>
                  <a:ea typeface="PF Paperback"/>
                  <a:cs typeface="PF Paperback"/>
                  <a:sym typeface="PF Paperback"/>
                </a:defRPr>
              </a:lvl1pPr>
            </a:lstStyle>
            <a:p>
              <a:r>
                <a:t>Data Repositories</a:t>
              </a:r>
            </a:p>
          </p:txBody>
        </p:sp>
      </p:grpSp>
      <p:grpSp>
        <p:nvGrpSpPr>
          <p:cNvPr id="614" name="Rounded Rectangle 8"/>
          <p:cNvGrpSpPr/>
          <p:nvPr/>
        </p:nvGrpSpPr>
        <p:grpSpPr>
          <a:xfrm>
            <a:off x="570417" y="4063763"/>
            <a:ext cx="1116001" cy="468001"/>
            <a:chOff x="0" y="0"/>
            <a:chExt cx="1116000" cy="468000"/>
          </a:xfrm>
        </p:grpSpPr>
        <p:sp>
          <p:nvSpPr>
            <p:cNvPr id="612" name="Rounded Rectangle"/>
            <p:cNvSpPr/>
            <p:nvPr/>
          </p:nvSpPr>
          <p:spPr>
            <a:xfrm>
              <a:off x="0" y="0"/>
              <a:ext cx="1116001" cy="468001"/>
            </a:xfrm>
            <a:prstGeom prst="roundRect">
              <a:avLst>
                <a:gd name="adj" fmla="val 16667"/>
              </a:avLst>
            </a:prstGeom>
            <a:solidFill>
              <a:srgbClr val="FFFFFF"/>
            </a:solidFill>
            <a:ln w="25400" cap="flat">
              <a:solidFill>
                <a:schemeClr val="accent1"/>
              </a:solidFill>
              <a:prstDash val="solid"/>
              <a:round/>
            </a:ln>
            <a:effectLst/>
          </p:spPr>
          <p:txBody>
            <a:bodyPr wrap="square" lIns="35717" tIns="35717" rIns="35717" bIns="35717" numCol="1" anchor="ctr">
              <a:noAutofit/>
            </a:bodyPr>
            <a:lstStyle/>
            <a:p>
              <a:pPr>
                <a:spcBef>
                  <a:spcPts val="1200"/>
                </a:spcBef>
                <a:defRPr sz="2000">
                  <a:solidFill>
                    <a:srgbClr val="262626"/>
                  </a:solidFill>
                </a:defRPr>
              </a:pPr>
              <a:endParaRPr/>
            </a:p>
          </p:txBody>
        </p:sp>
        <p:sp>
          <p:nvSpPr>
            <p:cNvPr id="613" name="Aggregators"/>
            <p:cNvSpPr txBox="1"/>
            <p:nvPr/>
          </p:nvSpPr>
          <p:spPr>
            <a:xfrm>
              <a:off x="22845" y="118430"/>
              <a:ext cx="1070310" cy="23114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spcBef>
                  <a:spcPts val="1200"/>
                </a:spcBef>
                <a:defRPr sz="1100">
                  <a:latin typeface="PF Paperback"/>
                  <a:ea typeface="PF Paperback"/>
                  <a:cs typeface="PF Paperback"/>
                  <a:sym typeface="PF Paperback"/>
                </a:defRPr>
              </a:lvl1pPr>
            </a:lstStyle>
            <a:p>
              <a:r>
                <a:t>Aggregators</a:t>
              </a:r>
            </a:p>
          </p:txBody>
        </p:sp>
      </p:grpSp>
      <p:grpSp>
        <p:nvGrpSpPr>
          <p:cNvPr id="617" name="Rounded Rectangle 9"/>
          <p:cNvGrpSpPr/>
          <p:nvPr/>
        </p:nvGrpSpPr>
        <p:grpSpPr>
          <a:xfrm>
            <a:off x="562333" y="3475480"/>
            <a:ext cx="1116001" cy="468001"/>
            <a:chOff x="0" y="0"/>
            <a:chExt cx="1116000" cy="468000"/>
          </a:xfrm>
        </p:grpSpPr>
        <p:sp>
          <p:nvSpPr>
            <p:cNvPr id="615" name="Rounded Rectangle"/>
            <p:cNvSpPr/>
            <p:nvPr/>
          </p:nvSpPr>
          <p:spPr>
            <a:xfrm>
              <a:off x="0" y="0"/>
              <a:ext cx="1116001" cy="468001"/>
            </a:xfrm>
            <a:prstGeom prst="roundRect">
              <a:avLst>
                <a:gd name="adj" fmla="val 16667"/>
              </a:avLst>
            </a:prstGeom>
            <a:solidFill>
              <a:srgbClr val="FFFFFF"/>
            </a:solidFill>
            <a:ln w="25400" cap="flat">
              <a:solidFill>
                <a:schemeClr val="accent3"/>
              </a:solidFill>
              <a:prstDash val="solid"/>
              <a:round/>
            </a:ln>
            <a:effectLst/>
          </p:spPr>
          <p:txBody>
            <a:bodyPr wrap="square" lIns="35717" tIns="35717" rIns="35717" bIns="35717" numCol="1" anchor="ctr">
              <a:noAutofit/>
            </a:bodyPr>
            <a:lstStyle/>
            <a:p>
              <a:pPr>
                <a:spcBef>
                  <a:spcPts val="1200"/>
                </a:spcBef>
                <a:defRPr sz="1100">
                  <a:latin typeface="PF Paperback"/>
                  <a:ea typeface="PF Paperback"/>
                  <a:cs typeface="PF Paperback"/>
                  <a:sym typeface="PF Paperback"/>
                </a:defRPr>
              </a:pPr>
              <a:endParaRPr/>
            </a:p>
          </p:txBody>
        </p:sp>
        <p:sp>
          <p:nvSpPr>
            <p:cNvPr id="616" name="Archives"/>
            <p:cNvSpPr txBox="1"/>
            <p:nvPr/>
          </p:nvSpPr>
          <p:spPr>
            <a:xfrm>
              <a:off x="22845" y="118430"/>
              <a:ext cx="1070310" cy="23114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spcBef>
                  <a:spcPts val="1200"/>
                </a:spcBef>
                <a:defRPr sz="1100">
                  <a:latin typeface="PF Paperback"/>
                  <a:ea typeface="PF Paperback"/>
                  <a:cs typeface="PF Paperback"/>
                  <a:sym typeface="PF Paperback"/>
                </a:defRPr>
              </a:lvl1pPr>
            </a:lstStyle>
            <a:p>
              <a:r>
                <a:t>Archives</a:t>
              </a:r>
            </a:p>
          </p:txBody>
        </p:sp>
      </p:grpSp>
      <p:grpSp>
        <p:nvGrpSpPr>
          <p:cNvPr id="620" name="Group 10"/>
          <p:cNvGrpSpPr/>
          <p:nvPr/>
        </p:nvGrpSpPr>
        <p:grpSpPr>
          <a:xfrm>
            <a:off x="2044464" y="3065591"/>
            <a:ext cx="1062785" cy="640877"/>
            <a:chOff x="0" y="0"/>
            <a:chExt cx="1062784" cy="640876"/>
          </a:xfrm>
        </p:grpSpPr>
        <p:sp>
          <p:nvSpPr>
            <p:cNvPr id="618" name="Striped Right Arrow 11"/>
            <p:cNvSpPr/>
            <p:nvPr/>
          </p:nvSpPr>
          <p:spPr>
            <a:xfrm>
              <a:off x="254028" y="0"/>
              <a:ext cx="808757" cy="445506"/>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72" y="5400"/>
                  </a:lnTo>
                  <a:lnTo>
                    <a:pt x="372" y="16200"/>
                  </a:lnTo>
                  <a:lnTo>
                    <a:pt x="0" y="16200"/>
                  </a:lnTo>
                  <a:close/>
                  <a:moveTo>
                    <a:pt x="744" y="5400"/>
                  </a:moveTo>
                  <a:lnTo>
                    <a:pt x="1487" y="5400"/>
                  </a:lnTo>
                  <a:lnTo>
                    <a:pt x="1487" y="16200"/>
                  </a:lnTo>
                  <a:lnTo>
                    <a:pt x="744" y="16200"/>
                  </a:lnTo>
                  <a:close/>
                  <a:moveTo>
                    <a:pt x="1859" y="5400"/>
                  </a:moveTo>
                  <a:lnTo>
                    <a:pt x="15651" y="5400"/>
                  </a:lnTo>
                  <a:lnTo>
                    <a:pt x="15651" y="0"/>
                  </a:lnTo>
                  <a:lnTo>
                    <a:pt x="21600" y="10800"/>
                  </a:lnTo>
                  <a:lnTo>
                    <a:pt x="15651" y="21600"/>
                  </a:lnTo>
                  <a:lnTo>
                    <a:pt x="15651" y="16200"/>
                  </a:lnTo>
                  <a:lnTo>
                    <a:pt x="1859" y="16200"/>
                  </a:lnTo>
                  <a:close/>
                </a:path>
              </a:pathLst>
            </a:custGeom>
            <a:solidFill>
              <a:srgbClr val="A1A7AC"/>
            </a:solidFill>
            <a:ln w="3175" cap="flat">
              <a:solidFill>
                <a:srgbClr val="53585F"/>
              </a:solidFill>
              <a:prstDash val="solid"/>
              <a:round/>
            </a:ln>
            <a:effectLst>
              <a:outerShdw blurRad="25400" rotWithShape="0">
                <a:srgbClr val="000000">
                  <a:alpha val="50000"/>
                </a:srgbClr>
              </a:outerShdw>
            </a:effectLst>
          </p:spPr>
          <p:txBody>
            <a:bodyPr wrap="square" lIns="35717" tIns="35717" rIns="35717" bIns="35717" numCol="1" anchor="t">
              <a:noAutofit/>
            </a:bodyPr>
            <a:lstStyle/>
            <a:p>
              <a:pPr defTabSz="514264">
                <a:spcBef>
                  <a:spcPts val="1200"/>
                </a:spcBef>
                <a:defRPr sz="2100" b="1">
                  <a:latin typeface="Gill Sans"/>
                  <a:ea typeface="Gill Sans"/>
                  <a:cs typeface="Gill Sans"/>
                  <a:sym typeface="Gill Sans"/>
                </a:defRPr>
              </a:pPr>
              <a:endParaRPr/>
            </a:p>
          </p:txBody>
        </p:sp>
        <p:sp>
          <p:nvSpPr>
            <p:cNvPr id="619" name="Rounded Rectangle 12"/>
            <p:cNvSpPr txBox="1"/>
            <p:nvPr/>
          </p:nvSpPr>
          <p:spPr>
            <a:xfrm>
              <a:off x="0" y="371636"/>
              <a:ext cx="961190" cy="26924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spcBef>
                  <a:spcPts val="1200"/>
                </a:spcBef>
                <a:defRPr sz="1400">
                  <a:solidFill>
                    <a:schemeClr val="accent5"/>
                  </a:solidFill>
                  <a:latin typeface="PF Paperback"/>
                  <a:ea typeface="PF Paperback"/>
                  <a:cs typeface="PF Paperback"/>
                  <a:sym typeface="PF Paperback"/>
                </a:defRPr>
              </a:lvl1pPr>
            </a:lstStyle>
            <a:p>
              <a:r>
                <a:t>Metadata</a:t>
              </a:r>
            </a:p>
          </p:txBody>
        </p:sp>
      </p:grpSp>
      <p:grpSp>
        <p:nvGrpSpPr>
          <p:cNvPr id="623" name="Group 13"/>
          <p:cNvGrpSpPr/>
          <p:nvPr/>
        </p:nvGrpSpPr>
        <p:grpSpPr>
          <a:xfrm>
            <a:off x="1977422" y="3875587"/>
            <a:ext cx="1178564" cy="829793"/>
            <a:chOff x="0" y="0"/>
            <a:chExt cx="1178563" cy="829792"/>
          </a:xfrm>
        </p:grpSpPr>
        <p:sp>
          <p:nvSpPr>
            <p:cNvPr id="621" name="Striped Right Arrow 14"/>
            <p:cNvSpPr/>
            <p:nvPr/>
          </p:nvSpPr>
          <p:spPr>
            <a:xfrm>
              <a:off x="313354" y="0"/>
              <a:ext cx="824216" cy="445506"/>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65" y="5400"/>
                  </a:lnTo>
                  <a:lnTo>
                    <a:pt x="365" y="16200"/>
                  </a:lnTo>
                  <a:lnTo>
                    <a:pt x="0" y="16200"/>
                  </a:lnTo>
                  <a:close/>
                  <a:moveTo>
                    <a:pt x="730" y="5400"/>
                  </a:moveTo>
                  <a:lnTo>
                    <a:pt x="1459" y="5400"/>
                  </a:lnTo>
                  <a:lnTo>
                    <a:pt x="1459" y="16200"/>
                  </a:lnTo>
                  <a:lnTo>
                    <a:pt x="730" y="16200"/>
                  </a:lnTo>
                  <a:close/>
                  <a:moveTo>
                    <a:pt x="1824" y="5400"/>
                  </a:moveTo>
                  <a:lnTo>
                    <a:pt x="15762" y="5400"/>
                  </a:lnTo>
                  <a:lnTo>
                    <a:pt x="15762" y="0"/>
                  </a:lnTo>
                  <a:lnTo>
                    <a:pt x="21600" y="10800"/>
                  </a:lnTo>
                  <a:lnTo>
                    <a:pt x="15762" y="21600"/>
                  </a:lnTo>
                  <a:lnTo>
                    <a:pt x="15762" y="16200"/>
                  </a:lnTo>
                  <a:lnTo>
                    <a:pt x="1824" y="16200"/>
                  </a:lnTo>
                  <a:close/>
                </a:path>
              </a:pathLst>
            </a:custGeom>
            <a:solidFill>
              <a:srgbClr val="A1A7AC"/>
            </a:solidFill>
            <a:ln w="3175" cap="flat">
              <a:solidFill>
                <a:srgbClr val="53585F"/>
              </a:solidFill>
              <a:prstDash val="solid"/>
              <a:round/>
            </a:ln>
            <a:effectLst>
              <a:outerShdw blurRad="25400" rotWithShape="0">
                <a:srgbClr val="000000">
                  <a:alpha val="50000"/>
                </a:srgbClr>
              </a:outerShdw>
            </a:effectLst>
          </p:spPr>
          <p:txBody>
            <a:bodyPr wrap="square" lIns="35717" tIns="35717" rIns="35717" bIns="35717" numCol="1" anchor="t">
              <a:noAutofit/>
            </a:bodyPr>
            <a:lstStyle/>
            <a:p>
              <a:pPr defTabSz="514264">
                <a:spcBef>
                  <a:spcPts val="1200"/>
                </a:spcBef>
                <a:defRPr sz="2100">
                  <a:latin typeface="Gill Sans"/>
                  <a:ea typeface="Gill Sans"/>
                  <a:cs typeface="Gill Sans"/>
                  <a:sym typeface="Gill Sans"/>
                </a:defRPr>
              </a:pPr>
              <a:endParaRPr/>
            </a:p>
          </p:txBody>
        </p:sp>
        <p:sp>
          <p:nvSpPr>
            <p:cNvPr id="622" name="Rounded Rectangle 15"/>
            <p:cNvSpPr txBox="1"/>
            <p:nvPr/>
          </p:nvSpPr>
          <p:spPr>
            <a:xfrm>
              <a:off x="0" y="382752"/>
              <a:ext cx="1178564" cy="44704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1400">
                  <a:solidFill>
                    <a:schemeClr val="accent5"/>
                  </a:solidFill>
                  <a:latin typeface="PF Paperback"/>
                  <a:ea typeface="PF Paperback"/>
                  <a:cs typeface="PF Paperback"/>
                  <a:sym typeface="PF Paperback"/>
                </a:defRPr>
              </a:pPr>
              <a:r>
                <a:t>Full text</a:t>
              </a:r>
            </a:p>
            <a:p>
              <a:pPr>
                <a:defRPr sz="1400">
                  <a:solidFill>
                    <a:schemeClr val="accent5"/>
                  </a:solidFill>
                  <a:latin typeface="PF Paperback"/>
                  <a:ea typeface="PF Paperback"/>
                  <a:cs typeface="PF Paperback"/>
                  <a:sym typeface="PF Paperback"/>
                </a:defRPr>
              </a:pPr>
              <a:r>
                <a:t>Data</a:t>
              </a:r>
            </a:p>
          </p:txBody>
        </p:sp>
      </p:grpSp>
      <p:grpSp>
        <p:nvGrpSpPr>
          <p:cNvPr id="626" name="Rounded Rectangle 16"/>
          <p:cNvGrpSpPr/>
          <p:nvPr/>
        </p:nvGrpSpPr>
        <p:grpSpPr>
          <a:xfrm>
            <a:off x="3797236" y="2491078"/>
            <a:ext cx="1133557" cy="504001"/>
            <a:chOff x="0" y="0"/>
            <a:chExt cx="1133556" cy="504000"/>
          </a:xfrm>
        </p:grpSpPr>
        <p:sp>
          <p:nvSpPr>
            <p:cNvPr id="624" name="Rounded Rectangle"/>
            <p:cNvSpPr/>
            <p:nvPr/>
          </p:nvSpPr>
          <p:spPr>
            <a:xfrm>
              <a:off x="0" y="0"/>
              <a:ext cx="1133557" cy="504001"/>
            </a:xfrm>
            <a:prstGeom prst="roundRect">
              <a:avLst>
                <a:gd name="adj" fmla="val 16667"/>
              </a:avLst>
            </a:prstGeom>
            <a:solidFill>
              <a:srgbClr val="FFFFFF"/>
            </a:solidFill>
            <a:ln w="25400" cap="flat">
              <a:solidFill>
                <a:schemeClr val="accent1"/>
              </a:solidFill>
              <a:prstDash val="solid"/>
              <a:round/>
            </a:ln>
            <a:effectLst/>
          </p:spPr>
          <p:txBody>
            <a:bodyPr wrap="square" lIns="35717" tIns="35717" rIns="35717" bIns="35717" numCol="1" anchor="ctr">
              <a:noAutofit/>
            </a:bodyPr>
            <a:lstStyle/>
            <a:p>
              <a:pPr>
                <a:spcBef>
                  <a:spcPts val="1200"/>
                </a:spcBef>
                <a:defRPr sz="1600">
                  <a:latin typeface="PF Paperback"/>
                  <a:ea typeface="PF Paperback"/>
                  <a:cs typeface="PF Paperback"/>
                  <a:sym typeface="PF Paperback"/>
                </a:defRPr>
              </a:pPr>
              <a:endParaRPr/>
            </a:p>
          </p:txBody>
        </p:sp>
        <p:sp>
          <p:nvSpPr>
            <p:cNvPr id="625" name="OpenAIRE"/>
            <p:cNvSpPr txBox="1"/>
            <p:nvPr/>
          </p:nvSpPr>
          <p:spPr>
            <a:xfrm>
              <a:off x="24603" y="104680"/>
              <a:ext cx="1084350" cy="29464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spcBef>
                  <a:spcPts val="1200"/>
                </a:spcBef>
                <a:defRPr sz="1600">
                  <a:latin typeface="PF Paperback"/>
                  <a:ea typeface="PF Paperback"/>
                  <a:cs typeface="PF Paperback"/>
                  <a:sym typeface="PF Paperback"/>
                </a:defRPr>
              </a:lvl1pPr>
            </a:lstStyle>
            <a:p>
              <a:r>
                <a:t>OpenAIRE</a:t>
              </a:r>
            </a:p>
          </p:txBody>
        </p:sp>
      </p:grpSp>
      <p:grpSp>
        <p:nvGrpSpPr>
          <p:cNvPr id="629" name="Rounded Rectangle 17"/>
          <p:cNvGrpSpPr/>
          <p:nvPr/>
        </p:nvGrpSpPr>
        <p:grpSpPr>
          <a:xfrm>
            <a:off x="3797236" y="3289486"/>
            <a:ext cx="1133557" cy="504001"/>
            <a:chOff x="0" y="0"/>
            <a:chExt cx="1133556" cy="504000"/>
          </a:xfrm>
        </p:grpSpPr>
        <p:sp>
          <p:nvSpPr>
            <p:cNvPr id="627" name="Rounded Rectangle"/>
            <p:cNvSpPr/>
            <p:nvPr/>
          </p:nvSpPr>
          <p:spPr>
            <a:xfrm>
              <a:off x="0" y="0"/>
              <a:ext cx="1133557" cy="504001"/>
            </a:xfrm>
            <a:prstGeom prst="roundRect">
              <a:avLst>
                <a:gd name="adj" fmla="val 16667"/>
              </a:avLst>
            </a:prstGeom>
            <a:solidFill>
              <a:srgbClr val="FFFFFF"/>
            </a:solidFill>
            <a:ln w="25400" cap="flat">
              <a:solidFill>
                <a:schemeClr val="accent1"/>
              </a:solidFill>
              <a:prstDash val="solid"/>
              <a:round/>
            </a:ln>
            <a:effectLst/>
          </p:spPr>
          <p:txBody>
            <a:bodyPr wrap="square" lIns="35717" tIns="35717" rIns="35717" bIns="35717" numCol="1" anchor="ctr">
              <a:noAutofit/>
            </a:bodyPr>
            <a:lstStyle/>
            <a:p>
              <a:pPr>
                <a:spcBef>
                  <a:spcPts val="1200"/>
                </a:spcBef>
                <a:defRPr sz="1400">
                  <a:latin typeface="PF Paperback"/>
                  <a:ea typeface="PF Paperback"/>
                  <a:cs typeface="PF Paperback"/>
                  <a:sym typeface="PF Paperback"/>
                </a:defRPr>
              </a:pPr>
              <a:endParaRPr/>
            </a:p>
          </p:txBody>
        </p:sp>
        <p:sp>
          <p:nvSpPr>
            <p:cNvPr id="628" name="CORE"/>
            <p:cNvSpPr txBox="1"/>
            <p:nvPr/>
          </p:nvSpPr>
          <p:spPr>
            <a:xfrm>
              <a:off x="24603" y="117380"/>
              <a:ext cx="1084350" cy="26924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spcBef>
                  <a:spcPts val="1200"/>
                </a:spcBef>
                <a:defRPr sz="1400">
                  <a:latin typeface="PF Paperback"/>
                  <a:ea typeface="PF Paperback"/>
                  <a:cs typeface="PF Paperback"/>
                  <a:sym typeface="PF Paperback"/>
                </a:defRPr>
              </a:lvl1pPr>
            </a:lstStyle>
            <a:p>
              <a:r>
                <a:t>CORE</a:t>
              </a:r>
            </a:p>
          </p:txBody>
        </p:sp>
      </p:grpSp>
      <p:grpSp>
        <p:nvGrpSpPr>
          <p:cNvPr id="632" name="Rounded Rectangle 18"/>
          <p:cNvGrpSpPr/>
          <p:nvPr/>
        </p:nvGrpSpPr>
        <p:grpSpPr>
          <a:xfrm>
            <a:off x="3797236" y="4002813"/>
            <a:ext cx="1133557" cy="504001"/>
            <a:chOff x="0" y="0"/>
            <a:chExt cx="1133556" cy="504000"/>
          </a:xfrm>
        </p:grpSpPr>
        <p:sp>
          <p:nvSpPr>
            <p:cNvPr id="630" name="Rounded Rectangle"/>
            <p:cNvSpPr/>
            <p:nvPr/>
          </p:nvSpPr>
          <p:spPr>
            <a:xfrm>
              <a:off x="0" y="0"/>
              <a:ext cx="1133557" cy="504001"/>
            </a:xfrm>
            <a:prstGeom prst="roundRect">
              <a:avLst>
                <a:gd name="adj" fmla="val 16667"/>
              </a:avLst>
            </a:prstGeom>
            <a:solidFill>
              <a:srgbClr val="FFFFFF"/>
            </a:solidFill>
            <a:ln w="25400" cap="flat">
              <a:solidFill>
                <a:schemeClr val="accent1"/>
              </a:solidFill>
              <a:prstDash val="solid"/>
              <a:round/>
            </a:ln>
            <a:effectLst/>
          </p:spPr>
          <p:txBody>
            <a:bodyPr wrap="square" lIns="35717" tIns="35717" rIns="35717" bIns="35717" numCol="1" anchor="ctr">
              <a:noAutofit/>
            </a:bodyPr>
            <a:lstStyle/>
            <a:p>
              <a:pPr>
                <a:spcBef>
                  <a:spcPts val="1200"/>
                </a:spcBef>
                <a:defRPr sz="1400">
                  <a:latin typeface="PF Paperback"/>
                  <a:ea typeface="PF Paperback"/>
                  <a:cs typeface="PF Paperback"/>
                  <a:sym typeface="PF Paperback"/>
                </a:defRPr>
              </a:pPr>
              <a:endParaRPr/>
            </a:p>
          </p:txBody>
        </p:sp>
        <p:sp>
          <p:nvSpPr>
            <p:cNvPr id="631" name="PMC Europe"/>
            <p:cNvSpPr txBox="1"/>
            <p:nvPr/>
          </p:nvSpPr>
          <p:spPr>
            <a:xfrm>
              <a:off x="24603" y="117380"/>
              <a:ext cx="1084350" cy="26924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spcBef>
                  <a:spcPts val="1200"/>
                </a:spcBef>
                <a:defRPr sz="1400">
                  <a:latin typeface="PF Paperback"/>
                  <a:ea typeface="PF Paperback"/>
                  <a:cs typeface="PF Paperback"/>
                  <a:sym typeface="PF Paperback"/>
                </a:defRPr>
              </a:lvl1pPr>
            </a:lstStyle>
            <a:p>
              <a:r>
                <a:t>PMC Europe</a:t>
              </a:r>
            </a:p>
          </p:txBody>
        </p:sp>
      </p:grpSp>
      <p:grpSp>
        <p:nvGrpSpPr>
          <p:cNvPr id="635" name="Rounded Rectangle 19"/>
          <p:cNvGrpSpPr/>
          <p:nvPr/>
        </p:nvGrpSpPr>
        <p:grpSpPr>
          <a:xfrm>
            <a:off x="3797236" y="4741204"/>
            <a:ext cx="1133557" cy="504001"/>
            <a:chOff x="0" y="0"/>
            <a:chExt cx="1133556" cy="504000"/>
          </a:xfrm>
        </p:grpSpPr>
        <p:sp>
          <p:nvSpPr>
            <p:cNvPr id="633" name="Rounded Rectangle"/>
            <p:cNvSpPr/>
            <p:nvPr/>
          </p:nvSpPr>
          <p:spPr>
            <a:xfrm>
              <a:off x="0" y="0"/>
              <a:ext cx="1133557" cy="504001"/>
            </a:xfrm>
            <a:prstGeom prst="roundRect">
              <a:avLst>
                <a:gd name="adj" fmla="val 16667"/>
              </a:avLst>
            </a:prstGeom>
            <a:solidFill>
              <a:srgbClr val="FFFFFF"/>
            </a:solidFill>
            <a:ln w="25400" cap="flat">
              <a:solidFill>
                <a:schemeClr val="accent1"/>
              </a:solidFill>
              <a:prstDash val="solid"/>
              <a:round/>
            </a:ln>
            <a:effectLst/>
          </p:spPr>
          <p:txBody>
            <a:bodyPr wrap="square" lIns="35717" tIns="35717" rIns="35717" bIns="35717" numCol="1" anchor="ctr">
              <a:noAutofit/>
            </a:bodyPr>
            <a:lstStyle/>
            <a:p>
              <a:pPr>
                <a:spcBef>
                  <a:spcPts val="1200"/>
                </a:spcBef>
                <a:defRPr sz="1200">
                  <a:latin typeface="PF Paperback"/>
                  <a:ea typeface="PF Paperback"/>
                  <a:cs typeface="PF Paperback"/>
                  <a:sym typeface="PF Paperback"/>
                </a:defRPr>
              </a:pPr>
              <a:endParaRPr/>
            </a:p>
          </p:txBody>
        </p:sp>
        <p:sp>
          <p:nvSpPr>
            <p:cNvPr id="634" name="…"/>
            <p:cNvSpPr txBox="1"/>
            <p:nvPr/>
          </p:nvSpPr>
          <p:spPr>
            <a:xfrm>
              <a:off x="24603" y="130080"/>
              <a:ext cx="1084350" cy="24384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spcBef>
                  <a:spcPts val="1200"/>
                </a:spcBef>
                <a:defRPr sz="1200">
                  <a:latin typeface="PF Paperback"/>
                  <a:ea typeface="PF Paperback"/>
                  <a:cs typeface="PF Paperback"/>
                  <a:sym typeface="PF Paperback"/>
                </a:defRPr>
              </a:lvl1pPr>
            </a:lstStyle>
            <a:p>
              <a:r>
                <a:t>…</a:t>
              </a:r>
            </a:p>
          </p:txBody>
        </p:sp>
      </p:grpSp>
      <p:sp>
        <p:nvSpPr>
          <p:cNvPr id="636" name="Striped Right Arrow 21"/>
          <p:cNvSpPr/>
          <p:nvPr/>
        </p:nvSpPr>
        <p:spPr>
          <a:xfrm>
            <a:off x="5613038" y="3161258"/>
            <a:ext cx="567064" cy="822775"/>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675" y="5400"/>
                </a:lnTo>
                <a:lnTo>
                  <a:pt x="675" y="16200"/>
                </a:lnTo>
                <a:lnTo>
                  <a:pt x="0" y="16200"/>
                </a:lnTo>
                <a:close/>
                <a:moveTo>
                  <a:pt x="1350" y="5400"/>
                </a:moveTo>
                <a:lnTo>
                  <a:pt x="2700" y="5400"/>
                </a:lnTo>
                <a:lnTo>
                  <a:pt x="2700" y="16200"/>
                </a:lnTo>
                <a:lnTo>
                  <a:pt x="1350" y="16200"/>
                </a:lnTo>
                <a:close/>
                <a:moveTo>
                  <a:pt x="3375" y="5400"/>
                </a:moveTo>
                <a:lnTo>
                  <a:pt x="10800" y="5400"/>
                </a:lnTo>
                <a:lnTo>
                  <a:pt x="10800" y="0"/>
                </a:lnTo>
                <a:lnTo>
                  <a:pt x="21600" y="10800"/>
                </a:lnTo>
                <a:lnTo>
                  <a:pt x="10800" y="21600"/>
                </a:lnTo>
                <a:lnTo>
                  <a:pt x="10800" y="16200"/>
                </a:lnTo>
                <a:lnTo>
                  <a:pt x="3375" y="16200"/>
                </a:lnTo>
                <a:close/>
              </a:path>
            </a:pathLst>
          </a:custGeom>
          <a:solidFill>
            <a:srgbClr val="A1A7AC"/>
          </a:solidFill>
          <a:ln w="3175">
            <a:solidFill>
              <a:srgbClr val="53585F"/>
            </a:solidFill>
          </a:ln>
          <a:effectLst>
            <a:outerShdw blurRad="25400" rotWithShape="0">
              <a:srgbClr val="000000">
                <a:alpha val="50000"/>
              </a:srgbClr>
            </a:outerShdw>
          </a:effectLst>
        </p:spPr>
        <p:txBody>
          <a:bodyPr lIns="35717" tIns="35717" rIns="35717" bIns="35717"/>
          <a:lstStyle/>
          <a:p>
            <a:pPr defTabSz="514264">
              <a:spcBef>
                <a:spcPts val="1200"/>
              </a:spcBef>
              <a:defRPr sz="2100">
                <a:latin typeface="Gill Sans"/>
                <a:ea typeface="Gill Sans"/>
                <a:cs typeface="Gill Sans"/>
                <a:sym typeface="Gill Sans"/>
              </a:defRPr>
            </a:pPr>
            <a:endParaRPr/>
          </a:p>
        </p:txBody>
      </p:sp>
      <p:grpSp>
        <p:nvGrpSpPr>
          <p:cNvPr id="639" name="Pentagon 23"/>
          <p:cNvGrpSpPr/>
          <p:nvPr/>
        </p:nvGrpSpPr>
        <p:grpSpPr>
          <a:xfrm>
            <a:off x="2273001" y="1764557"/>
            <a:ext cx="735242" cy="521210"/>
            <a:chOff x="0" y="0"/>
            <a:chExt cx="735241" cy="521208"/>
          </a:xfrm>
        </p:grpSpPr>
        <p:sp>
          <p:nvSpPr>
            <p:cNvPr id="637" name="Shape"/>
            <p:cNvSpPr/>
            <p:nvPr/>
          </p:nvSpPr>
          <p:spPr>
            <a:xfrm rot="5400000">
              <a:off x="107016" y="-107017"/>
              <a:ext cx="521209" cy="7352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21600" y="10800"/>
                  </a:lnTo>
                  <a:lnTo>
                    <a:pt x="10800" y="21600"/>
                  </a:lnTo>
                  <a:lnTo>
                    <a:pt x="0" y="21600"/>
                  </a:lnTo>
                  <a:close/>
                </a:path>
              </a:pathLst>
            </a:custGeom>
            <a:solidFill>
              <a:srgbClr val="C00000"/>
            </a:solidFill>
            <a:ln w="9525" cap="flat">
              <a:solidFill>
                <a:srgbClr val="D9D9D9"/>
              </a:solidFill>
              <a:prstDash val="solid"/>
              <a:round/>
            </a:ln>
            <a:effectLst>
              <a:outerShdw blurRad="25400" rotWithShape="0">
                <a:srgbClr val="000000">
                  <a:alpha val="50000"/>
                </a:srgbClr>
              </a:outerShdw>
            </a:effectLst>
          </p:spPr>
          <p:txBody>
            <a:bodyPr wrap="square" lIns="35717" tIns="35717" rIns="35717" bIns="35717" numCol="1" anchor="t">
              <a:noAutofit/>
            </a:bodyPr>
            <a:lstStyle/>
            <a:p>
              <a:pPr>
                <a:spcBef>
                  <a:spcPts val="1200"/>
                </a:spcBef>
                <a:defRPr sz="1000">
                  <a:solidFill>
                    <a:srgbClr val="FFFFFF"/>
                  </a:solidFill>
                  <a:latin typeface="PF Paperback"/>
                  <a:ea typeface="PF Paperback"/>
                  <a:cs typeface="PF Paperback"/>
                  <a:sym typeface="PF Paperback"/>
                </a:defRPr>
              </a:pPr>
              <a:endParaRPr/>
            </a:p>
          </p:txBody>
        </p:sp>
        <p:sp>
          <p:nvSpPr>
            <p:cNvPr id="638" name="Guidelines"/>
            <p:cNvSpPr txBox="1"/>
            <p:nvPr/>
          </p:nvSpPr>
          <p:spPr>
            <a:xfrm>
              <a:off x="0" y="0"/>
              <a:ext cx="735242" cy="21844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200"/>
                </a:spcBef>
                <a:defRPr sz="1000">
                  <a:solidFill>
                    <a:srgbClr val="FFFFFF"/>
                  </a:solidFill>
                  <a:latin typeface="PF Paperback"/>
                  <a:ea typeface="PF Paperback"/>
                  <a:cs typeface="PF Paperback"/>
                  <a:sym typeface="PF Paperback"/>
                </a:defRPr>
              </a:lvl1pPr>
            </a:lstStyle>
            <a:p>
              <a:r>
                <a:t>Guidelines</a:t>
              </a:r>
            </a:p>
          </p:txBody>
        </p:sp>
      </p:grpSp>
      <p:grpSp>
        <p:nvGrpSpPr>
          <p:cNvPr id="642" name="Pentagon 26"/>
          <p:cNvGrpSpPr/>
          <p:nvPr/>
        </p:nvGrpSpPr>
        <p:grpSpPr>
          <a:xfrm>
            <a:off x="5496121" y="1795940"/>
            <a:ext cx="735242" cy="521209"/>
            <a:chOff x="0" y="0"/>
            <a:chExt cx="735241" cy="521208"/>
          </a:xfrm>
        </p:grpSpPr>
        <p:sp>
          <p:nvSpPr>
            <p:cNvPr id="640" name="Shape"/>
            <p:cNvSpPr/>
            <p:nvPr/>
          </p:nvSpPr>
          <p:spPr>
            <a:xfrm rot="5400000">
              <a:off x="107016" y="-107017"/>
              <a:ext cx="521209" cy="7352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21600" y="10800"/>
                  </a:lnTo>
                  <a:lnTo>
                    <a:pt x="10800" y="21600"/>
                  </a:lnTo>
                  <a:lnTo>
                    <a:pt x="0" y="21600"/>
                  </a:lnTo>
                  <a:close/>
                </a:path>
              </a:pathLst>
            </a:custGeom>
            <a:solidFill>
              <a:srgbClr val="C00000"/>
            </a:solidFill>
            <a:ln w="9525" cap="flat">
              <a:solidFill>
                <a:srgbClr val="D9D9D9"/>
              </a:solidFill>
              <a:prstDash val="solid"/>
              <a:round/>
            </a:ln>
            <a:effectLst>
              <a:outerShdw blurRad="25400" rotWithShape="0">
                <a:srgbClr val="000000">
                  <a:alpha val="50000"/>
                </a:srgbClr>
              </a:outerShdw>
            </a:effectLst>
          </p:spPr>
          <p:txBody>
            <a:bodyPr wrap="square" lIns="35717" tIns="35717" rIns="35717" bIns="35717" numCol="1" anchor="t">
              <a:noAutofit/>
            </a:bodyPr>
            <a:lstStyle/>
            <a:p>
              <a:pPr>
                <a:spcBef>
                  <a:spcPts val="1200"/>
                </a:spcBef>
                <a:defRPr sz="1000">
                  <a:solidFill>
                    <a:srgbClr val="FFFFFF"/>
                  </a:solidFill>
                  <a:latin typeface="PF Paperback"/>
                  <a:ea typeface="PF Paperback"/>
                  <a:cs typeface="PF Paperback"/>
                  <a:sym typeface="PF Paperback"/>
                </a:defRPr>
              </a:pPr>
              <a:endParaRPr/>
            </a:p>
          </p:txBody>
        </p:sp>
        <p:sp>
          <p:nvSpPr>
            <p:cNvPr id="641" name="APIs"/>
            <p:cNvSpPr txBox="1"/>
            <p:nvPr/>
          </p:nvSpPr>
          <p:spPr>
            <a:xfrm>
              <a:off x="0" y="0"/>
              <a:ext cx="735242" cy="21844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1200"/>
                </a:spcBef>
                <a:defRPr sz="1000">
                  <a:solidFill>
                    <a:srgbClr val="FFFFFF"/>
                  </a:solidFill>
                  <a:latin typeface="PF Paperback"/>
                  <a:ea typeface="PF Paperback"/>
                  <a:cs typeface="PF Paperback"/>
                  <a:sym typeface="PF Paperback"/>
                </a:defRPr>
              </a:lvl1pPr>
            </a:lstStyle>
            <a:p>
              <a:r>
                <a:t>APIs</a:t>
              </a:r>
            </a:p>
          </p:txBody>
        </p:sp>
      </p:grpSp>
      <p:sp>
        <p:nvSpPr>
          <p:cNvPr id="643" name="Text Placeholder 27"/>
          <p:cNvSpPr>
            <a:spLocks noGrp="1"/>
          </p:cNvSpPr>
          <p:nvPr>
            <p:ph type="body" idx="13"/>
          </p:nvPr>
        </p:nvSpPr>
        <p:spPr>
          <a:xfrm>
            <a:off x="6939071" y="4383595"/>
            <a:ext cx="1646503" cy="44146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Roboto Condensed"/>
                <a:ea typeface="Roboto Condensed"/>
                <a:cs typeface="Roboto Condensed"/>
                <a:sym typeface="Roboto Condensed"/>
              </a:defRPr>
            </a:lvl1pPr>
          </a:lstStyle>
          <a:p>
            <a:r>
              <a:t>TDM</a:t>
            </a:r>
          </a:p>
        </p:txBody>
      </p:sp>
      <p:sp>
        <p:nvSpPr>
          <p:cNvPr id="644" name="Straight Connector 29"/>
          <p:cNvSpPr/>
          <p:nvPr/>
        </p:nvSpPr>
        <p:spPr>
          <a:xfrm flipH="1">
            <a:off x="3357562" y="2025162"/>
            <a:ext cx="1" cy="3639039"/>
          </a:xfrm>
          <a:prstGeom prst="line">
            <a:avLst/>
          </a:prstGeom>
          <a:ln w="12700">
            <a:solidFill>
              <a:srgbClr val="000000"/>
            </a:solidFill>
            <a:miter lim="400000"/>
          </a:ln>
        </p:spPr>
        <p:txBody>
          <a:bodyPr lIns="45718" tIns="45718" rIns="45718" bIns="45718"/>
          <a:lstStyle/>
          <a:p>
            <a:pPr algn="l">
              <a:spcBef>
                <a:spcPts val="1200"/>
              </a:spcBef>
              <a:defRPr sz="2000">
                <a:solidFill>
                  <a:srgbClr val="262626"/>
                </a:solidFill>
              </a:defRPr>
            </a:pPr>
            <a:endParaRPr/>
          </a:p>
        </p:txBody>
      </p:sp>
      <p:sp>
        <p:nvSpPr>
          <p:cNvPr id="645" name="Straight Connector 30"/>
          <p:cNvSpPr/>
          <p:nvPr/>
        </p:nvSpPr>
        <p:spPr>
          <a:xfrm>
            <a:off x="6610350" y="2025162"/>
            <a:ext cx="1" cy="3639039"/>
          </a:xfrm>
          <a:prstGeom prst="line">
            <a:avLst/>
          </a:prstGeom>
          <a:ln w="12700">
            <a:solidFill>
              <a:srgbClr val="000000"/>
            </a:solidFill>
            <a:miter lim="400000"/>
          </a:ln>
        </p:spPr>
        <p:txBody>
          <a:bodyPr lIns="45718" tIns="45718" rIns="45718" bIns="45718"/>
          <a:lstStyle/>
          <a:p>
            <a:pPr algn="l">
              <a:spcBef>
                <a:spcPts val="1200"/>
              </a:spcBef>
              <a:defRPr sz="2000">
                <a:solidFill>
                  <a:srgbClr val="262626"/>
                </a:solidFill>
              </a:defRPr>
            </a:pPr>
            <a:endParaRPr/>
          </a:p>
        </p:txBody>
      </p:sp>
      <p:pic>
        <p:nvPicPr>
          <p:cNvPr id="646" name="Picture 31" descr="Picture 31"/>
          <p:cNvPicPr>
            <a:picLocks noChangeAspect="1"/>
          </p:cNvPicPr>
          <p:nvPr/>
        </p:nvPicPr>
        <p:blipFill>
          <a:blip r:embed="rId2"/>
          <a:srcRect r="7"/>
          <a:stretch>
            <a:fillRect/>
          </a:stretch>
        </p:blipFill>
        <p:spPr>
          <a:xfrm>
            <a:off x="6862346" y="3107654"/>
            <a:ext cx="1799829" cy="1199973"/>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6"/>
                  <a:pt x="0" y="10800"/>
                </a:cubicBezTo>
                <a:cubicBezTo>
                  <a:pt x="0" y="16764"/>
                  <a:pt x="4837" y="21600"/>
                  <a:pt x="10802" y="21600"/>
                </a:cubicBezTo>
                <a:cubicBezTo>
                  <a:pt x="16767" y="21600"/>
                  <a:pt x="21600" y="16764"/>
                  <a:pt x="21600" y="10800"/>
                </a:cubicBezTo>
                <a:cubicBezTo>
                  <a:pt x="21600" y="4836"/>
                  <a:pt x="16767" y="0"/>
                  <a:pt x="10802" y="0"/>
                </a:cubicBezTo>
                <a:close/>
              </a:path>
            </a:pathLst>
          </a:custGeom>
          <a:ln>
            <a:solidFill>
              <a:srgbClr val="808080"/>
            </a:solidFill>
          </a:ln>
        </p:spPr>
      </p:pic>
      <p:sp>
        <p:nvSpPr>
          <p:cNvPr id="647" name="Rectangle 32"/>
          <p:cNvSpPr/>
          <p:nvPr/>
        </p:nvSpPr>
        <p:spPr>
          <a:xfrm>
            <a:off x="1912655" y="1607934"/>
            <a:ext cx="4902720" cy="769267"/>
          </a:xfrm>
          <a:prstGeom prst="rect">
            <a:avLst/>
          </a:prstGeom>
          <a:ln w="25400">
            <a:solidFill>
              <a:srgbClr val="C00000"/>
            </a:solidFill>
            <a:prstDash val="sysDash"/>
          </a:ln>
        </p:spPr>
        <p:txBody>
          <a:bodyPr lIns="35717" tIns="35717" rIns="35717" bIns="35717" anchor="ctr"/>
          <a:lstStyle/>
          <a:p>
            <a:pPr>
              <a:defRPr sz="1800">
                <a:solidFill>
                  <a:srgbClr val="FFFFFF"/>
                </a:solidFill>
              </a:defRPr>
            </a:pPr>
            <a:endParaRPr/>
          </a:p>
        </p:txBody>
      </p:sp>
      <p:grpSp>
        <p:nvGrpSpPr>
          <p:cNvPr id="650" name="Rounded Rectangle 33"/>
          <p:cNvGrpSpPr/>
          <p:nvPr/>
        </p:nvGrpSpPr>
        <p:grpSpPr>
          <a:xfrm>
            <a:off x="570417" y="5240327"/>
            <a:ext cx="1116001" cy="468001"/>
            <a:chOff x="0" y="0"/>
            <a:chExt cx="1116000" cy="468000"/>
          </a:xfrm>
        </p:grpSpPr>
        <p:sp>
          <p:nvSpPr>
            <p:cNvPr id="648" name="Rounded Rectangle"/>
            <p:cNvSpPr/>
            <p:nvPr/>
          </p:nvSpPr>
          <p:spPr>
            <a:xfrm>
              <a:off x="0" y="0"/>
              <a:ext cx="1116001" cy="468001"/>
            </a:xfrm>
            <a:prstGeom prst="roundRect">
              <a:avLst>
                <a:gd name="adj" fmla="val 16667"/>
              </a:avLst>
            </a:prstGeom>
            <a:solidFill>
              <a:srgbClr val="FFFFFF"/>
            </a:solidFill>
            <a:ln w="25400" cap="flat">
              <a:solidFill>
                <a:schemeClr val="accent1"/>
              </a:solidFill>
              <a:prstDash val="solid"/>
              <a:round/>
            </a:ln>
            <a:effectLst/>
          </p:spPr>
          <p:txBody>
            <a:bodyPr wrap="square" lIns="35717" tIns="35717" rIns="35717" bIns="35717" numCol="1" anchor="ctr">
              <a:noAutofit/>
            </a:bodyPr>
            <a:lstStyle/>
            <a:p>
              <a:pPr>
                <a:spcBef>
                  <a:spcPts val="1200"/>
                </a:spcBef>
                <a:defRPr sz="1100">
                  <a:solidFill>
                    <a:srgbClr val="2A2C30"/>
                  </a:solidFill>
                  <a:latin typeface="PF Paperback"/>
                  <a:ea typeface="PF Paperback"/>
                  <a:cs typeface="PF Paperback"/>
                  <a:sym typeface="PF Paperback"/>
                </a:defRPr>
              </a:pPr>
              <a:endParaRPr/>
            </a:p>
          </p:txBody>
        </p:sp>
        <p:sp>
          <p:nvSpPr>
            <p:cNvPr id="649" name="Research networks"/>
            <p:cNvSpPr txBox="1"/>
            <p:nvPr/>
          </p:nvSpPr>
          <p:spPr>
            <a:xfrm>
              <a:off x="22845" y="48580"/>
              <a:ext cx="1070310" cy="37084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spcBef>
                  <a:spcPts val="1200"/>
                </a:spcBef>
                <a:defRPr sz="1100">
                  <a:solidFill>
                    <a:srgbClr val="2A2C30"/>
                  </a:solidFill>
                  <a:latin typeface="PF Paperback"/>
                  <a:ea typeface="PF Paperback"/>
                  <a:cs typeface="PF Paperback"/>
                  <a:sym typeface="PF Paperback"/>
                </a:defRPr>
              </a:lvl1pPr>
            </a:lstStyle>
            <a:p>
              <a:r>
                <a:t>Research networks</a:t>
              </a:r>
            </a:p>
          </p:txBody>
        </p:sp>
      </p:grpSp>
      <p:grpSp>
        <p:nvGrpSpPr>
          <p:cNvPr id="653" name="Rounded Rectangle 34"/>
          <p:cNvGrpSpPr/>
          <p:nvPr/>
        </p:nvGrpSpPr>
        <p:grpSpPr>
          <a:xfrm>
            <a:off x="570417" y="5828608"/>
            <a:ext cx="1116001" cy="468001"/>
            <a:chOff x="0" y="0"/>
            <a:chExt cx="1116000" cy="468000"/>
          </a:xfrm>
        </p:grpSpPr>
        <p:sp>
          <p:nvSpPr>
            <p:cNvPr id="651" name="Rounded Rectangle"/>
            <p:cNvSpPr/>
            <p:nvPr/>
          </p:nvSpPr>
          <p:spPr>
            <a:xfrm>
              <a:off x="0" y="0"/>
              <a:ext cx="1116001" cy="468001"/>
            </a:xfrm>
            <a:prstGeom prst="roundRect">
              <a:avLst>
                <a:gd name="adj" fmla="val 16667"/>
              </a:avLst>
            </a:prstGeom>
            <a:solidFill>
              <a:srgbClr val="FFFFFF"/>
            </a:solidFill>
            <a:ln w="25400" cap="flat">
              <a:solidFill>
                <a:schemeClr val="accent1"/>
              </a:solidFill>
              <a:prstDash val="solid"/>
              <a:round/>
            </a:ln>
            <a:effectLst/>
          </p:spPr>
          <p:txBody>
            <a:bodyPr wrap="square" lIns="35717" tIns="35717" rIns="35717" bIns="35717" numCol="1" anchor="ctr">
              <a:noAutofit/>
            </a:bodyPr>
            <a:lstStyle/>
            <a:p>
              <a:pPr>
                <a:spcBef>
                  <a:spcPts val="1200"/>
                </a:spcBef>
                <a:defRPr sz="1100">
                  <a:solidFill>
                    <a:srgbClr val="2A2C30"/>
                  </a:solidFill>
                  <a:latin typeface="PF Paperback"/>
                  <a:ea typeface="PF Paperback"/>
                  <a:cs typeface="PF Paperback"/>
                  <a:sym typeface="PF Paperback"/>
                </a:defRPr>
              </a:pPr>
              <a:endParaRPr/>
            </a:p>
          </p:txBody>
        </p:sp>
        <p:sp>
          <p:nvSpPr>
            <p:cNvPr id="652" name="WIkiPedia/Media/Research"/>
            <p:cNvSpPr txBox="1"/>
            <p:nvPr/>
          </p:nvSpPr>
          <p:spPr>
            <a:xfrm>
              <a:off x="22845" y="48580"/>
              <a:ext cx="1070310" cy="37084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spcBef>
                  <a:spcPts val="1200"/>
                </a:spcBef>
                <a:defRPr sz="1100">
                  <a:solidFill>
                    <a:srgbClr val="2A2C30"/>
                  </a:solidFill>
                  <a:latin typeface="PF Paperback"/>
                  <a:ea typeface="PF Paperback"/>
                  <a:cs typeface="PF Paperback"/>
                  <a:sym typeface="PF Paperback"/>
                </a:defRPr>
              </a:lvl1pPr>
            </a:lstStyle>
            <a:p>
              <a:r>
                <a:t>WIkiPedia/Media/Research</a:t>
              </a:r>
            </a:p>
          </p:txBody>
        </p:sp>
      </p:grpSp>
      <p:grpSp>
        <p:nvGrpSpPr>
          <p:cNvPr id="656" name="Rounded Rectangle 35"/>
          <p:cNvGrpSpPr/>
          <p:nvPr/>
        </p:nvGrpSpPr>
        <p:grpSpPr>
          <a:xfrm>
            <a:off x="3805647" y="5522081"/>
            <a:ext cx="1133557" cy="504001"/>
            <a:chOff x="0" y="0"/>
            <a:chExt cx="1133556" cy="504000"/>
          </a:xfrm>
        </p:grpSpPr>
        <p:sp>
          <p:nvSpPr>
            <p:cNvPr id="654" name="Rounded Rectangle"/>
            <p:cNvSpPr/>
            <p:nvPr/>
          </p:nvSpPr>
          <p:spPr>
            <a:xfrm>
              <a:off x="0" y="0"/>
              <a:ext cx="1133557" cy="504001"/>
            </a:xfrm>
            <a:prstGeom prst="roundRect">
              <a:avLst>
                <a:gd name="adj" fmla="val 16667"/>
              </a:avLst>
            </a:prstGeom>
            <a:solidFill>
              <a:srgbClr val="FFFFFF"/>
            </a:solidFill>
            <a:ln w="25400" cap="flat">
              <a:solidFill>
                <a:schemeClr val="accent1"/>
              </a:solidFill>
              <a:prstDash val="solid"/>
              <a:round/>
            </a:ln>
            <a:effectLst/>
          </p:spPr>
          <p:txBody>
            <a:bodyPr wrap="square" lIns="35717" tIns="35717" rIns="35717" bIns="35717" numCol="1" anchor="ctr">
              <a:noAutofit/>
            </a:bodyPr>
            <a:lstStyle/>
            <a:p>
              <a:pPr>
                <a:spcBef>
                  <a:spcPts val="1200"/>
                </a:spcBef>
                <a:defRPr sz="1200">
                  <a:latin typeface="PF Paperback"/>
                  <a:ea typeface="PF Paperback"/>
                  <a:cs typeface="PF Paperback"/>
                  <a:sym typeface="PF Paperback"/>
                </a:defRPr>
              </a:pPr>
              <a:endParaRPr/>
            </a:p>
          </p:txBody>
        </p:sp>
        <p:sp>
          <p:nvSpPr>
            <p:cNvPr id="655" name="…"/>
            <p:cNvSpPr txBox="1"/>
            <p:nvPr/>
          </p:nvSpPr>
          <p:spPr>
            <a:xfrm>
              <a:off x="24603" y="130080"/>
              <a:ext cx="1084350" cy="24384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spcBef>
                  <a:spcPts val="1200"/>
                </a:spcBef>
                <a:defRPr sz="1200">
                  <a:latin typeface="PF Paperback"/>
                  <a:ea typeface="PF Paperback"/>
                  <a:cs typeface="PF Paperback"/>
                  <a:sym typeface="PF Paperback"/>
                </a:defRPr>
              </a:lvl1pPr>
            </a:lstStyle>
            <a:p>
              <a:r>
                <a:t>…</a:t>
              </a:r>
            </a:p>
          </p:txBody>
        </p:sp>
      </p:grpSp>
      <p:sp>
        <p:nvSpPr>
          <p:cNvPr id="657" name="Open Data…"/>
          <p:cNvSpPr txBox="1"/>
          <p:nvPr/>
        </p:nvSpPr>
        <p:spPr>
          <a:xfrm>
            <a:off x="5922329" y="5200260"/>
            <a:ext cx="3229812" cy="914401"/>
          </a:xfrm>
          <a:prstGeom prst="rect">
            <a:avLst/>
          </a:prstGeom>
          <a:solidFill>
            <a:schemeClr val="accent1"/>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nchor="ctr">
            <a:spAutoFit/>
          </a:bodyPr>
          <a:lstStyle/>
          <a:p>
            <a:pPr marR="127000" indent="38100" algn="r">
              <a:defRPr sz="2400">
                <a:solidFill>
                  <a:srgbClr val="FFFFFF"/>
                </a:solidFill>
              </a:defRPr>
            </a:pPr>
            <a:r>
              <a:t>Open Data</a:t>
            </a:r>
          </a:p>
          <a:p>
            <a:pPr marR="127000" indent="38100" algn="r">
              <a:defRPr sz="2400">
                <a:solidFill>
                  <a:srgbClr val="FFFFFF"/>
                </a:solidFill>
              </a:defRPr>
            </a:pPr>
            <a:r>
              <a:t>Open Protocols</a:t>
            </a:r>
          </a:p>
        </p:txBody>
      </p:sp>
      <p:sp>
        <p:nvSpPr>
          <p:cNvPr id="658" name="OpenAIRE + OpenMinTeD"/>
          <p:cNvSpPr txBox="1"/>
          <p:nvPr/>
        </p:nvSpPr>
        <p:spPr>
          <a:xfrm>
            <a:off x="7039743" y="1504462"/>
            <a:ext cx="1646503" cy="1041401"/>
          </a:xfrm>
          <a:prstGeom prst="rect">
            <a:avLst/>
          </a:prstGeom>
          <a:solidFill>
            <a:schemeClr val="accent5"/>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1200"/>
              </a:spcBef>
              <a:defRPr sz="3000">
                <a:solidFill>
                  <a:srgbClr val="FFFFFF"/>
                </a:solidFill>
                <a:latin typeface="Bebas Neue Regular"/>
                <a:ea typeface="Bebas Neue Regular"/>
                <a:cs typeface="Bebas Neue Regular"/>
                <a:sym typeface="Bebas Neue Regular"/>
              </a:defRPr>
            </a:lvl1pPr>
          </a:lstStyle>
          <a:p>
            <a:r>
              <a:t>OpenAIRE + OpenMinTeD </a:t>
            </a:r>
          </a:p>
        </p:txBody>
      </p:sp>
      <p:pic>
        <p:nvPicPr>
          <p:cNvPr id="660" name="Image" descr="Image"/>
          <p:cNvPicPr>
            <a:picLocks noChangeAspect="1"/>
          </p:cNvPicPr>
          <p:nvPr/>
        </p:nvPicPr>
        <p:blipFill rotWithShape="1">
          <a:blip r:embed="rId3"/>
          <a:srcRect b="12248"/>
          <a:stretch/>
        </p:blipFill>
        <p:spPr>
          <a:xfrm>
            <a:off x="0" y="0"/>
            <a:ext cx="9144000" cy="6419238"/>
          </a:xfrm>
          <a:prstGeom prst="rect">
            <a:avLst/>
          </a:prstGeom>
          <a:ln w="3175">
            <a:miter lim="400000"/>
          </a:ln>
        </p:spPr>
      </p:pic>
      <p:sp>
        <p:nvSpPr>
          <p:cNvPr id="661" name="AAI"/>
          <p:cNvSpPr txBox="1"/>
          <p:nvPr/>
        </p:nvSpPr>
        <p:spPr>
          <a:xfrm>
            <a:off x="6851911" y="914031"/>
            <a:ext cx="1820824" cy="343218"/>
          </a:xfrm>
          <a:prstGeom prst="rect">
            <a:avLst/>
          </a:prstGeom>
          <a:solidFill>
            <a:srgbClr val="FFFFFF"/>
          </a:solidFill>
          <a:ln w="254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defRPr sz="1800">
                <a:latin typeface="PFDinTextPro-Medium"/>
                <a:ea typeface="PFDinTextPro-Medium"/>
                <a:cs typeface="PFDinTextPro-Medium"/>
                <a:sym typeface="PFDinTextPro-Medium"/>
              </a:defRPr>
            </a:lvl1pPr>
          </a:lstStyle>
          <a:p>
            <a:r>
              <a:t>AAI</a:t>
            </a:r>
          </a:p>
        </p:txBody>
      </p:sp>
      <p:sp>
        <p:nvSpPr>
          <p:cNvPr id="662" name="PIDs"/>
          <p:cNvSpPr txBox="1"/>
          <p:nvPr/>
        </p:nvSpPr>
        <p:spPr>
          <a:xfrm>
            <a:off x="6851911" y="1320431"/>
            <a:ext cx="1820824" cy="343218"/>
          </a:xfrm>
          <a:prstGeom prst="rect">
            <a:avLst/>
          </a:prstGeom>
          <a:solidFill>
            <a:srgbClr val="FFFFFF"/>
          </a:solidFill>
          <a:ln w="254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defRPr sz="1800">
                <a:latin typeface="PFDinTextPro-Medium"/>
                <a:ea typeface="PFDinTextPro-Medium"/>
                <a:cs typeface="PFDinTextPro-Medium"/>
                <a:sym typeface="PFDinTextPro-Medium"/>
              </a:defRPr>
            </a:lvl1pPr>
          </a:lstStyle>
          <a:p>
            <a:r>
              <a:t>PIDs</a:t>
            </a:r>
          </a:p>
        </p:txBody>
      </p:sp>
      <p:sp>
        <p:nvSpPr>
          <p:cNvPr id="663" name="COMPUTING RESOURCES"/>
          <p:cNvSpPr txBox="1"/>
          <p:nvPr/>
        </p:nvSpPr>
        <p:spPr>
          <a:xfrm>
            <a:off x="3370262" y="5487027"/>
            <a:ext cx="1820825" cy="515938"/>
          </a:xfrm>
          <a:prstGeom prst="rect">
            <a:avLst/>
          </a:prstGeom>
          <a:solidFill>
            <a:srgbClr val="FFFFFF"/>
          </a:solidFill>
          <a:ln w="254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defRPr sz="1500">
                <a:latin typeface="PFDinTextPro-Medium"/>
                <a:ea typeface="PFDinTextPro-Medium"/>
                <a:cs typeface="PFDinTextPro-Medium"/>
                <a:sym typeface="PFDinTextPro-Medium"/>
              </a:defRPr>
            </a:lvl1pPr>
          </a:lstStyle>
          <a:p>
            <a:r>
              <a:t>COMPUTING RESOURCES</a:t>
            </a:r>
          </a:p>
        </p:txBody>
      </p:sp>
      <p:sp>
        <p:nvSpPr>
          <p:cNvPr id="664" name="REPOSITORIES…"/>
          <p:cNvSpPr txBox="1"/>
          <p:nvPr/>
        </p:nvSpPr>
        <p:spPr>
          <a:xfrm>
            <a:off x="7052443" y="5505204"/>
            <a:ext cx="1820825" cy="515939"/>
          </a:xfrm>
          <a:prstGeom prst="rect">
            <a:avLst/>
          </a:prstGeom>
          <a:solidFill>
            <a:srgbClr val="FFFFFF"/>
          </a:solidFill>
          <a:ln w="25400">
            <a:solidFill>
              <a:schemeClr val="accent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defRPr sz="1500">
                <a:latin typeface="PFDinTextPro-Medium"/>
                <a:ea typeface="PFDinTextPro-Medium"/>
                <a:cs typeface="PFDinTextPro-Medium"/>
                <a:sym typeface="PFDinTextPro-Medium"/>
              </a:defRPr>
            </a:pPr>
            <a:r>
              <a:t>REPOSITORIES</a:t>
            </a:r>
          </a:p>
          <a:p>
            <a:pPr>
              <a:defRPr sz="1500">
                <a:latin typeface="PFDinTextPro-Medium"/>
                <a:ea typeface="PFDinTextPro-Medium"/>
                <a:cs typeface="PFDinTextPro-Medium"/>
                <a:sym typeface="PFDinTextPro-Medium"/>
              </a:defRPr>
            </a:pPr>
            <a:r>
              <a:t>STORAGE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47"/>
                                        </p:tgtEl>
                                        <p:attrNameLst>
                                          <p:attrName>style.visibility</p:attrName>
                                        </p:attrNameLst>
                                      </p:cBhvr>
                                      <p:to>
                                        <p:strVal val="visible"/>
                                      </p:to>
                                    </p:set>
                                    <p:animEffect transition="in" filter="dissolve">
                                      <p:cBhvr>
                                        <p:cTn id="7" dur="500"/>
                                        <p:tgtEl>
                                          <p:spTgt spid="647"/>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658"/>
                                        </p:tgtEl>
                                        <p:attrNameLst>
                                          <p:attrName>style.visibility</p:attrName>
                                        </p:attrNameLst>
                                      </p:cBhvr>
                                      <p:to>
                                        <p:strVal val="visible"/>
                                      </p:to>
                                    </p:set>
                                    <p:animEffect transition="in" filter="dissolve">
                                      <p:cBhvr>
                                        <p:cTn id="11" dur="1000"/>
                                        <p:tgtEl>
                                          <p:spTgt spid="65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3" nodeType="clickEffect">
                                  <p:stCondLst>
                                    <p:cond delay="0"/>
                                  </p:stCondLst>
                                  <p:iterate>
                                    <p:tmAbs val="0"/>
                                  </p:iterate>
                                  <p:childTnLst>
                                    <p:set>
                                      <p:cBhvr>
                                        <p:cTn id="15" fill="hold"/>
                                        <p:tgtEl>
                                          <p:spTgt spid="657"/>
                                        </p:tgtEl>
                                        <p:attrNameLst>
                                          <p:attrName>style.visibility</p:attrName>
                                        </p:attrNameLst>
                                      </p:cBhvr>
                                      <p:to>
                                        <p:strVal val="visible"/>
                                      </p:to>
                                    </p:set>
                                    <p:animEffect transition="in" filter="wipe(right)">
                                      <p:cBhvr>
                                        <p:cTn id="16" dur="1000"/>
                                        <p:tgtEl>
                                          <p:spTgt spid="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 grpId="1" animBg="1" advAuto="0"/>
      <p:bldP spid="657" grpId="3" animBg="1" advAuto="0"/>
      <p:bldP spid="658"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Blue BG_3.jpg" descr="Blue BG_3.jpg"/>
          <p:cNvPicPr>
            <a:picLocks noChangeAspect="1"/>
          </p:cNvPicPr>
          <p:nvPr/>
        </p:nvPicPr>
        <p:blipFill>
          <a:blip r:embed="rId2"/>
          <a:stretch>
            <a:fillRect/>
          </a:stretch>
        </p:blipFill>
        <p:spPr>
          <a:xfrm>
            <a:off x="0" y="-1053"/>
            <a:ext cx="9144000" cy="7315201"/>
          </a:xfrm>
          <a:prstGeom prst="rect">
            <a:avLst/>
          </a:prstGeom>
          <a:ln w="3175">
            <a:miter lim="400000"/>
          </a:ln>
        </p:spPr>
      </p:pic>
      <p:sp>
        <p:nvSpPr>
          <p:cNvPr id="667" name="OpenMinted in action"/>
          <p:cNvSpPr txBox="1">
            <a:spLocks noGrp="1"/>
          </p:cNvSpPr>
          <p:nvPr>
            <p:ph type="body" idx="13"/>
          </p:nvPr>
        </p:nvSpPr>
        <p:spPr>
          <a:xfrm>
            <a:off x="819064" y="3016250"/>
            <a:ext cx="7505873" cy="1282701"/>
          </a:xfrm>
          <a:prstGeom prst="rect">
            <a:avLst/>
          </a:prstGeom>
        </p:spPr>
        <p:txBody>
          <a:bodyPr>
            <a:normAutofit/>
          </a:bodyPr>
          <a:lstStyle/>
          <a:p>
            <a:r>
              <a:rPr dirty="0" err="1"/>
              <a:t>OpenMinted</a:t>
            </a:r>
            <a:r>
              <a:rPr dirty="0"/>
              <a:t> in action</a:t>
            </a:r>
          </a:p>
        </p:txBody>
      </p:sp>
      <p:sp>
        <p:nvSpPr>
          <p:cNvPr id="668" name="Line"/>
          <p:cNvSpPr/>
          <p:nvPr/>
        </p:nvSpPr>
        <p:spPr>
          <a:xfrm flipH="1" flipV="1">
            <a:off x="819064" y="2228184"/>
            <a:ext cx="7505872" cy="1"/>
          </a:xfrm>
          <a:prstGeom prst="line">
            <a:avLst/>
          </a:prstGeom>
          <a:ln w="38100">
            <a:solidFill>
              <a:srgbClr val="00B9B3"/>
            </a:solidFill>
            <a:miter lim="400000"/>
          </a:ln>
        </p:spPr>
        <p:txBody>
          <a:bodyPr lIns="35718" tIns="35718" rIns="35718" bIns="35718" anchor="ctr"/>
          <a:lstStyle/>
          <a:p>
            <a:pPr>
              <a:defRPr sz="1800"/>
            </a:pPr>
            <a:endParaRPr/>
          </a:p>
        </p:txBody>
      </p:sp>
      <p:sp>
        <p:nvSpPr>
          <p:cNvPr id="669" name="Line"/>
          <p:cNvSpPr/>
          <p:nvPr/>
        </p:nvSpPr>
        <p:spPr>
          <a:xfrm flipH="1" flipV="1">
            <a:off x="819064" y="5087015"/>
            <a:ext cx="7505872" cy="1"/>
          </a:xfrm>
          <a:prstGeom prst="line">
            <a:avLst/>
          </a:prstGeom>
          <a:ln w="38100">
            <a:solidFill>
              <a:srgbClr val="00B9B3"/>
            </a:solidFill>
            <a:miter lim="400000"/>
          </a:ln>
        </p:spPr>
        <p:txBody>
          <a:bodyPr lIns="35718" tIns="35718" rIns="35718" bIns="35718" anchor="ctr"/>
          <a:lstStyle/>
          <a:p>
            <a:pPr>
              <a:defRPr sz="1800"/>
            </a:pPr>
            <a:endParaRPr/>
          </a:p>
        </p:txBody>
      </p:sp>
      <p:sp>
        <p:nvSpPr>
          <p:cNvPr id="670" name="PART v"/>
          <p:cNvSpPr txBox="1">
            <a:spLocks noGrp="1"/>
          </p:cNvSpPr>
          <p:nvPr>
            <p:ph type="body" idx="14"/>
          </p:nvPr>
        </p:nvSpPr>
        <p:spPr>
          <a:prstGeom prst="rect">
            <a:avLst/>
          </a:prstGeom>
        </p:spPr>
        <p:txBody>
          <a:bodyPr/>
          <a:lstStyle/>
          <a:p>
            <a:r>
              <a:t>PART v</a:t>
            </a:r>
          </a:p>
        </p:txBody>
      </p:sp>
      <p:pic>
        <p:nvPicPr>
          <p:cNvPr id="671" name="Image" descr="Image"/>
          <p:cNvPicPr>
            <a:picLocks noChangeAspect="1"/>
          </p:cNvPicPr>
          <p:nvPr/>
        </p:nvPicPr>
        <p:blipFill>
          <a:blip r:embed="rId3"/>
          <a:stretch>
            <a:fillRect/>
          </a:stretch>
        </p:blipFill>
        <p:spPr>
          <a:xfrm>
            <a:off x="6845300" y="6815874"/>
            <a:ext cx="391625" cy="363653"/>
          </a:xfrm>
          <a:prstGeom prst="rect">
            <a:avLst/>
          </a:prstGeom>
          <a:ln w="3175">
            <a:miter lim="400000"/>
          </a:ln>
        </p:spPr>
      </p:pic>
      <p:sp>
        <p:nvSpPr>
          <p:cNvPr id="672" name="@openminted_eu"/>
          <p:cNvSpPr txBox="1"/>
          <p:nvPr/>
        </p:nvSpPr>
        <p:spPr>
          <a:xfrm>
            <a:off x="7289800" y="6815931"/>
            <a:ext cx="1704194" cy="3635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a:spcBef>
                <a:spcPts val="1200"/>
              </a:spcBef>
              <a:defRPr sz="1900">
                <a:solidFill>
                  <a:srgbClr val="FFFFFF"/>
                </a:solidFill>
                <a:latin typeface="Roboto Condensed Light"/>
                <a:ea typeface="Roboto Condensed Light"/>
                <a:cs typeface="Roboto Condensed Light"/>
                <a:sym typeface="Roboto Condensed Light"/>
              </a:defRPr>
            </a:lvl1pPr>
          </a:lstStyle>
          <a:p>
            <a:r>
              <a:t>@openminted_eu</a:t>
            </a:r>
          </a:p>
        </p:txBody>
      </p:sp>
      <p:sp>
        <p:nvSpPr>
          <p:cNvPr id="9" name="Rectangle 8">
            <a:extLst>
              <a:ext uri="{FF2B5EF4-FFF2-40B4-BE49-F238E27FC236}">
                <a16:creationId xmlns:a16="http://schemas.microsoft.com/office/drawing/2014/main" id="{BE3DFF77-C3D1-7645-A964-A4C21E62926A}"/>
              </a:ext>
            </a:extLst>
          </p:cNvPr>
          <p:cNvSpPr/>
          <p:nvPr/>
        </p:nvSpPr>
        <p:spPr>
          <a:xfrm>
            <a:off x="819063" y="5191109"/>
            <a:ext cx="7505873" cy="719327"/>
          </a:xfrm>
          <a:prstGeom prst="rect">
            <a:avLst/>
          </a:prstGeom>
          <a:noFill/>
          <a:ln>
            <a:noFill/>
          </a:ln>
        </p:spPr>
        <p:txBody>
          <a:bodyPr wrap="square" lIns="36000" tIns="36000" rIns="36000" bIns="36000" anchor="ctr">
            <a:normAutofit/>
          </a:bodyPr>
          <a:lstStyle/>
          <a:p>
            <a:pPr>
              <a:lnSpc>
                <a:spcPct val="120000"/>
              </a:lnSpc>
            </a:pPr>
            <a:r>
              <a:rPr lang="en-US" sz="18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TRL6/7 services</a:t>
            </a:r>
            <a:endParaRPr lang="en-GB" sz="18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p>
            <a:pPr>
              <a:lnSpc>
                <a:spcPct val="120000"/>
              </a:lnSpc>
            </a:pPr>
            <a:endParaRPr lang="en-GB" sz="9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72A745A0-DEE2-0E4A-BA19-03CE3DEBD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867" y="1355339"/>
            <a:ext cx="5848405" cy="4602928"/>
          </a:xfrm>
          <a:prstGeom prst="rect">
            <a:avLst/>
          </a:prstGeom>
        </p:spPr>
      </p:pic>
      <p:pic>
        <p:nvPicPr>
          <p:cNvPr id="674" name="White BG_2.jpg" descr="White BG_2.jpg"/>
          <p:cNvPicPr>
            <a:picLocks noChangeAspect="1"/>
          </p:cNvPicPr>
          <p:nvPr/>
        </p:nvPicPr>
        <p:blipFill>
          <a:blip r:embed="rId3">
            <a:alphaModFix amt="20000"/>
          </a:blip>
          <a:stretch>
            <a:fillRect/>
          </a:stretch>
        </p:blipFill>
        <p:spPr>
          <a:xfrm>
            <a:off x="-1" y="323361"/>
            <a:ext cx="9144001" cy="7315201"/>
          </a:xfrm>
          <a:prstGeom prst="rect">
            <a:avLst/>
          </a:prstGeom>
          <a:ln w="3175">
            <a:miter lim="400000"/>
          </a:ln>
        </p:spPr>
      </p:pic>
      <p:sp>
        <p:nvSpPr>
          <p:cNvPr id="675"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676" name="logo_ce-en-quadri.pdf" descr="logo_ce-en-quadri.pdf"/>
          <p:cNvPicPr>
            <a:picLocks noChangeAspect="1"/>
          </p:cNvPicPr>
          <p:nvPr/>
        </p:nvPicPr>
        <p:blipFill>
          <a:blip r:embed="rId4"/>
          <a:stretch>
            <a:fillRect/>
          </a:stretch>
        </p:blipFill>
        <p:spPr>
          <a:xfrm>
            <a:off x="7619586" y="6364740"/>
            <a:ext cx="1270414" cy="882099"/>
          </a:xfrm>
          <a:prstGeom prst="rect">
            <a:avLst/>
          </a:prstGeom>
          <a:ln w="3175">
            <a:miter lim="400000"/>
          </a:ln>
        </p:spPr>
      </p:pic>
      <p:pic>
        <p:nvPicPr>
          <p:cNvPr id="677" name="Image" descr="Image"/>
          <p:cNvPicPr>
            <a:picLocks noChangeAspect="1"/>
          </p:cNvPicPr>
          <p:nvPr/>
        </p:nvPicPr>
        <p:blipFill>
          <a:blip r:embed="rId5"/>
          <a:stretch>
            <a:fillRect/>
          </a:stretch>
        </p:blipFill>
        <p:spPr>
          <a:xfrm>
            <a:off x="372674" y="6735795"/>
            <a:ext cx="1716334" cy="212048"/>
          </a:xfrm>
          <a:prstGeom prst="rect">
            <a:avLst/>
          </a:prstGeom>
          <a:ln w="3175">
            <a:miter lim="400000"/>
          </a:ln>
        </p:spPr>
      </p:pic>
      <p:sp>
        <p:nvSpPr>
          <p:cNvPr id="678" name="PRECISION MEDICINE WORKSHOP - ATHENA, 11 JULY 2018"/>
          <p:cNvSpPr txBox="1">
            <a:spLocks noGrp="1"/>
          </p:cNvSpPr>
          <p:nvPr>
            <p:ph type="body" idx="13"/>
          </p:nvPr>
        </p:nvSpPr>
        <p:spPr>
          <a:xfrm>
            <a:off x="4311466" y="6745555"/>
            <a:ext cx="3105334" cy="246284"/>
          </a:xfrm>
          <a:prstGeom prst="rect">
            <a:avLst/>
          </a:prstGeom>
        </p:spPr>
        <p:txBody>
          <a:bodyPr/>
          <a:lstStyle/>
          <a:p>
            <a:r>
              <a:rPr lang="en-US" dirty="0"/>
              <a:t>VISA TM | NOV 15,2019 | PARIS</a:t>
            </a:r>
          </a:p>
        </p:txBody>
      </p:sp>
      <p:sp>
        <p:nvSpPr>
          <p:cNvPr id="680" name="SERVICES.OPENMINTED.EU"/>
          <p:cNvSpPr txBox="1">
            <a:spLocks noGrp="1"/>
          </p:cNvSpPr>
          <p:nvPr>
            <p:ph type="body" idx="15"/>
          </p:nvPr>
        </p:nvSpPr>
        <p:spPr>
          <a:xfrm>
            <a:off x="1802294" y="180200"/>
            <a:ext cx="5547113" cy="604838"/>
          </a:xfrm>
          <a:prstGeom prst="rect">
            <a:avLst/>
          </a:prstGeom>
        </p:spPr>
        <p:txBody>
          <a:bodyPr/>
          <a:lstStyle/>
          <a:p>
            <a:r>
              <a:rPr dirty="0"/>
              <a:t>SERVICES.OPENMINTED.EU</a:t>
            </a:r>
            <a:r>
              <a:rPr lang="en-US" dirty="0"/>
              <a:t> (TRL 6/7)</a:t>
            </a:r>
            <a:endParaRPr dirty="0"/>
          </a:p>
        </p:txBody>
      </p:sp>
      <p:sp>
        <p:nvSpPr>
          <p:cNvPr id="681" name="Registering a service"/>
          <p:cNvSpPr txBox="1"/>
          <p:nvPr/>
        </p:nvSpPr>
        <p:spPr>
          <a:xfrm>
            <a:off x="5280949" y="4998307"/>
            <a:ext cx="2695295" cy="969011"/>
          </a:xfrm>
          <a:prstGeom prst="rect">
            <a:avLst/>
          </a:prstGeom>
          <a:solidFill>
            <a:schemeClr val="accent1"/>
          </a:solidFill>
          <a:ln w="3175">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nSpc>
                <a:spcPct val="90000"/>
              </a:lnSpc>
              <a:defRPr sz="3000">
                <a:solidFill>
                  <a:srgbClr val="FFFFFF"/>
                </a:solidFill>
                <a:latin typeface="Bebas Neue Bold"/>
                <a:ea typeface="Bebas Neue Bold"/>
                <a:cs typeface="Bebas Neue Bold"/>
                <a:sym typeface="Bebas Neue Bold"/>
              </a:defRPr>
            </a:lvl1pPr>
          </a:lstStyle>
          <a:p>
            <a:r>
              <a:t>Registering a service</a:t>
            </a:r>
          </a:p>
        </p:txBody>
      </p:sp>
      <p:sp>
        <p:nvSpPr>
          <p:cNvPr id="682" name="Storing results in zenodo"/>
          <p:cNvSpPr txBox="1"/>
          <p:nvPr/>
        </p:nvSpPr>
        <p:spPr>
          <a:xfrm>
            <a:off x="3045749" y="921075"/>
            <a:ext cx="2695295" cy="969011"/>
          </a:xfrm>
          <a:prstGeom prst="rect">
            <a:avLst/>
          </a:prstGeom>
          <a:solidFill>
            <a:schemeClr val="accent1"/>
          </a:solidFill>
          <a:ln w="3175">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nSpc>
                <a:spcPct val="90000"/>
              </a:lnSpc>
              <a:defRPr sz="3000">
                <a:solidFill>
                  <a:srgbClr val="FFFFFF"/>
                </a:solidFill>
                <a:latin typeface="Bebas Neue Bold"/>
                <a:ea typeface="Bebas Neue Bold"/>
                <a:cs typeface="Bebas Neue Bold"/>
                <a:sym typeface="Bebas Neue Bold"/>
              </a:defRPr>
            </a:lvl1pPr>
          </a:lstStyle>
          <a:p>
            <a:r>
              <a:t>Storing results in zenodo</a:t>
            </a:r>
          </a:p>
        </p:txBody>
      </p:sp>
      <p:sp>
        <p:nvSpPr>
          <p:cNvPr id="684" name="REAL TIME Building corpora:…"/>
          <p:cNvSpPr txBox="1"/>
          <p:nvPr/>
        </p:nvSpPr>
        <p:spPr>
          <a:xfrm>
            <a:off x="86649" y="2191384"/>
            <a:ext cx="2695295" cy="1814831"/>
          </a:xfrm>
          <a:prstGeom prst="rect">
            <a:avLst/>
          </a:prstGeom>
          <a:solidFill>
            <a:schemeClr val="accent1"/>
          </a:solidFill>
          <a:ln w="3175">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a:lnSpc>
                <a:spcPct val="90000"/>
              </a:lnSpc>
              <a:defRPr sz="3000">
                <a:solidFill>
                  <a:srgbClr val="FFFFFF"/>
                </a:solidFill>
                <a:latin typeface="Bebas Neue Bold"/>
                <a:ea typeface="Bebas Neue Bold"/>
                <a:cs typeface="Bebas Neue Bold"/>
                <a:sym typeface="Bebas Neue Bold"/>
              </a:defRPr>
            </a:pPr>
            <a:r>
              <a:t>REAL TIME Building corpora: </a:t>
            </a:r>
          </a:p>
          <a:p>
            <a:pPr>
              <a:lnSpc>
                <a:spcPct val="90000"/>
              </a:lnSpc>
              <a:defRPr sz="3000">
                <a:solidFill>
                  <a:srgbClr val="FFFFFF"/>
                </a:solidFill>
                <a:latin typeface="Bebas Neue Bold"/>
                <a:ea typeface="Bebas Neue Bold"/>
                <a:cs typeface="Bebas Neue Bold"/>
                <a:sym typeface="Bebas Neue Bold"/>
              </a:defRPr>
            </a:pPr>
            <a:r>
              <a:t>OpenAIRE </a:t>
            </a:r>
          </a:p>
          <a:p>
            <a:pPr>
              <a:lnSpc>
                <a:spcPct val="90000"/>
              </a:lnSpc>
              <a:defRPr sz="3000">
                <a:solidFill>
                  <a:srgbClr val="FFFFFF"/>
                </a:solidFill>
                <a:latin typeface="Bebas Neue Bold"/>
                <a:ea typeface="Bebas Neue Bold"/>
                <a:cs typeface="Bebas Neue Bold"/>
                <a:sym typeface="Bebas Neue Bold"/>
              </a:defRPr>
            </a:pPr>
            <a:r>
              <a:t>CORE</a:t>
            </a:r>
          </a:p>
        </p:txBody>
      </p:sp>
      <p:sp>
        <p:nvSpPr>
          <p:cNvPr id="685" name="Uploading OWN corpora"/>
          <p:cNvSpPr txBox="1"/>
          <p:nvPr/>
        </p:nvSpPr>
        <p:spPr>
          <a:xfrm>
            <a:off x="518449" y="4782407"/>
            <a:ext cx="2695295" cy="969011"/>
          </a:xfrm>
          <a:prstGeom prst="rect">
            <a:avLst/>
          </a:prstGeom>
          <a:solidFill>
            <a:schemeClr val="accent1"/>
          </a:solidFill>
          <a:ln w="3175">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nSpc>
                <a:spcPct val="90000"/>
              </a:lnSpc>
              <a:defRPr sz="3000">
                <a:solidFill>
                  <a:srgbClr val="FFFFFF"/>
                </a:solidFill>
                <a:latin typeface="Bebas Neue Bold"/>
                <a:ea typeface="Bebas Neue Bold"/>
                <a:cs typeface="Bebas Neue Bold"/>
                <a:sym typeface="Bebas Neue Bold"/>
              </a:defRPr>
            </a:lvl1pPr>
          </a:lstStyle>
          <a:p>
            <a:r>
              <a:t>Uploading OWN corpora</a:t>
            </a:r>
          </a:p>
        </p:txBody>
      </p:sp>
      <p:sp>
        <p:nvSpPr>
          <p:cNvPr id="686" name="Running a service"/>
          <p:cNvSpPr txBox="1"/>
          <p:nvPr/>
        </p:nvSpPr>
        <p:spPr>
          <a:xfrm>
            <a:off x="5763549" y="3516268"/>
            <a:ext cx="2695295" cy="546101"/>
          </a:xfrm>
          <a:prstGeom prst="rect">
            <a:avLst/>
          </a:prstGeom>
          <a:solidFill>
            <a:schemeClr val="accent1"/>
          </a:solidFill>
          <a:ln w="3175">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nSpc>
                <a:spcPct val="90000"/>
              </a:lnSpc>
              <a:defRPr sz="3000">
                <a:solidFill>
                  <a:srgbClr val="FFFFFF"/>
                </a:solidFill>
                <a:latin typeface="Bebas Neue Bold"/>
                <a:ea typeface="Bebas Neue Bold"/>
                <a:cs typeface="Bebas Neue Bold"/>
                <a:sym typeface="Bebas Neue Bold"/>
              </a:defRPr>
            </a:lvl1pPr>
          </a:lstStyle>
          <a:p>
            <a:r>
              <a:t>Running a service</a:t>
            </a:r>
          </a:p>
        </p:txBody>
      </p:sp>
      <p:sp>
        <p:nvSpPr>
          <p:cNvPr id="687" name="Viewing annotations"/>
          <p:cNvSpPr txBox="1"/>
          <p:nvPr/>
        </p:nvSpPr>
        <p:spPr>
          <a:xfrm>
            <a:off x="6030249" y="2034230"/>
            <a:ext cx="2695295" cy="546101"/>
          </a:xfrm>
          <a:prstGeom prst="rect">
            <a:avLst/>
          </a:prstGeom>
          <a:solidFill>
            <a:schemeClr val="accent1"/>
          </a:solidFill>
          <a:ln w="3175">
            <a:miter lim="400000"/>
          </a:ln>
          <a:effectLst>
            <a:outerShdw blurRad="190500" dist="8455"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nSpc>
                <a:spcPct val="90000"/>
              </a:lnSpc>
              <a:defRPr sz="3000">
                <a:solidFill>
                  <a:srgbClr val="FFFFFF"/>
                </a:solidFill>
                <a:latin typeface="Bebas Neue Bold"/>
                <a:ea typeface="Bebas Neue Bold"/>
                <a:cs typeface="Bebas Neue Bold"/>
                <a:sym typeface="Bebas Neue Bold"/>
              </a:defRPr>
            </a:lvl1pPr>
          </a:lstStyle>
          <a:p>
            <a:r>
              <a:t>Viewing annotations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84"/>
                                        </p:tgtEl>
                                        <p:attrNameLst>
                                          <p:attrName>style.visibility</p:attrName>
                                        </p:attrNameLst>
                                      </p:cBhvr>
                                      <p:to>
                                        <p:strVal val="visible"/>
                                      </p:to>
                                    </p:set>
                                    <p:animEffect transition="in" filter="dissolve">
                                      <p:cBhvr>
                                        <p:cTn id="7" dur="499"/>
                                        <p:tgtEl>
                                          <p:spTgt spid="68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685"/>
                                        </p:tgtEl>
                                        <p:attrNameLst>
                                          <p:attrName>style.visibility</p:attrName>
                                        </p:attrNameLst>
                                      </p:cBhvr>
                                      <p:to>
                                        <p:strVal val="visible"/>
                                      </p:to>
                                    </p:set>
                                    <p:animEffect transition="in" filter="dissolve">
                                      <p:cBhvr>
                                        <p:cTn id="12" dur="499"/>
                                        <p:tgtEl>
                                          <p:spTgt spid="68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681"/>
                                        </p:tgtEl>
                                        <p:attrNameLst>
                                          <p:attrName>style.visibility</p:attrName>
                                        </p:attrNameLst>
                                      </p:cBhvr>
                                      <p:to>
                                        <p:strVal val="visible"/>
                                      </p:to>
                                    </p:set>
                                    <p:animEffect transition="in" filter="dissolve">
                                      <p:cBhvr>
                                        <p:cTn id="17" dur="499"/>
                                        <p:tgtEl>
                                          <p:spTgt spid="681"/>
                                        </p:tgtEl>
                                      </p:cBhvr>
                                    </p:animEffect>
                                  </p:childTnLst>
                                </p:cTn>
                              </p:par>
                            </p:childTnLst>
                          </p:cTn>
                        </p:par>
                        <p:par>
                          <p:cTn id="18" fill="hold">
                            <p:stCondLst>
                              <p:cond delay="499"/>
                            </p:stCondLst>
                            <p:childTnLst>
                              <p:par>
                                <p:cTn id="19" presetID="9" presetClass="entr" fill="hold" grpId="4" nodeType="afterEffect">
                                  <p:stCondLst>
                                    <p:cond delay="0"/>
                                  </p:stCondLst>
                                  <p:iterate>
                                    <p:tmAbs val="0"/>
                                  </p:iterate>
                                  <p:childTnLst>
                                    <p:set>
                                      <p:cBhvr>
                                        <p:cTn id="20" fill="hold"/>
                                        <p:tgtEl>
                                          <p:spTgt spid="686"/>
                                        </p:tgtEl>
                                        <p:attrNameLst>
                                          <p:attrName>style.visibility</p:attrName>
                                        </p:attrNameLst>
                                      </p:cBhvr>
                                      <p:to>
                                        <p:strVal val="visible"/>
                                      </p:to>
                                    </p:set>
                                    <p:animEffect transition="in" filter="dissolve">
                                      <p:cBhvr>
                                        <p:cTn id="21" dur="499"/>
                                        <p:tgtEl>
                                          <p:spTgt spid="68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fill="hold" grpId="5" nodeType="clickEffect">
                                  <p:stCondLst>
                                    <p:cond delay="0"/>
                                  </p:stCondLst>
                                  <p:iterate>
                                    <p:tmAbs val="0"/>
                                  </p:iterate>
                                  <p:childTnLst>
                                    <p:set>
                                      <p:cBhvr>
                                        <p:cTn id="25" fill="hold"/>
                                        <p:tgtEl>
                                          <p:spTgt spid="687"/>
                                        </p:tgtEl>
                                        <p:attrNameLst>
                                          <p:attrName>style.visibility</p:attrName>
                                        </p:attrNameLst>
                                      </p:cBhvr>
                                      <p:to>
                                        <p:strVal val="visible"/>
                                      </p:to>
                                    </p:set>
                                    <p:animEffect transition="in" filter="dissolve">
                                      <p:cBhvr>
                                        <p:cTn id="26" dur="499"/>
                                        <p:tgtEl>
                                          <p:spTgt spid="68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fill="hold" grpId="6" nodeType="clickEffect">
                                  <p:stCondLst>
                                    <p:cond delay="0"/>
                                  </p:stCondLst>
                                  <p:iterate>
                                    <p:tmAbs val="0"/>
                                  </p:iterate>
                                  <p:childTnLst>
                                    <p:set>
                                      <p:cBhvr>
                                        <p:cTn id="30" fill="hold"/>
                                        <p:tgtEl>
                                          <p:spTgt spid="682"/>
                                        </p:tgtEl>
                                        <p:attrNameLst>
                                          <p:attrName>style.visibility</p:attrName>
                                        </p:attrNameLst>
                                      </p:cBhvr>
                                      <p:to>
                                        <p:strVal val="visible"/>
                                      </p:to>
                                    </p:set>
                                    <p:animEffect transition="in" filter="dissolve">
                                      <p:cBhvr>
                                        <p:cTn id="31" dur="499"/>
                                        <p:tgtEl>
                                          <p:spTgt spid="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 grpId="3" animBg="1" advAuto="0"/>
      <p:bldP spid="682" grpId="6" animBg="1" advAuto="0"/>
      <p:bldP spid="684" grpId="1" animBg="1" advAuto="0"/>
      <p:bldP spid="685" grpId="2" animBg="1" advAuto="0"/>
      <p:bldP spid="686" grpId="4" animBg="1" advAuto="0"/>
      <p:bldP spid="687" grpId="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Blue BG_3.jpg" descr="Blue BG_3.jpg"/>
          <p:cNvPicPr>
            <a:picLocks noChangeAspect="1"/>
          </p:cNvPicPr>
          <p:nvPr/>
        </p:nvPicPr>
        <p:blipFill>
          <a:blip r:embed="rId2"/>
          <a:stretch>
            <a:fillRect/>
          </a:stretch>
        </p:blipFill>
        <p:spPr>
          <a:xfrm>
            <a:off x="0" y="-1053"/>
            <a:ext cx="9144000" cy="7315201"/>
          </a:xfrm>
          <a:prstGeom prst="rect">
            <a:avLst/>
          </a:prstGeom>
          <a:ln w="3175">
            <a:miter lim="400000"/>
          </a:ln>
        </p:spPr>
      </p:pic>
      <p:sp>
        <p:nvSpPr>
          <p:cNvPr id="667" name="OpenMinted in action"/>
          <p:cNvSpPr txBox="1">
            <a:spLocks noGrp="1"/>
          </p:cNvSpPr>
          <p:nvPr>
            <p:ph type="body" idx="13"/>
          </p:nvPr>
        </p:nvSpPr>
        <p:spPr>
          <a:xfrm>
            <a:off x="819064" y="3108989"/>
            <a:ext cx="7505873" cy="1097223"/>
          </a:xfrm>
          <a:prstGeom prst="rect">
            <a:avLst/>
          </a:prstGeom>
        </p:spPr>
        <p:txBody>
          <a:bodyPr/>
          <a:lstStyle/>
          <a:p>
            <a:r>
              <a:rPr lang="en-US" dirty="0"/>
              <a:t>Next steps</a:t>
            </a:r>
            <a:endParaRPr dirty="0"/>
          </a:p>
        </p:txBody>
      </p:sp>
      <p:sp>
        <p:nvSpPr>
          <p:cNvPr id="668" name="Line"/>
          <p:cNvSpPr/>
          <p:nvPr/>
        </p:nvSpPr>
        <p:spPr>
          <a:xfrm flipH="1" flipV="1">
            <a:off x="819064" y="2228184"/>
            <a:ext cx="7505872" cy="1"/>
          </a:xfrm>
          <a:prstGeom prst="line">
            <a:avLst/>
          </a:prstGeom>
          <a:ln w="38100">
            <a:solidFill>
              <a:srgbClr val="00B9B3"/>
            </a:solidFill>
            <a:miter lim="400000"/>
          </a:ln>
        </p:spPr>
        <p:txBody>
          <a:bodyPr lIns="35718" tIns="35718" rIns="35718" bIns="35718" anchor="ctr"/>
          <a:lstStyle/>
          <a:p>
            <a:pPr>
              <a:defRPr sz="1800"/>
            </a:pPr>
            <a:endParaRPr/>
          </a:p>
        </p:txBody>
      </p:sp>
      <p:sp>
        <p:nvSpPr>
          <p:cNvPr id="669" name="Line"/>
          <p:cNvSpPr/>
          <p:nvPr/>
        </p:nvSpPr>
        <p:spPr>
          <a:xfrm flipH="1" flipV="1">
            <a:off x="819064" y="5087015"/>
            <a:ext cx="7505872" cy="1"/>
          </a:xfrm>
          <a:prstGeom prst="line">
            <a:avLst/>
          </a:prstGeom>
          <a:ln w="38100">
            <a:solidFill>
              <a:srgbClr val="00B9B3"/>
            </a:solidFill>
            <a:miter lim="400000"/>
          </a:ln>
        </p:spPr>
        <p:txBody>
          <a:bodyPr lIns="35718" tIns="35718" rIns="35718" bIns="35718" anchor="ctr"/>
          <a:lstStyle/>
          <a:p>
            <a:pPr>
              <a:defRPr sz="1800"/>
            </a:pPr>
            <a:endParaRPr/>
          </a:p>
        </p:txBody>
      </p:sp>
      <p:sp>
        <p:nvSpPr>
          <p:cNvPr id="670" name="PART v"/>
          <p:cNvSpPr txBox="1">
            <a:spLocks noGrp="1"/>
          </p:cNvSpPr>
          <p:nvPr>
            <p:ph type="body" idx="14"/>
          </p:nvPr>
        </p:nvSpPr>
        <p:spPr>
          <a:xfrm>
            <a:off x="819064" y="1468098"/>
            <a:ext cx="7505873" cy="464743"/>
          </a:xfrm>
          <a:prstGeom prst="rect">
            <a:avLst/>
          </a:prstGeom>
        </p:spPr>
        <p:txBody>
          <a:bodyPr/>
          <a:lstStyle/>
          <a:p>
            <a:r>
              <a:rPr dirty="0"/>
              <a:t>PART </a:t>
            </a:r>
            <a:r>
              <a:rPr dirty="0" err="1"/>
              <a:t>v</a:t>
            </a:r>
            <a:r>
              <a:rPr lang="en-US" dirty="0" err="1"/>
              <a:t>I</a:t>
            </a:r>
            <a:endParaRPr dirty="0"/>
          </a:p>
        </p:txBody>
      </p:sp>
      <p:pic>
        <p:nvPicPr>
          <p:cNvPr id="671" name="Image" descr="Image"/>
          <p:cNvPicPr>
            <a:picLocks noChangeAspect="1"/>
          </p:cNvPicPr>
          <p:nvPr/>
        </p:nvPicPr>
        <p:blipFill>
          <a:blip r:embed="rId3"/>
          <a:stretch>
            <a:fillRect/>
          </a:stretch>
        </p:blipFill>
        <p:spPr>
          <a:xfrm>
            <a:off x="6845300" y="6815874"/>
            <a:ext cx="391625" cy="363653"/>
          </a:xfrm>
          <a:prstGeom prst="rect">
            <a:avLst/>
          </a:prstGeom>
          <a:ln w="3175">
            <a:miter lim="400000"/>
          </a:ln>
        </p:spPr>
      </p:pic>
      <p:sp>
        <p:nvSpPr>
          <p:cNvPr id="672" name="@openminted_eu"/>
          <p:cNvSpPr txBox="1"/>
          <p:nvPr/>
        </p:nvSpPr>
        <p:spPr>
          <a:xfrm>
            <a:off x="7289800" y="6815931"/>
            <a:ext cx="1704194" cy="3635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a:spcBef>
                <a:spcPts val="1200"/>
              </a:spcBef>
              <a:defRPr sz="1900">
                <a:solidFill>
                  <a:srgbClr val="FFFFFF"/>
                </a:solidFill>
                <a:latin typeface="Roboto Condensed Light"/>
                <a:ea typeface="Roboto Condensed Light"/>
                <a:cs typeface="Roboto Condensed Light"/>
                <a:sym typeface="Roboto Condensed Light"/>
              </a:defRPr>
            </a:lvl1pPr>
          </a:lstStyle>
          <a:p>
            <a:r>
              <a:t>@openminted_eu</a:t>
            </a:r>
          </a:p>
        </p:txBody>
      </p:sp>
    </p:spTree>
    <p:extLst>
      <p:ext uri="{BB962C8B-B14F-4D97-AF65-F5344CB8AC3E}">
        <p14:creationId xmlns:p14="http://schemas.microsoft.com/office/powerpoint/2010/main" val="2481862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Blue BG_3.jpg" descr="Blue BG_3.jpg"/>
          <p:cNvPicPr>
            <a:picLocks noChangeAspect="1"/>
          </p:cNvPicPr>
          <p:nvPr/>
        </p:nvPicPr>
        <p:blipFill>
          <a:blip r:embed="rId2"/>
          <a:stretch>
            <a:fillRect/>
          </a:stretch>
        </p:blipFill>
        <p:spPr>
          <a:xfrm>
            <a:off x="0" y="-1053"/>
            <a:ext cx="9144000" cy="7315201"/>
          </a:xfrm>
          <a:prstGeom prst="rect">
            <a:avLst/>
          </a:prstGeom>
          <a:ln w="3175">
            <a:miter lim="400000"/>
          </a:ln>
        </p:spPr>
      </p:pic>
      <p:sp>
        <p:nvSpPr>
          <p:cNvPr id="465" name="The problem"/>
          <p:cNvSpPr txBox="1">
            <a:spLocks noGrp="1"/>
          </p:cNvSpPr>
          <p:nvPr>
            <p:ph type="body" idx="13"/>
          </p:nvPr>
        </p:nvSpPr>
        <p:spPr>
          <a:xfrm>
            <a:off x="819064" y="2628858"/>
            <a:ext cx="7505873" cy="2057486"/>
          </a:xfrm>
          <a:prstGeom prst="rect">
            <a:avLst/>
          </a:prstGeom>
        </p:spPr>
        <p:txBody>
          <a:bodyPr>
            <a:normAutofit/>
          </a:bodyPr>
          <a:lstStyle/>
          <a:p>
            <a:r>
              <a:rPr lang="en-US" dirty="0"/>
              <a:t>European open science cloud</a:t>
            </a:r>
            <a:endParaRPr dirty="0"/>
          </a:p>
        </p:txBody>
      </p:sp>
      <p:sp>
        <p:nvSpPr>
          <p:cNvPr id="466" name="Line"/>
          <p:cNvSpPr/>
          <p:nvPr/>
        </p:nvSpPr>
        <p:spPr>
          <a:xfrm flipH="1" flipV="1">
            <a:off x="819064" y="2228184"/>
            <a:ext cx="7505872" cy="1"/>
          </a:xfrm>
          <a:prstGeom prst="line">
            <a:avLst/>
          </a:prstGeom>
          <a:ln w="38100">
            <a:solidFill>
              <a:srgbClr val="00B9B3"/>
            </a:solidFill>
            <a:miter lim="400000"/>
          </a:ln>
        </p:spPr>
        <p:txBody>
          <a:bodyPr lIns="35718" tIns="35718" rIns="35718" bIns="35718" anchor="ctr"/>
          <a:lstStyle/>
          <a:p>
            <a:pPr>
              <a:defRPr sz="1800"/>
            </a:pPr>
            <a:endParaRPr/>
          </a:p>
        </p:txBody>
      </p:sp>
      <p:sp>
        <p:nvSpPr>
          <p:cNvPr id="467" name="Line"/>
          <p:cNvSpPr/>
          <p:nvPr/>
        </p:nvSpPr>
        <p:spPr>
          <a:xfrm flipH="1" flipV="1">
            <a:off x="819064" y="5087015"/>
            <a:ext cx="7505872" cy="1"/>
          </a:xfrm>
          <a:prstGeom prst="line">
            <a:avLst/>
          </a:prstGeom>
          <a:ln w="38100">
            <a:solidFill>
              <a:srgbClr val="00B9B3"/>
            </a:solidFill>
            <a:miter lim="400000"/>
          </a:ln>
        </p:spPr>
        <p:txBody>
          <a:bodyPr lIns="35718" tIns="35718" rIns="35718" bIns="35718" anchor="ctr"/>
          <a:lstStyle/>
          <a:p>
            <a:pPr>
              <a:defRPr sz="1800"/>
            </a:pPr>
            <a:endParaRPr/>
          </a:p>
        </p:txBody>
      </p:sp>
      <p:sp>
        <p:nvSpPr>
          <p:cNvPr id="468" name="PART I"/>
          <p:cNvSpPr txBox="1">
            <a:spLocks noGrp="1"/>
          </p:cNvSpPr>
          <p:nvPr>
            <p:ph type="body" idx="14"/>
          </p:nvPr>
        </p:nvSpPr>
        <p:spPr>
          <a:prstGeom prst="rect">
            <a:avLst/>
          </a:prstGeom>
        </p:spPr>
        <p:txBody>
          <a:bodyPr/>
          <a:lstStyle/>
          <a:p>
            <a:r>
              <a:t>PART I</a:t>
            </a:r>
          </a:p>
        </p:txBody>
      </p:sp>
      <p:pic>
        <p:nvPicPr>
          <p:cNvPr id="469" name="Image" descr="Image"/>
          <p:cNvPicPr>
            <a:picLocks noChangeAspect="1"/>
          </p:cNvPicPr>
          <p:nvPr/>
        </p:nvPicPr>
        <p:blipFill>
          <a:blip r:embed="rId3"/>
          <a:stretch>
            <a:fillRect/>
          </a:stretch>
        </p:blipFill>
        <p:spPr>
          <a:xfrm>
            <a:off x="6845300" y="6815874"/>
            <a:ext cx="391625" cy="363653"/>
          </a:xfrm>
          <a:prstGeom prst="rect">
            <a:avLst/>
          </a:prstGeom>
          <a:ln w="3175">
            <a:miter lim="400000"/>
          </a:ln>
        </p:spPr>
      </p:pic>
      <p:sp>
        <p:nvSpPr>
          <p:cNvPr id="470" name="@openminted_eu"/>
          <p:cNvSpPr txBox="1"/>
          <p:nvPr/>
        </p:nvSpPr>
        <p:spPr>
          <a:xfrm>
            <a:off x="7289800" y="6815931"/>
            <a:ext cx="1704194" cy="3635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a:spcBef>
                <a:spcPts val="1200"/>
              </a:spcBef>
              <a:defRPr sz="1900">
                <a:solidFill>
                  <a:srgbClr val="FFFFFF"/>
                </a:solidFill>
                <a:latin typeface="Roboto Condensed Light"/>
                <a:ea typeface="Roboto Condensed Light"/>
                <a:cs typeface="Roboto Condensed Light"/>
                <a:sym typeface="Roboto Condensed Light"/>
              </a:defRPr>
            </a:lvl1pPr>
          </a:lstStyle>
          <a:p>
            <a:r>
              <a:t>@openminted_eu</a:t>
            </a:r>
          </a:p>
        </p:txBody>
      </p:sp>
      <p:pic>
        <p:nvPicPr>
          <p:cNvPr id="9" name="Picture 8">
            <a:extLst>
              <a:ext uri="{FF2B5EF4-FFF2-40B4-BE49-F238E27FC236}">
                <a16:creationId xmlns:a16="http://schemas.microsoft.com/office/drawing/2014/main" id="{64D367AA-2055-854C-9247-846D1431562F}"/>
              </a:ext>
            </a:extLst>
          </p:cNvPr>
          <p:cNvPicPr>
            <a:picLocks noChangeAspect="1"/>
          </p:cNvPicPr>
          <p:nvPr/>
        </p:nvPicPr>
        <p:blipFill rotWithShape="1">
          <a:blip r:embed="rId4">
            <a:extLst>
              <a:ext uri="{28A0092B-C50C-407E-A947-70E740481C1C}">
                <a14:useLocalDpi xmlns:a14="http://schemas.microsoft.com/office/drawing/2010/main" val="0"/>
              </a:ext>
            </a:extLst>
          </a:blip>
          <a:srcRect l="-2129" t="-7379" r="-3378" b="-8065"/>
          <a:stretch/>
        </p:blipFill>
        <p:spPr>
          <a:xfrm>
            <a:off x="3669792" y="5724097"/>
            <a:ext cx="2450267" cy="952969"/>
          </a:xfrm>
          <a:prstGeom prst="rect">
            <a:avLst/>
          </a:prstGeom>
          <a:solidFill>
            <a:schemeClr val="bg1"/>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7461045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57F30D-BF8E-9845-86D3-5E3E789DEB36}"/>
              </a:ext>
            </a:extLst>
          </p:cNvPr>
          <p:cNvSpPr>
            <a:spLocks noGrp="1"/>
          </p:cNvSpPr>
          <p:nvPr>
            <p:ph type="body" sz="quarter" idx="13"/>
          </p:nvPr>
        </p:nvSpPr>
        <p:spPr>
          <a:xfrm>
            <a:off x="715489" y="446525"/>
            <a:ext cx="7713021" cy="699998"/>
          </a:xfrm>
        </p:spPr>
        <p:txBody>
          <a:bodyPr/>
          <a:lstStyle/>
          <a:p>
            <a:r>
              <a:rPr lang="en-US" dirty="0"/>
              <a:t>What we aim for</a:t>
            </a:r>
            <a:endParaRPr lang="el-GR" dirty="0"/>
          </a:p>
        </p:txBody>
      </p:sp>
      <p:sp>
        <p:nvSpPr>
          <p:cNvPr id="9" name="Text Placeholder 8">
            <a:extLst>
              <a:ext uri="{FF2B5EF4-FFF2-40B4-BE49-F238E27FC236}">
                <a16:creationId xmlns:a16="http://schemas.microsoft.com/office/drawing/2014/main" id="{EC60DF03-B7E4-A54A-9171-4B64A88087FD}"/>
              </a:ext>
            </a:extLst>
          </p:cNvPr>
          <p:cNvSpPr>
            <a:spLocks noGrp="1"/>
          </p:cNvSpPr>
          <p:nvPr>
            <p:ph type="body" idx="14"/>
          </p:nvPr>
        </p:nvSpPr>
        <p:spPr>
          <a:xfrm>
            <a:off x="715489" y="1446923"/>
            <a:ext cx="7713022" cy="4917302"/>
          </a:xfrm>
        </p:spPr>
        <p:txBody>
          <a:bodyPr>
            <a:normAutofit/>
          </a:bodyPr>
          <a:lstStyle/>
          <a:p>
            <a:pPr algn="l">
              <a:spcAft>
                <a:spcPts val="1800"/>
              </a:spcAft>
            </a:pPr>
            <a:r>
              <a:rPr lang="en-GB" b="1" dirty="0">
                <a:solidFill>
                  <a:srgbClr val="03B9B3"/>
                </a:solidFill>
                <a:latin typeface="Roboto Condensed Light" panose="02000000000000000000" pitchFamily="2" charset="0"/>
                <a:ea typeface="Roboto Condensed Light" panose="02000000000000000000" pitchFamily="2" charset="0"/>
                <a:cs typeface="Roboto Condensed Light" panose="02000000000000000000" pitchFamily="2" charset="0"/>
              </a:rPr>
              <a:t>A pre-registry for EOSC  </a:t>
            </a: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allow  sharing of services and content</a:t>
            </a:r>
          </a:p>
          <a:p>
            <a:pPr algn="l">
              <a:spcAft>
                <a:spcPts val="2400"/>
              </a:spcAft>
            </a:pP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With </a:t>
            </a:r>
            <a:r>
              <a:rPr lang="en-GB" b="1" dirty="0">
                <a:solidFill>
                  <a:srgbClr val="03B9B3"/>
                </a:solidFill>
                <a:latin typeface="Roboto Condensed Light" panose="02000000000000000000" pitchFamily="2" charset="0"/>
                <a:ea typeface="Roboto Condensed Light" panose="02000000000000000000" pitchFamily="2" charset="0"/>
                <a:cs typeface="Roboto Condensed Light" panose="02000000000000000000" pitchFamily="2" charset="0"/>
              </a:rPr>
              <a:t>openness and transparency </a:t>
            </a: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in the </a:t>
            </a:r>
            <a:r>
              <a:rPr lang="en-GB" b="1" dirty="0" err="1">
                <a:latin typeface="Roboto Condensed Light" panose="02000000000000000000" pitchFamily="2" charset="0"/>
                <a:ea typeface="Roboto Condensed Light" panose="02000000000000000000" pitchFamily="2" charset="0"/>
                <a:cs typeface="Roboto Condensed Light" panose="02000000000000000000" pitchFamily="2" charset="0"/>
              </a:rPr>
              <a:t>center</a:t>
            </a:r>
            <a:endPar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endParaRPr>
          </a:p>
          <a:p>
            <a:pPr algn="l">
              <a:spcAft>
                <a:spcPts val="2400"/>
              </a:spcAft>
            </a:pPr>
            <a:r>
              <a:rPr lang="en-GB" b="1" dirty="0">
                <a:solidFill>
                  <a:srgbClr val="03B9B3"/>
                </a:solidFill>
                <a:latin typeface="Roboto Condensed Light" panose="02000000000000000000" pitchFamily="2" charset="0"/>
                <a:ea typeface="Roboto Condensed Light" panose="02000000000000000000" pitchFamily="2" charset="0"/>
                <a:cs typeface="Roboto Condensed Light" panose="02000000000000000000" pitchFamily="2" charset="0"/>
              </a:rPr>
              <a:t>A hub </a:t>
            </a:r>
            <a:r>
              <a:rPr lang="en-GB" b="1" dirty="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rPr>
              <a:t>to link to external services</a:t>
            </a:r>
          </a:p>
          <a:p>
            <a:pPr algn="l">
              <a:spcAft>
                <a:spcPts val="2400"/>
              </a:spcAft>
            </a:pPr>
            <a:r>
              <a:rPr lang="en-GB" b="1" dirty="0" err="1">
                <a:solidFill>
                  <a:srgbClr val="03B9B3"/>
                </a:solidFill>
                <a:latin typeface="Roboto Condensed Light" panose="02000000000000000000" pitchFamily="2" charset="0"/>
                <a:ea typeface="Roboto Condensed Light" panose="02000000000000000000" pitchFamily="2" charset="0"/>
                <a:cs typeface="Roboto Condensed Light" panose="02000000000000000000" pitchFamily="2" charset="0"/>
              </a:rPr>
              <a:t>RoP</a:t>
            </a:r>
            <a:r>
              <a:rPr lang="en-GB" b="1" dirty="0">
                <a:solidFill>
                  <a:srgbClr val="03B9B3"/>
                </a:solidFill>
                <a:latin typeface="Roboto Condensed Light" panose="02000000000000000000" pitchFamily="2" charset="0"/>
                <a:ea typeface="Roboto Condensed Light" panose="02000000000000000000" pitchFamily="2" charset="0"/>
                <a:cs typeface="Roboto Condensed Light" panose="02000000000000000000" pitchFamily="2" charset="0"/>
              </a:rPr>
              <a:t> based </a:t>
            </a: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for data portability, IPR, SLAs, cloud security…</a:t>
            </a:r>
          </a:p>
          <a:p>
            <a:pPr algn="l">
              <a:spcAft>
                <a:spcPts val="2400"/>
              </a:spcAft>
            </a:pPr>
            <a:r>
              <a:rPr lang="en-GB" b="1" dirty="0">
                <a:solidFill>
                  <a:srgbClr val="03B9B3"/>
                </a:solidFill>
                <a:latin typeface="Roboto Condensed Light" panose="02000000000000000000" pitchFamily="2" charset="0"/>
                <a:ea typeface="Roboto Condensed Light" panose="02000000000000000000" pitchFamily="2" charset="0"/>
                <a:cs typeface="Roboto Condensed Light" panose="02000000000000000000" pitchFamily="2" charset="0"/>
              </a:rPr>
              <a:t>User-oriented </a:t>
            </a: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providing end-to-end solutions</a:t>
            </a:r>
          </a:p>
          <a:p>
            <a:pPr algn="l">
              <a:spcAft>
                <a:spcPts val="2400"/>
              </a:spcAft>
            </a:pP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National/thematic installations for a </a:t>
            </a:r>
            <a:r>
              <a:rPr lang="en-GB" b="1" dirty="0">
                <a:solidFill>
                  <a:srgbClr val="03B9B3"/>
                </a:solidFill>
                <a:latin typeface="Roboto Condensed Light" panose="02000000000000000000" pitchFamily="2" charset="0"/>
                <a:ea typeface="Roboto Condensed Light" panose="02000000000000000000" pitchFamily="2" charset="0"/>
                <a:cs typeface="Roboto Condensed Light" panose="02000000000000000000" pitchFamily="2" charset="0"/>
              </a:rPr>
              <a:t>commons approach</a:t>
            </a:r>
          </a:p>
          <a:p>
            <a:pPr algn="l">
              <a:spcAft>
                <a:spcPts val="2400"/>
              </a:spcAft>
            </a:pP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Steered by a </a:t>
            </a:r>
            <a:r>
              <a:rPr lang="en-GB" b="1" dirty="0">
                <a:solidFill>
                  <a:srgbClr val="03B9B3"/>
                </a:solidFill>
                <a:latin typeface="Roboto Condensed Light" panose="02000000000000000000" pitchFamily="2" charset="0"/>
                <a:ea typeface="Roboto Condensed Light" panose="02000000000000000000" pitchFamily="2" charset="0"/>
                <a:cs typeface="Roboto Condensed Light" panose="02000000000000000000" pitchFamily="2" charset="0"/>
              </a:rPr>
              <a:t>community based governance </a:t>
            </a: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structure</a:t>
            </a:r>
          </a:p>
        </p:txBody>
      </p:sp>
      <p:sp>
        <p:nvSpPr>
          <p:cNvPr id="10" name="Text Placeholder 9">
            <a:extLst>
              <a:ext uri="{FF2B5EF4-FFF2-40B4-BE49-F238E27FC236}">
                <a16:creationId xmlns:a16="http://schemas.microsoft.com/office/drawing/2014/main" id="{D1235873-FF09-2C48-95C0-E77E14886D73}"/>
              </a:ext>
            </a:extLst>
          </p:cNvPr>
          <p:cNvSpPr>
            <a:spLocks noGrp="1"/>
          </p:cNvSpPr>
          <p:nvPr>
            <p:ph type="body" sz="quarter" idx="15"/>
          </p:nvPr>
        </p:nvSpPr>
        <p:spPr>
          <a:xfrm>
            <a:off x="4311466" y="6745555"/>
            <a:ext cx="3105334" cy="246284"/>
          </a:xfrm>
        </p:spPr>
        <p:txBody>
          <a:bodyPr/>
          <a:lstStyle/>
          <a:p>
            <a:r>
              <a:rPr lang="en-US" dirty="0"/>
              <a:t>VISA TM | NOV 15,2019 | PARIS</a:t>
            </a:r>
          </a:p>
        </p:txBody>
      </p:sp>
      <p:sp>
        <p:nvSpPr>
          <p:cNvPr id="5" name="A bridge between text miners to domain researchers">
            <a:extLst>
              <a:ext uri="{FF2B5EF4-FFF2-40B4-BE49-F238E27FC236}">
                <a16:creationId xmlns:a16="http://schemas.microsoft.com/office/drawing/2014/main" id="{3C396610-D7E7-1142-A887-4DD5A065BEE0}"/>
              </a:ext>
            </a:extLst>
          </p:cNvPr>
          <p:cNvSpPr txBox="1"/>
          <p:nvPr/>
        </p:nvSpPr>
        <p:spPr>
          <a:xfrm>
            <a:off x="-1" y="6090246"/>
            <a:ext cx="9144000" cy="915748"/>
          </a:xfrm>
          <a:prstGeom prst="rect">
            <a:avLst/>
          </a:prstGeom>
          <a:solidFill>
            <a:srgbClr val="024FBA"/>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normAutofit/>
          </a:bodyPr>
          <a:lstStyle>
            <a:lvl1pPr>
              <a:defRPr sz="3000" b="1">
                <a:solidFill>
                  <a:schemeClr val="accent5"/>
                </a:solidFill>
                <a:latin typeface="Roboto Condensed"/>
                <a:ea typeface="Roboto Condensed"/>
                <a:cs typeface="Roboto Condensed"/>
                <a:sym typeface="Roboto Condensed"/>
              </a:defRPr>
            </a:lvl1pPr>
          </a:lstStyle>
          <a:p>
            <a:r>
              <a:rPr lang="en-US" dirty="0">
                <a:solidFill>
                  <a:schemeClr val="bg1"/>
                </a:solidFill>
                <a:latin typeface="Bebas Neue Book" pitchFamily="2" charset="77"/>
              </a:rPr>
              <a:t>Robustness, performance, closing the open science loop</a:t>
            </a:r>
            <a:endParaRPr dirty="0">
              <a:solidFill>
                <a:schemeClr val="bg1"/>
              </a:solidFill>
              <a:latin typeface="Bebas Neue Book" pitchFamily="2" charset="77"/>
            </a:endParaRPr>
          </a:p>
        </p:txBody>
      </p:sp>
    </p:spTree>
    <p:extLst>
      <p:ext uri="{BB962C8B-B14F-4D97-AF65-F5344CB8AC3E}">
        <p14:creationId xmlns:p14="http://schemas.microsoft.com/office/powerpoint/2010/main" val="22181075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CB4287-A814-8641-B7F6-885FFF2555B9}"/>
              </a:ext>
            </a:extLst>
          </p:cNvPr>
          <p:cNvSpPr>
            <a:spLocks noGrp="1"/>
          </p:cNvSpPr>
          <p:nvPr>
            <p:ph type="body" sz="quarter" idx="1"/>
          </p:nvPr>
        </p:nvSpPr>
        <p:spPr/>
        <p:txBody>
          <a:bodyPr/>
          <a:lstStyle/>
          <a:p>
            <a:r>
              <a:rPr lang="en-US" dirty="0"/>
              <a:t>TOWARDS A COMMONS - EOSC</a:t>
            </a:r>
            <a:endParaRPr lang="el-GR" dirty="0"/>
          </a:p>
        </p:txBody>
      </p:sp>
      <p:sp>
        <p:nvSpPr>
          <p:cNvPr id="4" name="Text Placeholder 3">
            <a:extLst>
              <a:ext uri="{FF2B5EF4-FFF2-40B4-BE49-F238E27FC236}">
                <a16:creationId xmlns:a16="http://schemas.microsoft.com/office/drawing/2014/main" id="{8FD8DC51-92C6-4C4E-BBE3-687579EF6798}"/>
              </a:ext>
            </a:extLst>
          </p:cNvPr>
          <p:cNvSpPr>
            <a:spLocks noGrp="1"/>
          </p:cNvSpPr>
          <p:nvPr>
            <p:ph type="body" sz="quarter" idx="14"/>
          </p:nvPr>
        </p:nvSpPr>
        <p:spPr/>
        <p:txBody>
          <a:bodyPr>
            <a:normAutofit/>
          </a:bodyPr>
          <a:lstStyle/>
          <a:p>
            <a:pPr algn="r">
              <a:lnSpc>
                <a:spcPct val="80000"/>
              </a:lnSpc>
            </a:pPr>
            <a:r>
              <a:rPr lang="en-US" sz="1400" dirty="0">
                <a:solidFill>
                  <a:srgbClr val="53585F"/>
                </a:solidFill>
                <a:latin typeface="Bebas Neue Regular"/>
                <a:sym typeface="Bebas Neue Regular"/>
              </a:rPr>
              <a:t>VISA TM | NOV 15,2019 | PARIS</a:t>
            </a:r>
          </a:p>
        </p:txBody>
      </p:sp>
      <p:pic>
        <p:nvPicPr>
          <p:cNvPr id="5" name="Picture 4">
            <a:extLst>
              <a:ext uri="{FF2B5EF4-FFF2-40B4-BE49-F238E27FC236}">
                <a16:creationId xmlns:a16="http://schemas.microsoft.com/office/drawing/2014/main" id="{949C352E-F41A-FA44-B3AE-3DE746C8BAF4}"/>
              </a:ext>
            </a:extLst>
          </p:cNvPr>
          <p:cNvPicPr/>
          <p:nvPr/>
        </p:nvPicPr>
        <p:blipFill rotWithShape="1">
          <a:blip r:embed="rId2" cstate="print">
            <a:extLst>
              <a:ext uri="{28A0092B-C50C-407E-A947-70E740481C1C}">
                <a14:useLocalDpi xmlns:a14="http://schemas.microsoft.com/office/drawing/2010/main" val="0"/>
              </a:ext>
            </a:extLst>
          </a:blip>
          <a:srcRect t="13821" b="2314"/>
          <a:stretch/>
        </p:blipFill>
        <p:spPr bwMode="auto">
          <a:xfrm>
            <a:off x="2815" y="1800379"/>
            <a:ext cx="9141185" cy="4803648"/>
          </a:xfrm>
          <a:prstGeom prst="rect">
            <a:avLst/>
          </a:prstGeom>
          <a:ln>
            <a:noFill/>
          </a:ln>
          <a:extLst>
            <a:ext uri="{53640926-AAD7-44D8-BBD7-CCE9431645EC}">
              <a14:shadowObscured xmlns:a14="http://schemas.microsoft.com/office/drawing/2010/main"/>
            </a:ext>
          </a:extLst>
        </p:spPr>
      </p:pic>
      <p:pic>
        <p:nvPicPr>
          <p:cNvPr id="7" name="Picture 6" descr="A screenshot of a cell phone&#10;&#10;Description automatically generated">
            <a:extLst>
              <a:ext uri="{FF2B5EF4-FFF2-40B4-BE49-F238E27FC236}">
                <a16:creationId xmlns:a16="http://schemas.microsoft.com/office/drawing/2014/main" id="{E97FFE04-E510-2147-8BAB-E2881A4AA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531" y="1222599"/>
            <a:ext cx="1971040" cy="1081230"/>
          </a:xfrm>
          <a:prstGeom prst="rect">
            <a:avLst/>
          </a:prstGeom>
          <a:ln>
            <a:noFill/>
          </a:ln>
          <a:effectLst>
            <a:outerShdw blurRad="292100" dist="139700" dir="2700000" algn="tl" rotWithShape="0">
              <a:srgbClr val="333333">
                <a:alpha val="65000"/>
              </a:srgbClr>
            </a:outerShdw>
          </a:effectLst>
        </p:spPr>
      </p:pic>
      <p:sp>
        <p:nvSpPr>
          <p:cNvPr id="8" name="Up Arrow 7">
            <a:extLst>
              <a:ext uri="{FF2B5EF4-FFF2-40B4-BE49-F238E27FC236}">
                <a16:creationId xmlns:a16="http://schemas.microsoft.com/office/drawing/2014/main" id="{4076A2C5-CBAE-C84E-BA0E-DD843BB9BD29}"/>
              </a:ext>
            </a:extLst>
          </p:cNvPr>
          <p:cNvSpPr/>
          <p:nvPr/>
        </p:nvSpPr>
        <p:spPr>
          <a:xfrm>
            <a:off x="5193792" y="2436012"/>
            <a:ext cx="385571" cy="880212"/>
          </a:xfrm>
          <a:prstGeom prst="upArrow">
            <a:avLst/>
          </a:prstGeom>
          <a:solidFill>
            <a:srgbClr val="03B9B3"/>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l-GR" sz="18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4480471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 name="Petrol BG.jpg" descr="Petrol BG.jpg"/>
          <p:cNvPicPr>
            <a:picLocks noChangeAspect="1"/>
          </p:cNvPicPr>
          <p:nvPr/>
        </p:nvPicPr>
        <p:blipFill>
          <a:blip r:embed="rId2"/>
          <a:stretch>
            <a:fillRect/>
          </a:stretch>
        </p:blipFill>
        <p:spPr>
          <a:xfrm rot="10800000" flipH="1">
            <a:off x="2421" y="0"/>
            <a:ext cx="9144001" cy="7315201"/>
          </a:xfrm>
          <a:prstGeom prst="rect">
            <a:avLst/>
          </a:prstGeom>
          <a:ln w="3175">
            <a:miter lim="400000"/>
          </a:ln>
        </p:spPr>
      </p:pic>
      <p:sp>
        <p:nvSpPr>
          <p:cNvPr id="690" name="THANK YOU!"/>
          <p:cNvSpPr txBox="1">
            <a:spLocks noGrp="1"/>
          </p:cNvSpPr>
          <p:nvPr>
            <p:ph type="body" idx="13"/>
          </p:nvPr>
        </p:nvSpPr>
        <p:spPr>
          <a:xfrm>
            <a:off x="2668510" y="3020166"/>
            <a:ext cx="4077530" cy="1013930"/>
          </a:xfrm>
          <a:prstGeom prst="rect">
            <a:avLst/>
          </a:prstGeom>
        </p:spPr>
        <p:txBody>
          <a:bodyPr/>
          <a:lstStyle/>
          <a:p>
            <a:pPr algn="ctr"/>
            <a:r>
              <a:rPr sz="7200" dirty="0"/>
              <a:t>THANK YOU!</a:t>
            </a:r>
          </a:p>
        </p:txBody>
      </p:sp>
      <p:sp>
        <p:nvSpPr>
          <p:cNvPr id="691" name="Questions?"/>
          <p:cNvSpPr txBox="1"/>
          <p:nvPr/>
        </p:nvSpPr>
        <p:spPr>
          <a:xfrm>
            <a:off x="1098037" y="4334021"/>
            <a:ext cx="7118614" cy="16865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lstStyle>
            <a:lvl1pPr>
              <a:lnSpc>
                <a:spcPct val="80000"/>
              </a:lnSpc>
              <a:defRPr sz="3800">
                <a:solidFill>
                  <a:srgbClr val="FFFFFF"/>
                </a:solidFill>
                <a:latin typeface="Bebas Neue Regular"/>
                <a:ea typeface="Bebas Neue Regular"/>
                <a:cs typeface="Bebas Neue Regular"/>
                <a:sym typeface="Bebas Neue Regular"/>
              </a:defRPr>
            </a:lvl1pPr>
          </a:lstStyle>
          <a:p>
            <a:r>
              <a:rPr sz="4800" dirty="0">
                <a:solidFill>
                  <a:schemeClr val="bg1"/>
                </a:solidFill>
                <a:latin typeface="Bebas Neue" pitchFamily="2" charset="77"/>
              </a:rPr>
              <a:t>Questions?</a:t>
            </a:r>
          </a:p>
        </p:txBody>
      </p:sp>
      <p:sp>
        <p:nvSpPr>
          <p:cNvPr id="692" name="Natalia Manola…"/>
          <p:cNvSpPr txBox="1">
            <a:spLocks noGrp="1"/>
          </p:cNvSpPr>
          <p:nvPr>
            <p:ph type="body" idx="14"/>
          </p:nvPr>
        </p:nvSpPr>
        <p:spPr>
          <a:xfrm>
            <a:off x="3200583" y="5704711"/>
            <a:ext cx="3105334" cy="1013081"/>
          </a:xfrm>
          <a:prstGeom prst="rect">
            <a:avLst/>
          </a:prstGeom>
        </p:spPr>
        <p:txBody>
          <a:bodyPr/>
          <a:lstStyle/>
          <a:p>
            <a:pPr algn="ctr">
              <a:lnSpc>
                <a:spcPct val="100000"/>
              </a:lnSpc>
              <a:defRPr>
                <a:solidFill>
                  <a:srgbClr val="0055B9"/>
                </a:solidFill>
                <a:latin typeface="Bebas Neue Regular"/>
                <a:ea typeface="Bebas Neue Regular"/>
                <a:cs typeface="Bebas Neue Regular"/>
                <a:sym typeface="Bebas Neue Regular"/>
              </a:defRPr>
            </a:pPr>
            <a:r>
              <a:rPr sz="2400" dirty="0"/>
              <a:t>Natalia </a:t>
            </a:r>
            <a:r>
              <a:rPr sz="2400" dirty="0" err="1"/>
              <a:t>Manola</a:t>
            </a:r>
            <a:endParaRPr sz="2400" dirty="0"/>
          </a:p>
          <a:p>
            <a:pPr algn="ctr">
              <a:defRPr>
                <a:solidFill>
                  <a:srgbClr val="0055B9"/>
                </a:solidFill>
                <a:latin typeface="Bebas Neue Regular"/>
                <a:ea typeface="Bebas Neue Regular"/>
                <a:cs typeface="Bebas Neue Regular"/>
                <a:sym typeface="Bebas Neue Regular"/>
              </a:defRPr>
            </a:pPr>
            <a:r>
              <a:rPr dirty="0">
                <a:latin typeface="Roboto Condensed Light" panose="02000000000000000000" pitchFamily="2" charset="0"/>
                <a:ea typeface="Roboto Condensed Light" panose="02000000000000000000" pitchFamily="2" charset="0"/>
                <a:cs typeface="Roboto Condensed Light" panose="02000000000000000000" pitchFamily="2" charset="0"/>
                <a:hlinkClick r:id="rId3"/>
              </a:rPr>
              <a:t>natalia@di.uoa.gr</a:t>
            </a:r>
          </a:p>
        </p:txBody>
      </p:sp>
      <p:pic>
        <p:nvPicPr>
          <p:cNvPr id="693" name="Image" descr="Image"/>
          <p:cNvPicPr>
            <a:picLocks noChangeAspect="1"/>
          </p:cNvPicPr>
          <p:nvPr/>
        </p:nvPicPr>
        <p:blipFill>
          <a:blip r:embed="rId4"/>
          <a:stretch>
            <a:fillRect/>
          </a:stretch>
        </p:blipFill>
        <p:spPr>
          <a:xfrm>
            <a:off x="3100280" y="827320"/>
            <a:ext cx="2943440" cy="363653"/>
          </a:xfrm>
          <a:prstGeom prst="rect">
            <a:avLst/>
          </a:prstGeom>
          <a:ln w="3175">
            <a:miter lim="400000"/>
          </a:ln>
        </p:spPr>
      </p:pic>
      <p:pic>
        <p:nvPicPr>
          <p:cNvPr id="694" name="Image" descr="Image"/>
          <p:cNvPicPr>
            <a:picLocks noChangeAspect="1"/>
          </p:cNvPicPr>
          <p:nvPr/>
        </p:nvPicPr>
        <p:blipFill>
          <a:blip r:embed="rId5"/>
          <a:stretch>
            <a:fillRect/>
          </a:stretch>
        </p:blipFill>
        <p:spPr>
          <a:xfrm>
            <a:off x="3477557" y="1490956"/>
            <a:ext cx="391626" cy="363653"/>
          </a:xfrm>
          <a:prstGeom prst="rect">
            <a:avLst/>
          </a:prstGeom>
          <a:ln w="3175">
            <a:miter lim="400000"/>
          </a:ln>
        </p:spPr>
      </p:pic>
      <p:sp>
        <p:nvSpPr>
          <p:cNvPr id="695" name="@openminted_eu"/>
          <p:cNvSpPr txBox="1"/>
          <p:nvPr/>
        </p:nvSpPr>
        <p:spPr>
          <a:xfrm>
            <a:off x="3922057" y="1491013"/>
            <a:ext cx="1704195" cy="3635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a:spcBef>
                <a:spcPts val="1200"/>
              </a:spcBef>
              <a:defRPr sz="1900">
                <a:solidFill>
                  <a:srgbClr val="FFFFFF"/>
                </a:solidFill>
                <a:latin typeface="Roboto Condensed Light"/>
                <a:ea typeface="Roboto Condensed Light"/>
                <a:cs typeface="Roboto Condensed Light"/>
                <a:sym typeface="Roboto Condensed Light"/>
              </a:defRPr>
            </a:lvl1pPr>
          </a:lstStyle>
          <a:p>
            <a:r>
              <a:rPr dirty="0"/>
              <a:t>@</a:t>
            </a:r>
            <a:r>
              <a:rPr dirty="0" err="1"/>
              <a:t>openminted_eu</a:t>
            </a:r>
            <a:endParaRPr dirty="0"/>
          </a:p>
        </p:txBody>
      </p:sp>
    </p:spTree>
    <p:extLst>
      <p:ext uri="{BB962C8B-B14F-4D97-AF65-F5344CB8AC3E}">
        <p14:creationId xmlns:p14="http://schemas.microsoft.com/office/powerpoint/2010/main" val="263530077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14E9E-0E7D-8149-B25D-E05A6FA650CB}"/>
              </a:ext>
            </a:extLst>
          </p:cNvPr>
          <p:cNvSpPr>
            <a:spLocks noGrp="1"/>
          </p:cNvSpPr>
          <p:nvPr>
            <p:ph type="body" sz="quarter" idx="1"/>
          </p:nvPr>
        </p:nvSpPr>
        <p:spPr/>
        <p:txBody>
          <a:bodyPr/>
          <a:lstStyle/>
          <a:p>
            <a:endParaRPr lang="el-GR"/>
          </a:p>
        </p:txBody>
      </p:sp>
      <p:sp>
        <p:nvSpPr>
          <p:cNvPr id="3" name="Text Placeholder 2">
            <a:extLst>
              <a:ext uri="{FF2B5EF4-FFF2-40B4-BE49-F238E27FC236}">
                <a16:creationId xmlns:a16="http://schemas.microsoft.com/office/drawing/2014/main" id="{512DA3CF-9C8C-BB4A-BFD0-79FF881AF4D2}"/>
              </a:ext>
            </a:extLst>
          </p:cNvPr>
          <p:cNvSpPr>
            <a:spLocks noGrp="1"/>
          </p:cNvSpPr>
          <p:nvPr>
            <p:ph type="body" idx="13"/>
          </p:nvPr>
        </p:nvSpPr>
        <p:spPr/>
        <p:txBody>
          <a:bodyPr/>
          <a:lstStyle/>
          <a:p>
            <a:endParaRPr lang="el-GR"/>
          </a:p>
        </p:txBody>
      </p:sp>
      <p:sp>
        <p:nvSpPr>
          <p:cNvPr id="5" name="Text Placeholder 4">
            <a:extLst>
              <a:ext uri="{FF2B5EF4-FFF2-40B4-BE49-F238E27FC236}">
                <a16:creationId xmlns:a16="http://schemas.microsoft.com/office/drawing/2014/main" id="{5A7D1383-2221-6443-A44A-7B6F0F03782D}"/>
              </a:ext>
            </a:extLst>
          </p:cNvPr>
          <p:cNvSpPr>
            <a:spLocks noGrp="1"/>
          </p:cNvSpPr>
          <p:nvPr>
            <p:ph type="body" sz="quarter" idx="14"/>
          </p:nvPr>
        </p:nvSpPr>
        <p:spPr/>
        <p:txBody>
          <a:bodyPr>
            <a:normAutofit fontScale="70000" lnSpcReduction="20000"/>
          </a:bodyPr>
          <a:lstStyle/>
          <a:p>
            <a:endParaRPr lang="el-GR"/>
          </a:p>
        </p:txBody>
      </p:sp>
      <p:sp>
        <p:nvSpPr>
          <p:cNvPr id="4" name="Footer Placeholder 3">
            <a:extLst>
              <a:ext uri="{FF2B5EF4-FFF2-40B4-BE49-F238E27FC236}">
                <a16:creationId xmlns:a16="http://schemas.microsoft.com/office/drawing/2014/main" id="{8156B1A3-9386-A44E-8704-6EF2089775EB}"/>
              </a:ext>
            </a:extLst>
          </p:cNvPr>
          <p:cNvSpPr>
            <a:spLocks noGrp="1"/>
          </p:cNvSpPr>
          <p:nvPr>
            <p:ph type="ftr" sz="quarter" idx="4294967295"/>
          </p:nvPr>
        </p:nvSpPr>
        <p:spPr>
          <a:xfrm>
            <a:off x="2946400" y="8386763"/>
            <a:ext cx="6197600" cy="376237"/>
          </a:xfrm>
          <a:prstGeom prst="rect">
            <a:avLst/>
          </a:prstGeom>
        </p:spPr>
        <p:txBody>
          <a:bodyPr vert="horz" lIns="0" tIns="0" rIns="0" bIns="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7687" rtl="0" fontAlgn="auto" latinLnBrk="0" hangingPunct="0">
              <a:lnSpc>
                <a:spcPct val="100000"/>
              </a:lnSpc>
              <a:spcBef>
                <a:spcPts val="0"/>
              </a:spcBef>
              <a:spcAft>
                <a:spcPts val="0"/>
              </a:spcAft>
              <a:buClrTx/>
              <a:buSzTx/>
              <a:buFontTx/>
              <a:buNone/>
              <a:tabLst/>
              <a:defRPr kumimoji="0" sz="1400" b="0" i="0" u="none" strike="noStrike" cap="none" spc="-80" normalizeH="0" baseline="0">
                <a:ln>
                  <a:noFill/>
                </a:ln>
                <a:solidFill>
                  <a:schemeClr val="bg2">
                    <a:lumMod val="50000"/>
                  </a:schemeClr>
                </a:solidFill>
                <a:effectLst/>
                <a:uFillTx/>
                <a:latin typeface="Helvetica" charset="0"/>
                <a:ea typeface="Helvetica" charset="0"/>
                <a:cs typeface="Helvetica" charset="0"/>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a:lstStyle>
          <a:p>
            <a:r>
              <a:rPr lang="en-US"/>
              <a:t>IFLA WLIC | August 28, 2019</a:t>
            </a:r>
            <a:endParaRPr lang="en-US" dirty="0"/>
          </a:p>
        </p:txBody>
      </p:sp>
      <p:pic>
        <p:nvPicPr>
          <p:cNvPr id="7" name="Picture 6" descr="A picture containing text&#10;&#10;Description automatically generated">
            <a:extLst>
              <a:ext uri="{FF2B5EF4-FFF2-40B4-BE49-F238E27FC236}">
                <a16:creationId xmlns:a16="http://schemas.microsoft.com/office/drawing/2014/main" id="{6D38CD26-7DEB-7245-B16C-5B06403BC17C}"/>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2361" b="7712"/>
          <a:stretch/>
        </p:blipFill>
        <p:spPr>
          <a:xfrm>
            <a:off x="0" y="0"/>
            <a:ext cx="9144000" cy="7315200"/>
          </a:xfrm>
          <a:prstGeom prst="rect">
            <a:avLst/>
          </a:prstGeom>
        </p:spPr>
      </p:pic>
      <p:pic>
        <p:nvPicPr>
          <p:cNvPr id="8" name="Picture 7">
            <a:extLst>
              <a:ext uri="{FF2B5EF4-FFF2-40B4-BE49-F238E27FC236}">
                <a16:creationId xmlns:a16="http://schemas.microsoft.com/office/drawing/2014/main" id="{61D4C259-2D1C-724D-ABA5-3E1DC3AB2F53}"/>
              </a:ext>
            </a:extLst>
          </p:cNvPr>
          <p:cNvPicPr>
            <a:picLocks noChangeAspect="1"/>
          </p:cNvPicPr>
          <p:nvPr/>
        </p:nvPicPr>
        <p:blipFill rotWithShape="1">
          <a:blip r:embed="rId4">
            <a:extLst>
              <a:ext uri="{28A0092B-C50C-407E-A947-70E740481C1C}">
                <a14:useLocalDpi xmlns:a14="http://schemas.microsoft.com/office/drawing/2010/main" val="0"/>
              </a:ext>
            </a:extLst>
          </a:blip>
          <a:srcRect l="-2129" t="-7379" r="-7246" b="-8065"/>
          <a:stretch/>
        </p:blipFill>
        <p:spPr>
          <a:xfrm>
            <a:off x="0" y="0"/>
            <a:ext cx="2103176" cy="789059"/>
          </a:xfrm>
          <a:prstGeom prst="rect">
            <a:avLst/>
          </a:prstGeom>
          <a:solidFill>
            <a:srgbClr val="FFFFFF"/>
          </a:solidFill>
          <a:ln>
            <a:noFill/>
          </a:ln>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ABD1ADEC-2896-7842-9C12-F25F9EB87026}"/>
              </a:ext>
            </a:extLst>
          </p:cNvPr>
          <p:cNvSpPr/>
          <p:nvPr/>
        </p:nvSpPr>
        <p:spPr>
          <a:xfrm>
            <a:off x="1227426" y="1658112"/>
            <a:ext cx="6756689" cy="3938016"/>
          </a:xfrm>
          <a:prstGeom prst="rect">
            <a:avLst/>
          </a:prstGeom>
          <a:solidFill>
            <a:srgbClr val="024FBA">
              <a:alpha val="89000"/>
            </a:srgbClr>
          </a:solidFill>
          <a:ln>
            <a:noFill/>
          </a:ln>
        </p:spPr>
        <p:txBody>
          <a:bodyPr wrap="square" lIns="303750" tIns="303750" rIns="303750" bIns="303750" anchor="ctr">
            <a:normAutofit/>
          </a:bodyPr>
          <a:lstStyle/>
          <a:p>
            <a:r>
              <a:rPr lang="en-GB" sz="2400" dirty="0">
                <a:solidFill>
                  <a:schemeClr val="bg1"/>
                </a:solidFill>
              </a:rPr>
              <a:t>“1.7 million European researchers and 70 million professionals in science and technology a </a:t>
            </a:r>
            <a:r>
              <a:rPr lang="en-GB" sz="2400" b="1" dirty="0">
                <a:solidFill>
                  <a:srgbClr val="FFC000"/>
                </a:solidFill>
              </a:rPr>
              <a:t>virtual</a:t>
            </a:r>
            <a:r>
              <a:rPr lang="en-GB" sz="2400" dirty="0">
                <a:solidFill>
                  <a:srgbClr val="FFC000"/>
                </a:solidFill>
              </a:rPr>
              <a:t> </a:t>
            </a:r>
            <a:r>
              <a:rPr lang="en-GB" sz="2400" b="1" dirty="0">
                <a:solidFill>
                  <a:srgbClr val="FFC000"/>
                </a:solidFill>
              </a:rPr>
              <a:t>environment</a:t>
            </a:r>
            <a:r>
              <a:rPr lang="en-GB" sz="2400" dirty="0">
                <a:solidFill>
                  <a:schemeClr val="bg1"/>
                </a:solidFill>
              </a:rPr>
              <a:t> with </a:t>
            </a:r>
            <a:r>
              <a:rPr lang="en-GB" sz="2400" b="1" dirty="0">
                <a:solidFill>
                  <a:srgbClr val="FFC000"/>
                </a:solidFill>
              </a:rPr>
              <a:t>free at the point of use</a:t>
            </a:r>
            <a:r>
              <a:rPr lang="en-GB" sz="2400" dirty="0">
                <a:solidFill>
                  <a:schemeClr val="bg1"/>
                </a:solidFill>
              </a:rPr>
              <a:t>, </a:t>
            </a:r>
            <a:r>
              <a:rPr lang="en-GB" sz="2400" b="1" dirty="0">
                <a:solidFill>
                  <a:srgbClr val="FFC000"/>
                </a:solidFill>
              </a:rPr>
              <a:t>open</a:t>
            </a:r>
            <a:r>
              <a:rPr lang="en-GB" sz="2400" dirty="0">
                <a:solidFill>
                  <a:schemeClr val="bg1"/>
                </a:solidFill>
              </a:rPr>
              <a:t> and </a:t>
            </a:r>
            <a:r>
              <a:rPr lang="en-GB" sz="2400" b="1" dirty="0">
                <a:solidFill>
                  <a:srgbClr val="FFC000"/>
                </a:solidFill>
              </a:rPr>
              <a:t>seamless</a:t>
            </a:r>
            <a:r>
              <a:rPr lang="en-GB" sz="2400" dirty="0">
                <a:solidFill>
                  <a:schemeClr val="bg1"/>
                </a:solidFill>
              </a:rPr>
              <a:t> services for storage, management, analysis and </a:t>
            </a:r>
            <a:r>
              <a:rPr lang="en-GB" sz="2400" b="1" dirty="0">
                <a:solidFill>
                  <a:srgbClr val="FFC000"/>
                </a:solidFill>
              </a:rPr>
              <a:t>re-use of research data</a:t>
            </a:r>
            <a:r>
              <a:rPr lang="en-GB" sz="2400" dirty="0">
                <a:solidFill>
                  <a:schemeClr val="bg1"/>
                </a:solidFill>
              </a:rPr>
              <a:t>, across borders and scientific disciplines”</a:t>
            </a:r>
            <a:endParaRPr lang="el-GR" sz="2400" dirty="0">
              <a:solidFill>
                <a:schemeClr val="bg1"/>
              </a:solidFill>
            </a:endParaRPr>
          </a:p>
        </p:txBody>
      </p:sp>
    </p:spTree>
    <p:extLst>
      <p:ext uri="{BB962C8B-B14F-4D97-AF65-F5344CB8AC3E}">
        <p14:creationId xmlns:p14="http://schemas.microsoft.com/office/powerpoint/2010/main" val="26638196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57F30D-BF8E-9845-86D3-5E3E789DEB36}"/>
              </a:ext>
            </a:extLst>
          </p:cNvPr>
          <p:cNvSpPr>
            <a:spLocks noGrp="1"/>
          </p:cNvSpPr>
          <p:nvPr>
            <p:ph type="body" sz="quarter" idx="13"/>
          </p:nvPr>
        </p:nvSpPr>
        <p:spPr>
          <a:xfrm>
            <a:off x="715489" y="446525"/>
            <a:ext cx="7713021" cy="699998"/>
          </a:xfrm>
        </p:spPr>
        <p:txBody>
          <a:bodyPr/>
          <a:lstStyle/>
          <a:p>
            <a:r>
              <a:rPr lang="en-US" dirty="0"/>
              <a:t>EOSC key characteristics</a:t>
            </a:r>
            <a:endParaRPr lang="el-GR" dirty="0"/>
          </a:p>
        </p:txBody>
      </p:sp>
      <p:sp>
        <p:nvSpPr>
          <p:cNvPr id="9" name="Text Placeholder 8">
            <a:extLst>
              <a:ext uri="{FF2B5EF4-FFF2-40B4-BE49-F238E27FC236}">
                <a16:creationId xmlns:a16="http://schemas.microsoft.com/office/drawing/2014/main" id="{EC60DF03-B7E4-A54A-9171-4B64A88087FD}"/>
              </a:ext>
            </a:extLst>
          </p:cNvPr>
          <p:cNvSpPr>
            <a:spLocks noGrp="1"/>
          </p:cNvSpPr>
          <p:nvPr>
            <p:ph type="body" idx="14"/>
          </p:nvPr>
        </p:nvSpPr>
        <p:spPr>
          <a:xfrm>
            <a:off x="715489" y="1446923"/>
            <a:ext cx="7713022" cy="4917302"/>
          </a:xfrm>
        </p:spPr>
        <p:txBody>
          <a:bodyPr>
            <a:normAutofit lnSpcReduction="10000"/>
          </a:bodyPr>
          <a:lstStyle/>
          <a:p>
            <a:pPr algn="l">
              <a:spcAft>
                <a:spcPts val="1800"/>
              </a:spcAft>
            </a:pPr>
            <a:r>
              <a:rPr lang="en-GB" b="1" dirty="0">
                <a:solidFill>
                  <a:srgbClr val="03B9B3"/>
                </a:solidFill>
                <a:latin typeface="Roboto Condensed Light" panose="02000000000000000000" pitchFamily="2" charset="0"/>
                <a:ea typeface="Roboto Condensed Light" panose="02000000000000000000" pitchFamily="2" charset="0"/>
                <a:cs typeface="Roboto Condensed Light" panose="02000000000000000000" pitchFamily="2" charset="0"/>
              </a:rPr>
              <a:t>Trusted and open virtual environment </a:t>
            </a: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with seamless access to services (with highest TRLs) addressing the whole research</a:t>
            </a:r>
          </a:p>
          <a:p>
            <a:pPr algn="l">
              <a:spcAft>
                <a:spcPts val="2400"/>
              </a:spcAft>
            </a:pPr>
            <a:r>
              <a:rPr lang="en-GB" b="1" dirty="0">
                <a:solidFill>
                  <a:srgbClr val="03B9B3"/>
                </a:solidFill>
                <a:latin typeface="Roboto Condensed Light" panose="02000000000000000000" pitchFamily="2" charset="0"/>
                <a:ea typeface="Roboto Condensed Light" panose="02000000000000000000" pitchFamily="2" charset="0"/>
                <a:cs typeface="Roboto Condensed Light" panose="02000000000000000000" pitchFamily="2" charset="0"/>
              </a:rPr>
              <a:t>Multi-layered federation </a:t>
            </a: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which brings together supply and demand in a trusted environment</a:t>
            </a:r>
          </a:p>
          <a:p>
            <a:pPr algn="l">
              <a:spcAft>
                <a:spcPts val="2400"/>
              </a:spcAft>
            </a:pPr>
            <a:r>
              <a:rPr lang="en-GB" b="1" dirty="0">
                <a:solidFill>
                  <a:srgbClr val="03B9B3"/>
                </a:solidFill>
                <a:latin typeface="Roboto Condensed Light" panose="02000000000000000000" pitchFamily="2" charset="0"/>
                <a:ea typeface="Roboto Condensed Light" panose="02000000000000000000" pitchFamily="2" charset="0"/>
                <a:cs typeface="Roboto Condensed Light" panose="02000000000000000000" pitchFamily="2" charset="0"/>
              </a:rPr>
              <a:t>Open, transparent, rule of law based: </a:t>
            </a: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no lock-in by individual service providers, data portability, IPR, cloud security…</a:t>
            </a:r>
          </a:p>
          <a:p>
            <a:pPr algn="l">
              <a:spcAft>
                <a:spcPts val="2400"/>
              </a:spcAft>
            </a:pP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Adaptively </a:t>
            </a:r>
            <a:r>
              <a:rPr lang="en-GB" b="1" dirty="0">
                <a:solidFill>
                  <a:srgbClr val="03B9B3"/>
                </a:solidFill>
                <a:latin typeface="Roboto Condensed Light" panose="02000000000000000000" pitchFamily="2" charset="0"/>
                <a:ea typeface="Roboto Condensed Light" panose="02000000000000000000" pitchFamily="2" charset="0"/>
                <a:cs typeface="Roboto Condensed Light" panose="02000000000000000000" pitchFamily="2" charset="0"/>
              </a:rPr>
              <a:t>user-oriented and inclusive, </a:t>
            </a: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across borders and disciplines</a:t>
            </a:r>
          </a:p>
          <a:p>
            <a:pPr algn="l">
              <a:spcAft>
                <a:spcPts val="2400"/>
              </a:spcAft>
            </a:pP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Governed by a minimal set of </a:t>
            </a:r>
            <a:r>
              <a:rPr lang="en-GB" b="1" dirty="0">
                <a:solidFill>
                  <a:srgbClr val="03B9B3"/>
                </a:solidFill>
                <a:latin typeface="Roboto Condensed Light" panose="02000000000000000000" pitchFamily="2" charset="0"/>
                <a:ea typeface="Roboto Condensed Light" panose="02000000000000000000" pitchFamily="2" charset="0"/>
                <a:cs typeface="Roboto Condensed Light" panose="02000000000000000000" pitchFamily="2" charset="0"/>
              </a:rPr>
              <a:t>Rules of Participation</a:t>
            </a:r>
          </a:p>
          <a:p>
            <a:pPr algn="l">
              <a:spcAft>
                <a:spcPts val="2400"/>
              </a:spcAft>
            </a:pP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Steered by an </a:t>
            </a:r>
            <a:r>
              <a:rPr lang="en-GB" b="1" dirty="0">
                <a:solidFill>
                  <a:srgbClr val="03B9B3"/>
                </a:solidFill>
                <a:latin typeface="Roboto Condensed Light" panose="02000000000000000000" pitchFamily="2" charset="0"/>
                <a:ea typeface="Roboto Condensed Light" panose="02000000000000000000" pitchFamily="2" charset="0"/>
                <a:cs typeface="Roboto Condensed Light" panose="02000000000000000000" pitchFamily="2" charset="0"/>
              </a:rPr>
              <a:t>inclusive governance </a:t>
            </a:r>
            <a:r>
              <a:rPr lang="en-GB" b="1" dirty="0">
                <a:latin typeface="Roboto Condensed Light" panose="02000000000000000000" pitchFamily="2" charset="0"/>
                <a:ea typeface="Roboto Condensed Light" panose="02000000000000000000" pitchFamily="2" charset="0"/>
                <a:cs typeface="Roboto Condensed Light" panose="02000000000000000000" pitchFamily="2" charset="0"/>
              </a:rPr>
              <a:t>structure</a:t>
            </a:r>
            <a:endParaRPr lang="el-GR" b="1" dirty="0">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10" name="Text Placeholder 9">
            <a:extLst>
              <a:ext uri="{FF2B5EF4-FFF2-40B4-BE49-F238E27FC236}">
                <a16:creationId xmlns:a16="http://schemas.microsoft.com/office/drawing/2014/main" id="{D1235873-FF09-2C48-95C0-E77E14886D73}"/>
              </a:ext>
            </a:extLst>
          </p:cNvPr>
          <p:cNvSpPr>
            <a:spLocks noGrp="1"/>
          </p:cNvSpPr>
          <p:nvPr>
            <p:ph type="body" sz="quarter" idx="15"/>
          </p:nvPr>
        </p:nvSpPr>
        <p:spPr>
          <a:xfrm>
            <a:off x="4311466" y="6745555"/>
            <a:ext cx="3105334" cy="246284"/>
          </a:xfrm>
        </p:spPr>
        <p:txBody>
          <a:bodyPr/>
          <a:lstStyle/>
          <a:p>
            <a:r>
              <a:rPr lang="en-US" dirty="0"/>
              <a:t>VISA TM | NOV 15,2019 | PARIS</a:t>
            </a:r>
          </a:p>
        </p:txBody>
      </p:sp>
      <p:sp>
        <p:nvSpPr>
          <p:cNvPr id="11" name="Rectangle 10">
            <a:extLst>
              <a:ext uri="{FF2B5EF4-FFF2-40B4-BE49-F238E27FC236}">
                <a16:creationId xmlns:a16="http://schemas.microsoft.com/office/drawing/2014/main" id="{50EEFBE7-5D25-454D-BD89-F58622728613}"/>
              </a:ext>
            </a:extLst>
          </p:cNvPr>
          <p:cNvSpPr/>
          <p:nvPr/>
        </p:nvSpPr>
        <p:spPr>
          <a:xfrm>
            <a:off x="1227426" y="1446923"/>
            <a:ext cx="6756689" cy="4819765"/>
          </a:xfrm>
          <a:prstGeom prst="rect">
            <a:avLst/>
          </a:prstGeom>
          <a:solidFill>
            <a:srgbClr val="024FBA">
              <a:alpha val="91000"/>
            </a:srgbClr>
          </a:solidFill>
          <a:ln>
            <a:noFill/>
          </a:ln>
        </p:spPr>
        <p:txBody>
          <a:bodyPr wrap="square" lIns="303750" tIns="303750" rIns="303750" bIns="303750" anchor="ctr">
            <a:normAutofit/>
          </a:bodyPr>
          <a:lstStyle/>
          <a:p>
            <a:r>
              <a:rPr lang="en-GB" sz="3600" b="1"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It’s the glue that binds together data, services, people</a:t>
            </a:r>
          </a:p>
          <a:p>
            <a:pPr>
              <a:spcBef>
                <a:spcPts val="1800"/>
              </a:spcBef>
            </a:pPr>
            <a:r>
              <a:rPr lang="en-GB" sz="3600" b="1"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It’s about making data </a:t>
            </a:r>
            <a:r>
              <a:rPr lang="en-GB" sz="3600" b="1" dirty="0">
                <a:solidFill>
                  <a:srgbClr val="00E1DA"/>
                </a:solidFill>
                <a:latin typeface="Roboto Condensed Light" panose="02000000000000000000" pitchFamily="2" charset="0"/>
                <a:ea typeface="Roboto Condensed Light" panose="02000000000000000000" pitchFamily="2" charset="0"/>
                <a:cs typeface="Roboto Condensed Light" panose="02000000000000000000" pitchFamily="2" charset="0"/>
              </a:rPr>
              <a:t>smart</a:t>
            </a:r>
            <a:r>
              <a:rPr lang="en-GB" sz="3600" b="1"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 and </a:t>
            </a:r>
            <a:r>
              <a:rPr lang="en-GB" sz="3600" b="1" dirty="0">
                <a:solidFill>
                  <a:srgbClr val="00E1DA"/>
                </a:solidFill>
                <a:latin typeface="Roboto Condensed Light" panose="02000000000000000000" pitchFamily="2" charset="0"/>
                <a:ea typeface="Roboto Condensed Light" panose="02000000000000000000" pitchFamily="2" charset="0"/>
                <a:cs typeface="Roboto Condensed Light" panose="02000000000000000000" pitchFamily="2" charset="0"/>
              </a:rPr>
              <a:t>actionable</a:t>
            </a:r>
          </a:p>
          <a:p>
            <a:endParaRPr lang="en-GB" sz="3600" b="1" dirty="0">
              <a:solidFill>
                <a:schemeClr val="bg1"/>
              </a:solidFill>
              <a:latin typeface="Bebas Neue" pitchFamily="2" charset="77"/>
              <a:ea typeface="Roboto Condensed Light" panose="02000000000000000000" pitchFamily="2" charset="0"/>
              <a:cs typeface="Roboto Condensed Light" panose="02000000000000000000" pitchFamily="2" charset="0"/>
            </a:endParaRPr>
          </a:p>
          <a:p>
            <a:r>
              <a:rPr lang="en-GB" sz="4000" b="1" dirty="0">
                <a:solidFill>
                  <a:schemeClr val="bg1"/>
                </a:solidFill>
                <a:latin typeface="Bebas Neue" pitchFamily="2" charset="77"/>
                <a:ea typeface="Roboto Condensed Light" panose="02000000000000000000" pitchFamily="2" charset="0"/>
                <a:cs typeface="Roboto Condensed Light" panose="02000000000000000000" pitchFamily="2" charset="0"/>
              </a:rPr>
              <a:t>An Open Research Commons</a:t>
            </a:r>
            <a:endParaRPr lang="el-GR" sz="4000" b="1"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extLst>
      <p:ext uri="{BB962C8B-B14F-4D97-AF65-F5344CB8AC3E}">
        <p14:creationId xmlns:p14="http://schemas.microsoft.com/office/powerpoint/2010/main" val="7037442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Blue BG_3.jpg" descr="Blue BG_3.jpg"/>
          <p:cNvPicPr>
            <a:picLocks noChangeAspect="1"/>
          </p:cNvPicPr>
          <p:nvPr/>
        </p:nvPicPr>
        <p:blipFill>
          <a:blip r:embed="rId2"/>
          <a:stretch>
            <a:fillRect/>
          </a:stretch>
        </p:blipFill>
        <p:spPr>
          <a:xfrm>
            <a:off x="0" y="-1053"/>
            <a:ext cx="9144000" cy="7315201"/>
          </a:xfrm>
          <a:prstGeom prst="rect">
            <a:avLst/>
          </a:prstGeom>
          <a:ln w="3175">
            <a:miter lim="400000"/>
          </a:ln>
        </p:spPr>
      </p:pic>
      <p:sp>
        <p:nvSpPr>
          <p:cNvPr id="465" name="The problem"/>
          <p:cNvSpPr txBox="1">
            <a:spLocks noGrp="1"/>
          </p:cNvSpPr>
          <p:nvPr>
            <p:ph type="body" idx="13"/>
          </p:nvPr>
        </p:nvSpPr>
        <p:spPr>
          <a:xfrm>
            <a:off x="819064" y="2628858"/>
            <a:ext cx="7505873" cy="2057486"/>
          </a:xfrm>
          <a:prstGeom prst="rect">
            <a:avLst/>
          </a:prstGeom>
        </p:spPr>
        <p:txBody>
          <a:bodyPr>
            <a:normAutofit/>
          </a:bodyPr>
          <a:lstStyle/>
          <a:p>
            <a:r>
              <a:rPr lang="en-US" dirty="0"/>
              <a:t>Text mining ecosystem</a:t>
            </a:r>
            <a:endParaRPr dirty="0"/>
          </a:p>
        </p:txBody>
      </p:sp>
      <p:sp>
        <p:nvSpPr>
          <p:cNvPr id="466" name="Line"/>
          <p:cNvSpPr/>
          <p:nvPr/>
        </p:nvSpPr>
        <p:spPr>
          <a:xfrm flipH="1" flipV="1">
            <a:off x="819064" y="2228184"/>
            <a:ext cx="7505872" cy="1"/>
          </a:xfrm>
          <a:prstGeom prst="line">
            <a:avLst/>
          </a:prstGeom>
          <a:ln w="38100">
            <a:solidFill>
              <a:srgbClr val="00B9B3"/>
            </a:solidFill>
            <a:miter lim="400000"/>
          </a:ln>
        </p:spPr>
        <p:txBody>
          <a:bodyPr lIns="35718" tIns="35718" rIns="35718" bIns="35718" anchor="ctr"/>
          <a:lstStyle/>
          <a:p>
            <a:pPr>
              <a:defRPr sz="1800"/>
            </a:pPr>
            <a:endParaRPr/>
          </a:p>
        </p:txBody>
      </p:sp>
      <p:sp>
        <p:nvSpPr>
          <p:cNvPr id="467" name="Line"/>
          <p:cNvSpPr/>
          <p:nvPr/>
        </p:nvSpPr>
        <p:spPr>
          <a:xfrm flipH="1" flipV="1">
            <a:off x="819064" y="5087015"/>
            <a:ext cx="7505872" cy="1"/>
          </a:xfrm>
          <a:prstGeom prst="line">
            <a:avLst/>
          </a:prstGeom>
          <a:ln w="38100">
            <a:solidFill>
              <a:srgbClr val="00B9B3"/>
            </a:solidFill>
            <a:miter lim="400000"/>
          </a:ln>
        </p:spPr>
        <p:txBody>
          <a:bodyPr lIns="35718" tIns="35718" rIns="35718" bIns="35718" anchor="ctr"/>
          <a:lstStyle/>
          <a:p>
            <a:pPr>
              <a:defRPr sz="1800"/>
            </a:pPr>
            <a:endParaRPr/>
          </a:p>
        </p:txBody>
      </p:sp>
      <p:sp>
        <p:nvSpPr>
          <p:cNvPr id="468" name="PART I"/>
          <p:cNvSpPr txBox="1">
            <a:spLocks noGrp="1"/>
          </p:cNvSpPr>
          <p:nvPr>
            <p:ph type="body" idx="14"/>
          </p:nvPr>
        </p:nvSpPr>
        <p:spPr>
          <a:xfrm>
            <a:off x="819064" y="1468098"/>
            <a:ext cx="7505873" cy="464743"/>
          </a:xfrm>
          <a:prstGeom prst="rect">
            <a:avLst/>
          </a:prstGeom>
        </p:spPr>
        <p:txBody>
          <a:bodyPr/>
          <a:lstStyle/>
          <a:p>
            <a:r>
              <a:rPr dirty="0"/>
              <a:t>PART </a:t>
            </a:r>
            <a:r>
              <a:rPr lang="en-US" dirty="0"/>
              <a:t>ii</a:t>
            </a:r>
            <a:endParaRPr dirty="0"/>
          </a:p>
        </p:txBody>
      </p:sp>
      <p:pic>
        <p:nvPicPr>
          <p:cNvPr id="469" name="Image" descr="Image"/>
          <p:cNvPicPr>
            <a:picLocks noChangeAspect="1"/>
          </p:cNvPicPr>
          <p:nvPr/>
        </p:nvPicPr>
        <p:blipFill>
          <a:blip r:embed="rId3"/>
          <a:stretch>
            <a:fillRect/>
          </a:stretch>
        </p:blipFill>
        <p:spPr>
          <a:xfrm>
            <a:off x="6845300" y="6815874"/>
            <a:ext cx="391625" cy="363653"/>
          </a:xfrm>
          <a:prstGeom prst="rect">
            <a:avLst/>
          </a:prstGeom>
          <a:ln w="3175">
            <a:miter lim="400000"/>
          </a:ln>
        </p:spPr>
      </p:pic>
      <p:sp>
        <p:nvSpPr>
          <p:cNvPr id="470" name="@openminted_eu"/>
          <p:cNvSpPr txBox="1"/>
          <p:nvPr/>
        </p:nvSpPr>
        <p:spPr>
          <a:xfrm>
            <a:off x="7289800" y="6815931"/>
            <a:ext cx="1704194" cy="3635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a:spcBef>
                <a:spcPts val="1200"/>
              </a:spcBef>
              <a:defRPr sz="1900">
                <a:solidFill>
                  <a:srgbClr val="FFFFFF"/>
                </a:solidFill>
                <a:latin typeface="Roboto Condensed Light"/>
                <a:ea typeface="Roboto Condensed Light"/>
                <a:cs typeface="Roboto Condensed Light"/>
                <a:sym typeface="Roboto Condensed Light"/>
              </a:defRPr>
            </a:lvl1pPr>
          </a:lstStyle>
          <a:p>
            <a:r>
              <a:t>@openminted_eu</a:t>
            </a:r>
          </a:p>
        </p:txBody>
      </p:sp>
      <p:sp>
        <p:nvSpPr>
          <p:cNvPr id="9" name="Rectangle 8">
            <a:extLst>
              <a:ext uri="{FF2B5EF4-FFF2-40B4-BE49-F238E27FC236}">
                <a16:creationId xmlns:a16="http://schemas.microsoft.com/office/drawing/2014/main" id="{4D454C18-BED5-024E-9177-1D94A44E1AE9}"/>
              </a:ext>
            </a:extLst>
          </p:cNvPr>
          <p:cNvSpPr/>
          <p:nvPr/>
        </p:nvSpPr>
        <p:spPr>
          <a:xfrm>
            <a:off x="1278999" y="5191109"/>
            <a:ext cx="6756689" cy="719327"/>
          </a:xfrm>
          <a:prstGeom prst="rect">
            <a:avLst/>
          </a:prstGeom>
          <a:noFill/>
          <a:ln>
            <a:noFill/>
          </a:ln>
        </p:spPr>
        <p:txBody>
          <a:bodyPr wrap="square" lIns="303750" tIns="303750" rIns="303750" bIns="303750" anchor="ctr">
            <a:noAutofit/>
          </a:bodyPr>
          <a:lstStyle/>
          <a:p>
            <a:pPr>
              <a:lnSpc>
                <a:spcPct val="120000"/>
              </a:lnSpc>
            </a:pPr>
            <a:r>
              <a:rPr lang="en-GB" sz="18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Focussing on scholarly outputs and scientific knowledge</a:t>
            </a:r>
          </a:p>
          <a:p>
            <a:pPr>
              <a:lnSpc>
                <a:spcPct val="120000"/>
              </a:lnSpc>
            </a:pPr>
            <a:endParaRPr lang="en-GB" sz="18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144"/>
          <p:cNvSpPr>
            <a:spLocks noGrp="1"/>
          </p:cNvSpPr>
          <p:nvPr>
            <p:ph type="body" idx="14"/>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nSpc>
                <a:spcPct val="80000"/>
              </a:lnSpc>
              <a:defRPr sz="1400">
                <a:solidFill>
                  <a:srgbClr val="53585F"/>
                </a:solidFill>
                <a:latin typeface="Bebas Neue Regular"/>
                <a:ea typeface="Bebas Neue Regular"/>
                <a:cs typeface="Bebas Neue Regular"/>
                <a:sym typeface="Bebas Neue Regular"/>
              </a:defRPr>
            </a:lvl1pPr>
          </a:lstStyle>
          <a:p>
            <a:r>
              <a:rPr lang="en-US" dirty="0"/>
              <a:t>VISA TM | NOV 15,2019 | PARIS</a:t>
            </a:r>
            <a:endParaRPr dirty="0"/>
          </a:p>
        </p:txBody>
      </p:sp>
      <p:sp>
        <p:nvSpPr>
          <p:cNvPr id="473" name="Slide Number"/>
          <p:cNvSpPr txBox="1">
            <a:spLocks noGrp="1"/>
          </p:cNvSpPr>
          <p:nvPr>
            <p:ph type="sldNum" sz="quarter" idx="2"/>
          </p:nvPr>
        </p:nvSpPr>
        <p:spPr>
          <a:xfrm>
            <a:off x="8801099" y="7034158"/>
            <a:ext cx="168872" cy="24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474" name="Image" descr="Image"/>
          <p:cNvPicPr>
            <a:picLocks noChangeAspect="1"/>
          </p:cNvPicPr>
          <p:nvPr/>
        </p:nvPicPr>
        <p:blipFill rotWithShape="1">
          <a:blip r:embed="rId2"/>
          <a:srcRect t="12369" b="-9347"/>
          <a:stretch/>
        </p:blipFill>
        <p:spPr>
          <a:xfrm>
            <a:off x="12192" y="780288"/>
            <a:ext cx="9229344" cy="7020869"/>
          </a:xfrm>
          <a:prstGeom prst="rect">
            <a:avLst/>
          </a:prstGeom>
          <a:ln w="3175">
            <a:miter lim="400000"/>
          </a:ln>
        </p:spPr>
      </p:pic>
      <p:sp>
        <p:nvSpPr>
          <p:cNvPr id="5" name="Shape 575">
            <a:extLst>
              <a:ext uri="{FF2B5EF4-FFF2-40B4-BE49-F238E27FC236}">
                <a16:creationId xmlns:a16="http://schemas.microsoft.com/office/drawing/2014/main" id="{C7313446-8328-634B-9205-06A7AFBF9374}"/>
              </a:ext>
            </a:extLst>
          </p:cNvPr>
          <p:cNvSpPr txBox="1">
            <a:spLocks noGrp="1"/>
          </p:cNvSpPr>
          <p:nvPr>
            <p:ph type="body" sz="quarter" idx="1"/>
          </p:nvPr>
        </p:nvSpPr>
        <p:spPr>
          <a:xfrm>
            <a:off x="1" y="3137563"/>
            <a:ext cx="9144000" cy="1097224"/>
          </a:xfrm>
          <a:prstGeom prst="rect">
            <a:avLst/>
          </a:prstGeom>
          <a:solidFill>
            <a:srgbClr val="024FBA"/>
          </a:solidFill>
        </p:spPr>
        <p:txBody>
          <a:bodyPr anchor="ctr">
            <a:noAutofit/>
          </a:bodyPr>
          <a:lstStyle>
            <a:lvl1pPr defTabSz="356362">
              <a:defRPr sz="4758"/>
            </a:lvl1pPr>
          </a:lstStyle>
          <a:p>
            <a:pPr algn="ctr">
              <a:lnSpc>
                <a:spcPct val="100000"/>
              </a:lnSpc>
              <a:spcBef>
                <a:spcPts val="0"/>
              </a:spcBef>
            </a:pPr>
            <a:r>
              <a:rPr dirty="0">
                <a:solidFill>
                  <a:schemeClr val="bg1"/>
                </a:solidFill>
              </a:rPr>
              <a:t>How can we make sense of this data?</a:t>
            </a:r>
          </a:p>
        </p:txBody>
      </p:sp>
      <p:sp>
        <p:nvSpPr>
          <p:cNvPr id="6" name="Shape 565">
            <a:extLst>
              <a:ext uri="{FF2B5EF4-FFF2-40B4-BE49-F238E27FC236}">
                <a16:creationId xmlns:a16="http://schemas.microsoft.com/office/drawing/2014/main" id="{DD11740A-1359-FA46-AF39-FB42F14D46FB}"/>
              </a:ext>
            </a:extLst>
          </p:cNvPr>
          <p:cNvSpPr txBox="1">
            <a:spLocks/>
          </p:cNvSpPr>
          <p:nvPr/>
        </p:nvSpPr>
        <p:spPr>
          <a:xfrm>
            <a:off x="1256951" y="147617"/>
            <a:ext cx="7713020" cy="69999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anchor="ctr">
            <a:normAutofit/>
          </a:bodyPr>
          <a:lstStyle>
            <a:lvl1pPr marL="0" marR="0" indent="0" algn="l" defTabSz="508254" rtl="0" latinLnBrk="0">
              <a:lnSpc>
                <a:spcPct val="80000"/>
              </a:lnSpc>
              <a:spcBef>
                <a:spcPts val="1000"/>
              </a:spcBef>
              <a:spcAft>
                <a:spcPts val="0"/>
              </a:spcAft>
              <a:buClrTx/>
              <a:buSzTx/>
              <a:buFontTx/>
              <a:buNone/>
              <a:tabLst/>
              <a:defRPr sz="4176" b="0" i="0" u="none" strike="noStrike" cap="none" spc="0" baseline="0">
                <a:ln>
                  <a:noFill/>
                </a:ln>
                <a:solidFill>
                  <a:srgbClr val="0057BA"/>
                </a:solidFill>
                <a:uFillTx/>
                <a:latin typeface="Bebas Neue Bold"/>
                <a:ea typeface="Bebas Neue Bold"/>
                <a:cs typeface="Bebas Neue Bold"/>
                <a:sym typeface="Bebas Neue Bold"/>
              </a:defRPr>
            </a:lvl1pPr>
            <a:lvl2pPr marL="0" marR="0" indent="0" algn="l" defTabSz="584200" rtl="0" latinLnBrk="0">
              <a:lnSpc>
                <a:spcPct val="80000"/>
              </a:lnSpc>
              <a:spcBef>
                <a:spcPts val="1200"/>
              </a:spcBef>
              <a:spcAft>
                <a:spcPts val="0"/>
              </a:spcAft>
              <a:buClrTx/>
              <a:buSzTx/>
              <a:buFontTx/>
              <a:buNone/>
              <a:tabLst/>
              <a:defRPr sz="4800" b="0" i="0" u="none" strike="noStrike" cap="none" spc="0" baseline="0">
                <a:ln>
                  <a:noFill/>
                </a:ln>
                <a:solidFill>
                  <a:srgbClr val="0057BA"/>
                </a:solidFill>
                <a:uFillTx/>
                <a:latin typeface="Bebas Neue Bold"/>
                <a:ea typeface="Bebas Neue Bold"/>
                <a:cs typeface="Bebas Neue Bold"/>
                <a:sym typeface="Bebas Neue Bold"/>
              </a:defRPr>
            </a:lvl2pPr>
            <a:lvl3pPr marL="0" marR="0" indent="0" algn="l" defTabSz="584200" rtl="0" latinLnBrk="0">
              <a:lnSpc>
                <a:spcPct val="80000"/>
              </a:lnSpc>
              <a:spcBef>
                <a:spcPts val="1200"/>
              </a:spcBef>
              <a:spcAft>
                <a:spcPts val="0"/>
              </a:spcAft>
              <a:buClrTx/>
              <a:buSzTx/>
              <a:buFontTx/>
              <a:buNone/>
              <a:tabLst/>
              <a:defRPr sz="4800" b="0" i="0" u="none" strike="noStrike" cap="none" spc="0" baseline="0">
                <a:ln>
                  <a:noFill/>
                </a:ln>
                <a:solidFill>
                  <a:srgbClr val="0057BA"/>
                </a:solidFill>
                <a:uFillTx/>
                <a:latin typeface="Bebas Neue Bold"/>
                <a:ea typeface="Bebas Neue Bold"/>
                <a:cs typeface="Bebas Neue Bold"/>
                <a:sym typeface="Bebas Neue Bold"/>
              </a:defRPr>
            </a:lvl3pPr>
            <a:lvl4pPr marL="0" marR="0" indent="0" algn="l" defTabSz="584200" rtl="0" latinLnBrk="0">
              <a:lnSpc>
                <a:spcPct val="80000"/>
              </a:lnSpc>
              <a:spcBef>
                <a:spcPts val="1200"/>
              </a:spcBef>
              <a:spcAft>
                <a:spcPts val="0"/>
              </a:spcAft>
              <a:buClrTx/>
              <a:buSzTx/>
              <a:buFontTx/>
              <a:buNone/>
              <a:tabLst/>
              <a:defRPr sz="4800" b="0" i="0" u="none" strike="noStrike" cap="none" spc="0" baseline="0">
                <a:ln>
                  <a:noFill/>
                </a:ln>
                <a:solidFill>
                  <a:srgbClr val="0057BA"/>
                </a:solidFill>
                <a:uFillTx/>
                <a:latin typeface="Bebas Neue Bold"/>
                <a:ea typeface="Bebas Neue Bold"/>
                <a:cs typeface="Bebas Neue Bold"/>
                <a:sym typeface="Bebas Neue Bold"/>
              </a:defRPr>
            </a:lvl4pPr>
            <a:lvl5pPr marL="0" marR="0" indent="0" algn="l" defTabSz="584200" rtl="0" latinLnBrk="0">
              <a:lnSpc>
                <a:spcPct val="80000"/>
              </a:lnSpc>
              <a:spcBef>
                <a:spcPts val="1200"/>
              </a:spcBef>
              <a:spcAft>
                <a:spcPts val="0"/>
              </a:spcAft>
              <a:buClrTx/>
              <a:buSzTx/>
              <a:buFontTx/>
              <a:buNone/>
              <a:tabLst/>
              <a:defRPr sz="4800" b="0" i="0" u="none" strike="noStrike" cap="none" spc="0" baseline="0">
                <a:ln>
                  <a:noFill/>
                </a:ln>
                <a:solidFill>
                  <a:srgbClr val="0057BA"/>
                </a:solidFill>
                <a:uFillTx/>
                <a:latin typeface="Bebas Neue Bold"/>
                <a:ea typeface="Bebas Neue Bold"/>
                <a:cs typeface="Bebas Neue Bold"/>
                <a:sym typeface="Bebas Neue Bold"/>
              </a:defRPr>
            </a:lvl5pPr>
            <a:lvl6pPr marL="0" marR="0" indent="11430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9pPr>
          </a:lstStyle>
          <a:p>
            <a:pPr algn="r" hangingPunct="1"/>
            <a:r>
              <a:rPr lang="en-US" dirty="0">
                <a:solidFill>
                  <a:srgbClr val="024FBA"/>
                </a:solidFill>
              </a:rPr>
              <a:t>Some facts on scientific literature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A GLIMPSE ON THE TDM LANDSCAPE"/>
          <p:cNvSpPr txBox="1">
            <a:spLocks noGrp="1"/>
          </p:cNvSpPr>
          <p:nvPr>
            <p:ph type="body" idx="13"/>
          </p:nvPr>
        </p:nvSpPr>
        <p:spPr>
          <a:prstGeom prst="rect">
            <a:avLst/>
          </a:prstGeom>
        </p:spPr>
        <p:txBody>
          <a:bodyPr>
            <a:normAutofit/>
          </a:bodyPr>
          <a:lstStyle/>
          <a:p>
            <a:r>
              <a:rPr dirty="0"/>
              <a:t>A GLIMPSE ON THE TDM LANDSCAPE</a:t>
            </a:r>
          </a:p>
        </p:txBody>
      </p:sp>
      <p:sp>
        <p:nvSpPr>
          <p:cNvPr id="496"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497" name="logo_ce-en-quadri.pdf" descr="logo_ce-en-quadri.pdf"/>
          <p:cNvPicPr>
            <a:picLocks noChangeAspect="1"/>
          </p:cNvPicPr>
          <p:nvPr/>
        </p:nvPicPr>
        <p:blipFill>
          <a:blip r:embed="rId2"/>
          <a:stretch>
            <a:fillRect/>
          </a:stretch>
        </p:blipFill>
        <p:spPr>
          <a:xfrm>
            <a:off x="7914196" y="6603464"/>
            <a:ext cx="812537" cy="564177"/>
          </a:xfrm>
          <a:prstGeom prst="rect">
            <a:avLst/>
          </a:prstGeom>
          <a:ln w="3175">
            <a:miter lim="400000"/>
          </a:ln>
        </p:spPr>
      </p:pic>
      <p:pic>
        <p:nvPicPr>
          <p:cNvPr id="498" name="Image" descr="Image"/>
          <p:cNvPicPr>
            <a:picLocks noChangeAspect="1"/>
          </p:cNvPicPr>
          <p:nvPr/>
        </p:nvPicPr>
        <p:blipFill>
          <a:blip r:embed="rId3"/>
          <a:stretch>
            <a:fillRect/>
          </a:stretch>
        </p:blipFill>
        <p:spPr>
          <a:xfrm>
            <a:off x="372674" y="6735795"/>
            <a:ext cx="1716334" cy="212048"/>
          </a:xfrm>
          <a:prstGeom prst="rect">
            <a:avLst/>
          </a:prstGeom>
          <a:ln w="3175">
            <a:miter lim="400000"/>
          </a:ln>
        </p:spPr>
      </p:pic>
      <p:sp>
        <p:nvSpPr>
          <p:cNvPr id="499" name="PRECISION MEDICINE WORKSHOP - ATHENA, 11 JULY 2018"/>
          <p:cNvSpPr txBox="1">
            <a:spLocks noGrp="1"/>
          </p:cNvSpPr>
          <p:nvPr>
            <p:ph type="body" idx="14"/>
          </p:nvPr>
        </p:nvSpPr>
        <p:spPr>
          <a:xfrm>
            <a:off x="4311466" y="6745555"/>
            <a:ext cx="3105334" cy="246284"/>
          </a:xfrm>
          <a:prstGeom prst="rect">
            <a:avLst/>
          </a:prstGeom>
        </p:spPr>
        <p:txBody>
          <a:bodyPr/>
          <a:lstStyle/>
          <a:p>
            <a:r>
              <a:rPr lang="en-US" dirty="0"/>
              <a:t>VISA TM | NOV 15,2019 | PARIS</a:t>
            </a:r>
          </a:p>
        </p:txBody>
      </p:sp>
      <p:sp>
        <p:nvSpPr>
          <p:cNvPr id="500" name="Square"/>
          <p:cNvSpPr/>
          <p:nvPr/>
        </p:nvSpPr>
        <p:spPr>
          <a:xfrm>
            <a:off x="916" y="-1"/>
            <a:ext cx="392506" cy="392507"/>
          </a:xfrm>
          <a:prstGeom prst="rect">
            <a:avLst/>
          </a:prstGeom>
          <a:solidFill>
            <a:srgbClr val="0055B9"/>
          </a:solidFill>
          <a:ln w="3175">
            <a:miter lim="400000"/>
          </a:ln>
        </p:spPr>
        <p:txBody>
          <a:bodyPr lIns="35718" tIns="35718" rIns="35718" bIns="35718" anchor="ctr"/>
          <a:lstStyle/>
          <a:p>
            <a:pPr>
              <a:defRPr sz="1800">
                <a:solidFill>
                  <a:srgbClr val="FFFFFF"/>
                </a:solidFill>
              </a:defRPr>
            </a:pPr>
            <a:endParaRPr/>
          </a:p>
        </p:txBody>
      </p:sp>
      <p:sp>
        <p:nvSpPr>
          <p:cNvPr id="501" name="Slide Number"/>
          <p:cNvSpPr txBox="1">
            <a:spLocks noGrp="1"/>
          </p:cNvSpPr>
          <p:nvPr>
            <p:ph type="sldNum" sz="quarter" idx="2"/>
          </p:nvPr>
        </p:nvSpPr>
        <p:spPr>
          <a:xfrm>
            <a:off x="8813799" y="7034159"/>
            <a:ext cx="168873" cy="24923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pic>
        <p:nvPicPr>
          <p:cNvPr id="502" name="Image" descr="Image"/>
          <p:cNvPicPr>
            <a:picLocks noChangeAspect="1"/>
          </p:cNvPicPr>
          <p:nvPr/>
        </p:nvPicPr>
        <p:blipFill>
          <a:blip r:embed="rId4"/>
          <a:stretch>
            <a:fillRect/>
          </a:stretch>
        </p:blipFill>
        <p:spPr>
          <a:xfrm>
            <a:off x="0" y="1241684"/>
            <a:ext cx="9144000" cy="5465530"/>
          </a:xfrm>
          <a:prstGeom prst="rect">
            <a:avLst/>
          </a:prstGeom>
          <a:ln w="3175">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A complex and fragmented Landscape"/>
          <p:cNvSpPr txBox="1">
            <a:spLocks noGrp="1"/>
          </p:cNvSpPr>
          <p:nvPr>
            <p:ph type="body" idx="13"/>
          </p:nvPr>
        </p:nvSpPr>
        <p:spPr>
          <a:xfrm>
            <a:off x="715489" y="487755"/>
            <a:ext cx="7713021" cy="617538"/>
          </a:xfrm>
          <a:prstGeom prst="rect">
            <a:avLst/>
          </a:prstGeom>
        </p:spPr>
        <p:txBody>
          <a:bodyPr/>
          <a:lstStyle>
            <a:lvl1pPr>
              <a:defRPr sz="3600"/>
            </a:lvl1pPr>
          </a:lstStyle>
          <a:p>
            <a:r>
              <a:t>A complex and fragmented Landscape</a:t>
            </a:r>
          </a:p>
        </p:txBody>
      </p:sp>
      <p:sp>
        <p:nvSpPr>
          <p:cNvPr id="512" name="Rectangle"/>
          <p:cNvSpPr/>
          <p:nvPr/>
        </p:nvSpPr>
        <p:spPr>
          <a:xfrm>
            <a:off x="-1" y="7002355"/>
            <a:ext cx="9144001" cy="312845"/>
          </a:xfrm>
          <a:prstGeom prst="rect">
            <a:avLst/>
          </a:prstGeom>
          <a:solidFill>
            <a:srgbClr val="0055B9"/>
          </a:solidFill>
          <a:ln w="12700">
            <a:miter lim="400000"/>
          </a:ln>
        </p:spPr>
        <p:txBody>
          <a:bodyPr lIns="35718" tIns="35718" rIns="35718" bIns="35718" anchor="ctr"/>
          <a:lstStyle/>
          <a:p>
            <a:pPr>
              <a:defRPr sz="1600">
                <a:solidFill>
                  <a:srgbClr val="0055B9"/>
                </a:solidFill>
              </a:defRPr>
            </a:pPr>
            <a:endParaRPr/>
          </a:p>
        </p:txBody>
      </p:sp>
      <p:pic>
        <p:nvPicPr>
          <p:cNvPr id="513" name="logo_ce-en-quadri.pdf" descr="logo_ce-en-quadri.pdf"/>
          <p:cNvPicPr>
            <a:picLocks noChangeAspect="1"/>
          </p:cNvPicPr>
          <p:nvPr/>
        </p:nvPicPr>
        <p:blipFill>
          <a:blip r:embed="rId2"/>
          <a:stretch>
            <a:fillRect/>
          </a:stretch>
        </p:blipFill>
        <p:spPr>
          <a:xfrm>
            <a:off x="7914196" y="6603464"/>
            <a:ext cx="812537" cy="564177"/>
          </a:xfrm>
          <a:prstGeom prst="rect">
            <a:avLst/>
          </a:prstGeom>
          <a:ln w="3175">
            <a:miter lim="400000"/>
          </a:ln>
        </p:spPr>
      </p:pic>
      <p:pic>
        <p:nvPicPr>
          <p:cNvPr id="514" name="Image" descr="Image"/>
          <p:cNvPicPr>
            <a:picLocks noChangeAspect="1"/>
          </p:cNvPicPr>
          <p:nvPr/>
        </p:nvPicPr>
        <p:blipFill>
          <a:blip r:embed="rId3"/>
          <a:stretch>
            <a:fillRect/>
          </a:stretch>
        </p:blipFill>
        <p:spPr>
          <a:xfrm>
            <a:off x="372674" y="6735795"/>
            <a:ext cx="1716334" cy="212048"/>
          </a:xfrm>
          <a:prstGeom prst="rect">
            <a:avLst/>
          </a:prstGeom>
          <a:ln w="3175">
            <a:miter lim="400000"/>
          </a:ln>
        </p:spPr>
      </p:pic>
      <p:sp>
        <p:nvSpPr>
          <p:cNvPr id="515" name="PRECISION MEDICINE WORKSHOP - ATHENA, 11 JULY 2018"/>
          <p:cNvSpPr txBox="1">
            <a:spLocks noGrp="1"/>
          </p:cNvSpPr>
          <p:nvPr>
            <p:ph type="body" idx="14"/>
          </p:nvPr>
        </p:nvSpPr>
        <p:spPr>
          <a:xfrm>
            <a:off x="4311466" y="6745555"/>
            <a:ext cx="3105334" cy="246284"/>
          </a:xfrm>
          <a:prstGeom prst="rect">
            <a:avLst/>
          </a:prstGeom>
        </p:spPr>
        <p:txBody>
          <a:bodyPr/>
          <a:lstStyle/>
          <a:p>
            <a:r>
              <a:rPr lang="en-US" dirty="0"/>
              <a:t>VISA TM | NOV 15,2019 | PARIS</a:t>
            </a:r>
          </a:p>
        </p:txBody>
      </p:sp>
      <p:pic>
        <p:nvPicPr>
          <p:cNvPr id="516" name="coggle2.png" descr="coggle2.png"/>
          <p:cNvPicPr>
            <a:picLocks noGrp="1" noChangeAspect="1"/>
          </p:cNvPicPr>
          <p:nvPr>
            <p:ph type="pic" idx="15"/>
          </p:nvPr>
        </p:nvPicPr>
        <p:blipFill>
          <a:blip r:embed="rId4"/>
          <a:stretch>
            <a:fillRect/>
          </a:stretch>
        </p:blipFill>
        <p:spPr>
          <a:prstGeom prst="rect">
            <a:avLst/>
          </a:prstGeom>
        </p:spPr>
      </p:pic>
      <p:sp>
        <p:nvSpPr>
          <p:cNvPr id="517" name="Square"/>
          <p:cNvSpPr/>
          <p:nvPr/>
        </p:nvSpPr>
        <p:spPr>
          <a:xfrm>
            <a:off x="916" y="-1"/>
            <a:ext cx="392506" cy="392507"/>
          </a:xfrm>
          <a:prstGeom prst="rect">
            <a:avLst/>
          </a:prstGeom>
          <a:solidFill>
            <a:srgbClr val="0055B9"/>
          </a:solidFill>
          <a:ln w="3175">
            <a:miter lim="400000"/>
          </a:ln>
        </p:spPr>
        <p:txBody>
          <a:bodyPr lIns="35718" tIns="35718" rIns="35718" bIns="35718" anchor="ctr"/>
          <a:lstStyle/>
          <a:p>
            <a:pPr>
              <a:defRPr sz="1800">
                <a:solidFill>
                  <a:srgbClr val="FFFFFF"/>
                </a:solidFill>
              </a:defRPr>
            </a:pPr>
            <a:endParaRPr/>
          </a:p>
        </p:txBody>
      </p:sp>
      <p:sp>
        <p:nvSpPr>
          <p:cNvPr id="518" name="Text Mining Researchers"/>
          <p:cNvSpPr/>
          <p:nvPr/>
        </p:nvSpPr>
        <p:spPr>
          <a:xfrm>
            <a:off x="1447825" y="2428081"/>
            <a:ext cx="2813532" cy="350838"/>
          </a:xfrm>
          <a:prstGeom prst="rect">
            <a:avLst/>
          </a:prstGeom>
          <a:solidFill>
            <a:schemeClr val="accent1"/>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marL="50800" marR="50800" indent="-50800">
              <a:defRPr sz="1800">
                <a:solidFill>
                  <a:srgbClr val="FFFFFF"/>
                </a:solidFill>
              </a:defRPr>
            </a:lvl1pPr>
          </a:lstStyle>
          <a:p>
            <a:r>
              <a:t>Text Mining Researchers</a:t>
            </a:r>
          </a:p>
        </p:txBody>
      </p:sp>
      <p:sp>
        <p:nvSpPr>
          <p:cNvPr id="519" name="Computing Infrastructures"/>
          <p:cNvSpPr/>
          <p:nvPr/>
        </p:nvSpPr>
        <p:spPr>
          <a:xfrm>
            <a:off x="1156022" y="4715218"/>
            <a:ext cx="3105335" cy="350838"/>
          </a:xfrm>
          <a:prstGeom prst="rect">
            <a:avLst/>
          </a:prstGeom>
          <a:solidFill>
            <a:schemeClr val="accent1"/>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marL="50800" marR="50800" indent="-50800">
              <a:defRPr sz="1800">
                <a:solidFill>
                  <a:srgbClr val="FFFFFF"/>
                </a:solidFill>
              </a:defRPr>
            </a:lvl1pPr>
          </a:lstStyle>
          <a:p>
            <a:r>
              <a:t>Computing Infrastructures</a:t>
            </a:r>
          </a:p>
        </p:txBody>
      </p:sp>
      <p:sp>
        <p:nvSpPr>
          <p:cNvPr id="520" name="Content Providers"/>
          <p:cNvSpPr/>
          <p:nvPr/>
        </p:nvSpPr>
        <p:spPr>
          <a:xfrm>
            <a:off x="4711725" y="2694640"/>
            <a:ext cx="2813532" cy="350839"/>
          </a:xfrm>
          <a:prstGeom prst="rect">
            <a:avLst/>
          </a:prstGeom>
          <a:solidFill>
            <a:schemeClr val="accent5"/>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marL="50800" marR="50800" indent="-50800">
              <a:defRPr sz="1800">
                <a:solidFill>
                  <a:srgbClr val="FFFFFF"/>
                </a:solidFill>
              </a:defRPr>
            </a:lvl1pPr>
          </a:lstStyle>
          <a:p>
            <a:r>
              <a:t>Content Providers</a:t>
            </a:r>
          </a:p>
        </p:txBody>
      </p:sp>
      <p:sp>
        <p:nvSpPr>
          <p:cNvPr id="521" name="End Users"/>
          <p:cNvSpPr/>
          <p:nvPr/>
        </p:nvSpPr>
        <p:spPr>
          <a:xfrm>
            <a:off x="5697016" y="4693220"/>
            <a:ext cx="2044141" cy="350839"/>
          </a:xfrm>
          <a:prstGeom prst="rect">
            <a:avLst/>
          </a:prstGeom>
          <a:solidFill>
            <a:schemeClr val="accent1"/>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marL="50800" marR="50800" indent="-50800">
              <a:defRPr sz="1800">
                <a:solidFill>
                  <a:srgbClr val="FFFFFF"/>
                </a:solidFill>
              </a:defRPr>
            </a:lvl1pPr>
          </a:lstStyle>
          <a:p>
            <a:r>
              <a:t>End Users</a:t>
            </a:r>
          </a:p>
        </p:txBody>
      </p:sp>
      <p:sp>
        <p:nvSpPr>
          <p:cNvPr id="52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14" name="Shape 575">
            <a:extLst>
              <a:ext uri="{FF2B5EF4-FFF2-40B4-BE49-F238E27FC236}">
                <a16:creationId xmlns:a16="http://schemas.microsoft.com/office/drawing/2014/main" id="{7A0AA245-3F57-0F48-A643-A7EAE909B75F}"/>
              </a:ext>
            </a:extLst>
          </p:cNvPr>
          <p:cNvSpPr txBox="1">
            <a:spLocks/>
          </p:cNvSpPr>
          <p:nvPr/>
        </p:nvSpPr>
        <p:spPr>
          <a:xfrm>
            <a:off x="-1" y="2622426"/>
            <a:ext cx="9144000" cy="1097224"/>
          </a:xfrm>
          <a:prstGeom prst="rect">
            <a:avLst/>
          </a:prstGeom>
          <a:solidFill>
            <a:srgbClr val="024FBA"/>
          </a:solidFill>
        </p:spPr>
        <p:txBody>
          <a:bodyPr anchor="ctr">
            <a:normAutofit/>
          </a:bodyPr>
          <a:lstStyle>
            <a:lvl1pPr marL="0" marR="0" indent="0" algn="ctr" defTabSz="356362" rtl="0" latinLnBrk="0">
              <a:lnSpc>
                <a:spcPct val="100000"/>
              </a:lnSpc>
              <a:spcBef>
                <a:spcPts val="0"/>
              </a:spcBef>
              <a:spcAft>
                <a:spcPts val="0"/>
              </a:spcAft>
              <a:buClrTx/>
              <a:buSzTx/>
              <a:buFontTx/>
              <a:buNone/>
              <a:tabLst/>
              <a:defRPr sz="4758"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9pPr>
          </a:lstStyle>
          <a:p>
            <a:pPr hangingPunct="1"/>
            <a:r>
              <a:rPr lang="en-US" sz="4400" b="1" dirty="0">
                <a:solidFill>
                  <a:schemeClr val="bg1"/>
                </a:solidFill>
                <a:latin typeface="Bebas Neue" pitchFamily="2" charset="77"/>
              </a:rPr>
              <a:t>How to approach in a systematic way</a:t>
            </a:r>
          </a:p>
        </p:txBody>
      </p:sp>
      <p:sp>
        <p:nvSpPr>
          <p:cNvPr id="15" name="Shape 575">
            <a:extLst>
              <a:ext uri="{FF2B5EF4-FFF2-40B4-BE49-F238E27FC236}">
                <a16:creationId xmlns:a16="http://schemas.microsoft.com/office/drawing/2014/main" id="{FECD8691-3E3D-8143-83E6-540D81707CE1}"/>
              </a:ext>
            </a:extLst>
          </p:cNvPr>
          <p:cNvSpPr txBox="1">
            <a:spLocks/>
          </p:cNvSpPr>
          <p:nvPr/>
        </p:nvSpPr>
        <p:spPr>
          <a:xfrm>
            <a:off x="0" y="1532148"/>
            <a:ext cx="9144000" cy="1097224"/>
          </a:xfrm>
          <a:prstGeom prst="rect">
            <a:avLst/>
          </a:prstGeom>
          <a:solidFill>
            <a:srgbClr val="024FBA"/>
          </a:solidFill>
        </p:spPr>
        <p:txBody>
          <a:bodyPr anchor="ctr">
            <a:normAutofit/>
          </a:bodyPr>
          <a:lstStyle>
            <a:lvl1pPr marL="0" marR="0" indent="0" algn="ctr" defTabSz="356362" rtl="0" latinLnBrk="0">
              <a:lnSpc>
                <a:spcPct val="100000"/>
              </a:lnSpc>
              <a:spcBef>
                <a:spcPts val="0"/>
              </a:spcBef>
              <a:spcAft>
                <a:spcPts val="0"/>
              </a:spcAft>
              <a:buClrTx/>
              <a:buSzTx/>
              <a:buFontTx/>
              <a:buNone/>
              <a:tabLst/>
              <a:defRPr sz="4758"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9pPr>
          </a:lstStyle>
          <a:p>
            <a:pPr hangingPunct="1"/>
            <a:r>
              <a:rPr lang="en-US" sz="4400" b="1" dirty="0">
                <a:solidFill>
                  <a:schemeClr val="bg1"/>
                </a:solidFill>
                <a:latin typeface="Bebas Neue" pitchFamily="2" charset="77"/>
              </a:rPr>
              <a:t>matchmaking – expertise with needs  </a:t>
            </a:r>
          </a:p>
        </p:txBody>
      </p:sp>
      <p:sp>
        <p:nvSpPr>
          <p:cNvPr id="16" name="Shape 575">
            <a:extLst>
              <a:ext uri="{FF2B5EF4-FFF2-40B4-BE49-F238E27FC236}">
                <a16:creationId xmlns:a16="http://schemas.microsoft.com/office/drawing/2014/main" id="{A2E2B846-179D-4746-9C2A-EF74652636A4}"/>
              </a:ext>
            </a:extLst>
          </p:cNvPr>
          <p:cNvSpPr txBox="1">
            <a:spLocks/>
          </p:cNvSpPr>
          <p:nvPr/>
        </p:nvSpPr>
        <p:spPr>
          <a:xfrm>
            <a:off x="0" y="3723627"/>
            <a:ext cx="9144000" cy="1097224"/>
          </a:xfrm>
          <a:prstGeom prst="rect">
            <a:avLst/>
          </a:prstGeom>
          <a:solidFill>
            <a:srgbClr val="024FBA"/>
          </a:solidFill>
        </p:spPr>
        <p:txBody>
          <a:bodyPr anchor="ctr">
            <a:normAutofit/>
          </a:bodyPr>
          <a:lstStyle>
            <a:lvl1pPr marL="0" marR="0" indent="0" algn="ctr" defTabSz="356362" rtl="0" latinLnBrk="0">
              <a:lnSpc>
                <a:spcPct val="100000"/>
              </a:lnSpc>
              <a:spcBef>
                <a:spcPts val="0"/>
              </a:spcBef>
              <a:spcAft>
                <a:spcPts val="0"/>
              </a:spcAft>
              <a:buClrTx/>
              <a:buSzTx/>
              <a:buFontTx/>
              <a:buNone/>
              <a:tabLst/>
              <a:defRPr sz="4758"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9pPr>
          </a:lstStyle>
          <a:p>
            <a:pPr hangingPunct="1"/>
            <a:r>
              <a:rPr lang="en-US" sz="4400" b="1" dirty="0">
                <a:solidFill>
                  <a:schemeClr val="bg1"/>
                </a:solidFill>
                <a:latin typeface="Bebas Neue" pitchFamily="2" charset="77"/>
              </a:rPr>
              <a:t>In an open way</a:t>
            </a:r>
          </a:p>
        </p:txBody>
      </p:sp>
      <p:sp>
        <p:nvSpPr>
          <p:cNvPr id="17" name="Shape 575">
            <a:extLst>
              <a:ext uri="{FF2B5EF4-FFF2-40B4-BE49-F238E27FC236}">
                <a16:creationId xmlns:a16="http://schemas.microsoft.com/office/drawing/2014/main" id="{981446F3-4C9F-174A-82D7-91E264750018}"/>
              </a:ext>
            </a:extLst>
          </p:cNvPr>
          <p:cNvSpPr txBox="1">
            <a:spLocks/>
          </p:cNvSpPr>
          <p:nvPr/>
        </p:nvSpPr>
        <p:spPr>
          <a:xfrm>
            <a:off x="-1" y="4815928"/>
            <a:ext cx="9144000" cy="1097224"/>
          </a:xfrm>
          <a:prstGeom prst="rect">
            <a:avLst/>
          </a:prstGeom>
          <a:solidFill>
            <a:srgbClr val="024FBA"/>
          </a:solidFill>
        </p:spPr>
        <p:txBody>
          <a:bodyPr anchor="ctr">
            <a:normAutofit/>
          </a:bodyPr>
          <a:lstStyle>
            <a:lvl1pPr marL="0" marR="0" indent="0" algn="ctr" defTabSz="356362" rtl="0" latinLnBrk="0">
              <a:lnSpc>
                <a:spcPct val="100000"/>
              </a:lnSpc>
              <a:spcBef>
                <a:spcPts val="0"/>
              </a:spcBef>
              <a:spcAft>
                <a:spcPts val="0"/>
              </a:spcAft>
              <a:buClrTx/>
              <a:buSzTx/>
              <a:buFontTx/>
              <a:buNone/>
              <a:tabLst/>
              <a:defRPr sz="4758"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9pPr>
          </a:lstStyle>
          <a:p>
            <a:pPr hangingPunct="1"/>
            <a:r>
              <a:rPr lang="en-US" sz="4400" b="1" dirty="0">
                <a:solidFill>
                  <a:schemeClr val="bg1"/>
                </a:solidFill>
                <a:latin typeface="Bebas Neue" pitchFamily="2" charset="77"/>
              </a:rPr>
              <a:t>In the context of EOSC, HPC, AI</a:t>
            </a:r>
          </a:p>
        </p:txBody>
      </p:sp>
      <p:sp>
        <p:nvSpPr>
          <p:cNvPr id="18" name="Shape 575">
            <a:extLst>
              <a:ext uri="{FF2B5EF4-FFF2-40B4-BE49-F238E27FC236}">
                <a16:creationId xmlns:a16="http://schemas.microsoft.com/office/drawing/2014/main" id="{6D06707D-B5E0-F241-BA49-87F61DB1CDF5}"/>
              </a:ext>
            </a:extLst>
          </p:cNvPr>
          <p:cNvSpPr txBox="1">
            <a:spLocks/>
          </p:cNvSpPr>
          <p:nvPr/>
        </p:nvSpPr>
        <p:spPr>
          <a:xfrm>
            <a:off x="0" y="5906683"/>
            <a:ext cx="9144000" cy="1097224"/>
          </a:xfrm>
          <a:prstGeom prst="rect">
            <a:avLst/>
          </a:prstGeom>
          <a:solidFill>
            <a:srgbClr val="024FBA"/>
          </a:solidFill>
        </p:spPr>
        <p:txBody>
          <a:bodyPr anchor="ctr">
            <a:normAutofit/>
          </a:bodyPr>
          <a:lstStyle>
            <a:lvl1pPr marL="0" marR="0" indent="0" algn="ctr" defTabSz="356362" rtl="0" latinLnBrk="0">
              <a:lnSpc>
                <a:spcPct val="100000"/>
              </a:lnSpc>
              <a:spcBef>
                <a:spcPts val="0"/>
              </a:spcBef>
              <a:spcAft>
                <a:spcPts val="0"/>
              </a:spcAft>
              <a:buClrTx/>
              <a:buSzTx/>
              <a:buFontTx/>
              <a:buNone/>
              <a:tabLst/>
              <a:defRPr sz="4758"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2400" b="0" i="0" u="none" strike="noStrike" cap="none" spc="0" baseline="0">
                <a:ln>
                  <a:noFill/>
                </a:ln>
                <a:solidFill>
                  <a:srgbClr val="000000"/>
                </a:solidFill>
                <a:uFillTx/>
                <a:latin typeface="+mn-lt"/>
                <a:ea typeface="+mn-ea"/>
                <a:cs typeface="+mn-cs"/>
                <a:sym typeface="Helvetica Light"/>
              </a:defRPr>
            </a:lvl9pPr>
          </a:lstStyle>
          <a:p>
            <a:pPr hangingPunct="1"/>
            <a:r>
              <a:rPr lang="en-US" sz="4400" b="1" dirty="0">
                <a:solidFill>
                  <a:schemeClr val="bg1"/>
                </a:solidFill>
                <a:latin typeface="Bebas Neue" pitchFamily="2" charset="77"/>
              </a:rPr>
              <a:t>Smart &amp; Actionable research data</a:t>
            </a: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 name="Blue BG_3.jpg" descr="Blue BG_3.jpg"/>
          <p:cNvPicPr>
            <a:picLocks noChangeAspect="1"/>
          </p:cNvPicPr>
          <p:nvPr/>
        </p:nvPicPr>
        <p:blipFill>
          <a:blip r:embed="rId2"/>
          <a:stretch>
            <a:fillRect/>
          </a:stretch>
        </p:blipFill>
        <p:spPr>
          <a:xfrm>
            <a:off x="0" y="-1053"/>
            <a:ext cx="9144000" cy="7315201"/>
          </a:xfrm>
          <a:prstGeom prst="rect">
            <a:avLst/>
          </a:prstGeom>
          <a:ln w="3175">
            <a:miter lim="400000"/>
          </a:ln>
        </p:spPr>
      </p:pic>
      <p:sp>
        <p:nvSpPr>
          <p:cNvPr id="525" name="Shape 575"/>
          <p:cNvSpPr txBox="1">
            <a:spLocks noGrp="1"/>
          </p:cNvSpPr>
          <p:nvPr>
            <p:ph type="body" sz="quarter" idx="1"/>
          </p:nvPr>
        </p:nvSpPr>
        <p:spPr>
          <a:xfrm>
            <a:off x="819063" y="3137563"/>
            <a:ext cx="7505873" cy="1097224"/>
          </a:xfrm>
          <a:prstGeom prst="rect">
            <a:avLst/>
          </a:prstGeom>
        </p:spPr>
        <p:txBody>
          <a:bodyPr/>
          <a:lstStyle>
            <a:lvl1pPr defTabSz="502412">
              <a:defRPr sz="6708"/>
            </a:lvl1pPr>
          </a:lstStyle>
          <a:p>
            <a:r>
              <a:rPr dirty="0"/>
              <a:t>The components</a:t>
            </a:r>
          </a:p>
        </p:txBody>
      </p:sp>
      <p:sp>
        <p:nvSpPr>
          <p:cNvPr id="526" name="Shape 576"/>
          <p:cNvSpPr/>
          <p:nvPr/>
        </p:nvSpPr>
        <p:spPr>
          <a:xfrm flipH="1" flipV="1">
            <a:off x="819063" y="2228183"/>
            <a:ext cx="7505874" cy="3"/>
          </a:xfrm>
          <a:prstGeom prst="line">
            <a:avLst/>
          </a:prstGeom>
          <a:ln w="38100">
            <a:solidFill>
              <a:srgbClr val="00B9B3"/>
            </a:solidFill>
            <a:miter lim="400000"/>
          </a:ln>
        </p:spPr>
        <p:txBody>
          <a:bodyPr lIns="45718" tIns="45718" rIns="45718" bIns="45718"/>
          <a:lstStyle/>
          <a:p>
            <a:pPr algn="l">
              <a:spcBef>
                <a:spcPts val="1200"/>
              </a:spcBef>
              <a:defRPr sz="2000">
                <a:solidFill>
                  <a:srgbClr val="262626"/>
                </a:solidFill>
              </a:defRPr>
            </a:pPr>
            <a:endParaRPr/>
          </a:p>
        </p:txBody>
      </p:sp>
      <p:sp>
        <p:nvSpPr>
          <p:cNvPr id="527" name="Shape 577"/>
          <p:cNvSpPr/>
          <p:nvPr/>
        </p:nvSpPr>
        <p:spPr>
          <a:xfrm flipH="1" flipV="1">
            <a:off x="819063" y="5087014"/>
            <a:ext cx="7505874" cy="3"/>
          </a:xfrm>
          <a:prstGeom prst="line">
            <a:avLst/>
          </a:prstGeom>
          <a:ln w="38100">
            <a:solidFill>
              <a:srgbClr val="00B9B3"/>
            </a:solidFill>
            <a:miter lim="400000"/>
          </a:ln>
        </p:spPr>
        <p:txBody>
          <a:bodyPr lIns="45718" tIns="45718" rIns="45718" bIns="45718"/>
          <a:lstStyle/>
          <a:p>
            <a:pPr algn="l">
              <a:spcBef>
                <a:spcPts val="1200"/>
              </a:spcBef>
              <a:defRPr sz="2000">
                <a:solidFill>
                  <a:srgbClr val="262626"/>
                </a:solidFill>
              </a:defRPr>
            </a:pPr>
            <a:endParaRPr/>
          </a:p>
        </p:txBody>
      </p:sp>
      <p:sp>
        <p:nvSpPr>
          <p:cNvPr id="528" name="Slide Number Placeholder 1"/>
          <p:cNvSpPr txBox="1">
            <a:spLocks noGrp="1"/>
          </p:cNvSpPr>
          <p:nvPr>
            <p:ph type="sldNum" sz="quarter" idx="2"/>
          </p:nvPr>
        </p:nvSpPr>
        <p:spPr>
          <a:xfrm>
            <a:off x="4440732" y="6733877"/>
            <a:ext cx="253605" cy="24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529" name="PART III"/>
          <p:cNvSpPr txBox="1"/>
          <p:nvPr/>
        </p:nvSpPr>
        <p:spPr>
          <a:xfrm>
            <a:off x="819064" y="1446469"/>
            <a:ext cx="7505873" cy="5080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nSpc>
                <a:spcPct val="90000"/>
              </a:lnSpc>
              <a:defRPr sz="2800">
                <a:solidFill>
                  <a:srgbClr val="5EAFFF"/>
                </a:solidFill>
                <a:latin typeface="Bebas Neue Regular"/>
                <a:ea typeface="Bebas Neue Regular"/>
                <a:cs typeface="Bebas Neue Regular"/>
                <a:sym typeface="Bebas Neue Regular"/>
              </a:defRPr>
            </a:lvl1pPr>
          </a:lstStyle>
          <a:p>
            <a:r>
              <a:t>PART III</a:t>
            </a:r>
          </a:p>
        </p:txBody>
      </p:sp>
      <p:pic>
        <p:nvPicPr>
          <p:cNvPr id="530" name="Image" descr="Image"/>
          <p:cNvPicPr>
            <a:picLocks noChangeAspect="1"/>
          </p:cNvPicPr>
          <p:nvPr/>
        </p:nvPicPr>
        <p:blipFill>
          <a:blip r:embed="rId3"/>
          <a:stretch>
            <a:fillRect/>
          </a:stretch>
        </p:blipFill>
        <p:spPr>
          <a:xfrm>
            <a:off x="6845300" y="6815874"/>
            <a:ext cx="391625" cy="363653"/>
          </a:xfrm>
          <a:prstGeom prst="rect">
            <a:avLst/>
          </a:prstGeom>
          <a:ln w="3175">
            <a:miter lim="400000"/>
          </a:ln>
        </p:spPr>
      </p:pic>
      <p:sp>
        <p:nvSpPr>
          <p:cNvPr id="531" name="@openminted_eu"/>
          <p:cNvSpPr txBox="1"/>
          <p:nvPr/>
        </p:nvSpPr>
        <p:spPr>
          <a:xfrm>
            <a:off x="7289800" y="6815931"/>
            <a:ext cx="1704194" cy="3635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l">
              <a:spcBef>
                <a:spcPts val="1200"/>
              </a:spcBef>
              <a:defRPr sz="1900">
                <a:solidFill>
                  <a:srgbClr val="FFFFFF"/>
                </a:solidFill>
                <a:latin typeface="Roboto Condensed Light"/>
                <a:ea typeface="Roboto Condensed Light"/>
                <a:cs typeface="Roboto Condensed Light"/>
                <a:sym typeface="Roboto Condensed Light"/>
              </a:defRPr>
            </a:lvl1pPr>
          </a:lstStyle>
          <a:p>
            <a:r>
              <a:t>@openminted_eu</a:t>
            </a:r>
          </a:p>
        </p:txBody>
      </p:sp>
      <p:sp>
        <p:nvSpPr>
          <p:cNvPr id="10" name="Rectangle 9">
            <a:extLst>
              <a:ext uri="{FF2B5EF4-FFF2-40B4-BE49-F238E27FC236}">
                <a16:creationId xmlns:a16="http://schemas.microsoft.com/office/drawing/2014/main" id="{E6AE7C75-81D7-D54A-B1F6-A12C0AAFD84A}"/>
              </a:ext>
            </a:extLst>
          </p:cNvPr>
          <p:cNvSpPr/>
          <p:nvPr/>
        </p:nvSpPr>
        <p:spPr>
          <a:xfrm>
            <a:off x="1278999" y="5191109"/>
            <a:ext cx="6756689" cy="719327"/>
          </a:xfrm>
          <a:prstGeom prst="rect">
            <a:avLst/>
          </a:prstGeom>
          <a:noFill/>
          <a:ln>
            <a:noFill/>
          </a:ln>
        </p:spPr>
        <p:txBody>
          <a:bodyPr wrap="square" lIns="303750" tIns="303750" rIns="303750" bIns="303750" anchor="ctr">
            <a:noAutofit/>
          </a:bodyPr>
          <a:lstStyle/>
          <a:p>
            <a:pPr>
              <a:lnSpc>
                <a:spcPct val="120000"/>
              </a:lnSpc>
            </a:pPr>
            <a:r>
              <a:rPr lang="en-GB" sz="18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rPr>
              <a:t>An infrastructural approach</a:t>
            </a:r>
          </a:p>
          <a:p>
            <a:pPr>
              <a:lnSpc>
                <a:spcPct val="120000"/>
              </a:lnSpc>
            </a:pPr>
            <a:endParaRPr lang="en-GB" sz="1800" dirty="0">
              <a:solidFill>
                <a:schemeClr val="bg1"/>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254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5718" tIns="35718" rIns="35718" bIns="35718"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5718" tIns="35718" rIns="35718" bIns="35718"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254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5718" tIns="35718" rIns="35718" bIns="35718"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5718" tIns="35718" rIns="35718" bIns="35718"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1472</TotalTime>
  <Words>801</Words>
  <Application>Microsoft Macintosh PowerPoint</Application>
  <PresentationFormat>Custom</PresentationFormat>
  <Paragraphs>178</Paragraphs>
  <Slides>22</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Bebas Neue</vt:lpstr>
      <vt:lpstr>Bebas Neue Bold</vt:lpstr>
      <vt:lpstr>Bebas Neue Book</vt:lpstr>
      <vt:lpstr>Bebas Neue Regular</vt:lpstr>
      <vt:lpstr>Gill Sans</vt:lpstr>
      <vt:lpstr>Helvetica</vt:lpstr>
      <vt:lpstr>Helvetica Light</vt:lpstr>
      <vt:lpstr>Helvetica Neue</vt:lpstr>
      <vt:lpstr>Palatino Linotype</vt:lpstr>
      <vt:lpstr>PF Paperback</vt:lpstr>
      <vt:lpstr>PFDinTextPro-Medium</vt:lpstr>
      <vt:lpstr>Roboto Condensed</vt:lpstr>
      <vt:lpstr>Roboto Condensed Light</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Natalia Manola</cp:lastModifiedBy>
  <cp:revision>30</cp:revision>
  <dcterms:modified xsi:type="dcterms:W3CDTF">2019-11-15T19:21:00Z</dcterms:modified>
</cp:coreProperties>
</file>